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964" r:id="rId2"/>
    <p:sldId id="968" r:id="rId3"/>
    <p:sldId id="969" r:id="rId4"/>
    <p:sldId id="972" r:id="rId5"/>
    <p:sldId id="996" r:id="rId6"/>
    <p:sldId id="997" r:id="rId7"/>
    <p:sldId id="994" r:id="rId8"/>
    <p:sldId id="974" r:id="rId9"/>
    <p:sldId id="985" r:id="rId10"/>
    <p:sldId id="975" r:id="rId11"/>
    <p:sldId id="977" r:id="rId12"/>
    <p:sldId id="978" r:id="rId13"/>
    <p:sldId id="999" r:id="rId14"/>
    <p:sldId id="980" r:id="rId15"/>
    <p:sldId id="981" r:id="rId16"/>
    <p:sldId id="983" r:id="rId17"/>
    <p:sldId id="984" r:id="rId18"/>
    <p:sldId id="988" r:id="rId19"/>
    <p:sldId id="966" r:id="rId20"/>
    <p:sldId id="967" r:id="rId21"/>
  </p:sldIdLst>
  <p:sldSz cx="9144000" cy="6858000" type="screen4x3"/>
  <p:notesSz cx="7099300" cy="10234613"/>
  <p:defaultTextStyle>
    <a:defPPr>
      <a:defRPr lang="es-ES"/>
    </a:defPPr>
    <a:lvl1pPr algn="l" rtl="0" fontAlgn="base">
      <a:spcBef>
        <a:spcPct val="0"/>
      </a:spcBef>
      <a:spcAft>
        <a:spcPct val="0"/>
      </a:spcAft>
      <a:defRPr sz="1400" b="1" kern="1200">
        <a:solidFill>
          <a:schemeClr val="tx1"/>
        </a:solidFill>
        <a:latin typeface="Times New Roman" pitchFamily="18" charset="0"/>
        <a:ea typeface="+mn-ea"/>
        <a:cs typeface="+mn-cs"/>
      </a:defRPr>
    </a:lvl1pPr>
    <a:lvl2pPr marL="457200" algn="l" rtl="0" fontAlgn="base">
      <a:spcBef>
        <a:spcPct val="0"/>
      </a:spcBef>
      <a:spcAft>
        <a:spcPct val="0"/>
      </a:spcAft>
      <a:defRPr sz="1400" b="1" kern="1200">
        <a:solidFill>
          <a:schemeClr val="tx1"/>
        </a:solidFill>
        <a:latin typeface="Times New Roman" pitchFamily="18" charset="0"/>
        <a:ea typeface="+mn-ea"/>
        <a:cs typeface="+mn-cs"/>
      </a:defRPr>
    </a:lvl2pPr>
    <a:lvl3pPr marL="914400" algn="l" rtl="0" fontAlgn="base">
      <a:spcBef>
        <a:spcPct val="0"/>
      </a:spcBef>
      <a:spcAft>
        <a:spcPct val="0"/>
      </a:spcAft>
      <a:defRPr sz="1400" b="1" kern="1200">
        <a:solidFill>
          <a:schemeClr val="tx1"/>
        </a:solidFill>
        <a:latin typeface="Times New Roman" pitchFamily="18" charset="0"/>
        <a:ea typeface="+mn-ea"/>
        <a:cs typeface="+mn-cs"/>
      </a:defRPr>
    </a:lvl3pPr>
    <a:lvl4pPr marL="1371600" algn="l" rtl="0" fontAlgn="base">
      <a:spcBef>
        <a:spcPct val="0"/>
      </a:spcBef>
      <a:spcAft>
        <a:spcPct val="0"/>
      </a:spcAft>
      <a:defRPr sz="1400" b="1" kern="1200">
        <a:solidFill>
          <a:schemeClr val="tx1"/>
        </a:solidFill>
        <a:latin typeface="Times New Roman" pitchFamily="18" charset="0"/>
        <a:ea typeface="+mn-ea"/>
        <a:cs typeface="+mn-cs"/>
      </a:defRPr>
    </a:lvl4pPr>
    <a:lvl5pPr marL="1828800" algn="l" rtl="0" fontAlgn="base">
      <a:spcBef>
        <a:spcPct val="0"/>
      </a:spcBef>
      <a:spcAft>
        <a:spcPct val="0"/>
      </a:spcAft>
      <a:defRPr sz="1400" b="1" kern="1200">
        <a:solidFill>
          <a:schemeClr val="tx1"/>
        </a:solidFill>
        <a:latin typeface="Times New Roman" pitchFamily="18" charset="0"/>
        <a:ea typeface="+mn-ea"/>
        <a:cs typeface="+mn-cs"/>
      </a:defRPr>
    </a:lvl5pPr>
    <a:lvl6pPr marL="2286000" algn="l" defTabSz="914400" rtl="0" eaLnBrk="1" latinLnBrk="0" hangingPunct="1">
      <a:defRPr sz="1400" b="1" kern="1200">
        <a:solidFill>
          <a:schemeClr val="tx1"/>
        </a:solidFill>
        <a:latin typeface="Times New Roman" pitchFamily="18" charset="0"/>
        <a:ea typeface="+mn-ea"/>
        <a:cs typeface="+mn-cs"/>
      </a:defRPr>
    </a:lvl6pPr>
    <a:lvl7pPr marL="2743200" algn="l" defTabSz="914400" rtl="0" eaLnBrk="1" latinLnBrk="0" hangingPunct="1">
      <a:defRPr sz="1400" b="1" kern="1200">
        <a:solidFill>
          <a:schemeClr val="tx1"/>
        </a:solidFill>
        <a:latin typeface="Times New Roman" pitchFamily="18" charset="0"/>
        <a:ea typeface="+mn-ea"/>
        <a:cs typeface="+mn-cs"/>
      </a:defRPr>
    </a:lvl7pPr>
    <a:lvl8pPr marL="3200400" algn="l" defTabSz="914400" rtl="0" eaLnBrk="1" latinLnBrk="0" hangingPunct="1">
      <a:defRPr sz="1400" b="1" kern="1200">
        <a:solidFill>
          <a:schemeClr val="tx1"/>
        </a:solidFill>
        <a:latin typeface="Times New Roman" pitchFamily="18" charset="0"/>
        <a:ea typeface="+mn-ea"/>
        <a:cs typeface="+mn-cs"/>
      </a:defRPr>
    </a:lvl8pPr>
    <a:lvl9pPr marL="3657600" algn="l" defTabSz="914400" rtl="0" eaLnBrk="1" latinLnBrk="0" hangingPunct="1">
      <a:defRPr sz="1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FDFF5"/>
    <a:srgbClr val="CC0066"/>
    <a:srgbClr val="FFE8C5"/>
    <a:srgbClr val="2E8A5C"/>
    <a:srgbClr val="BDE9D3"/>
    <a:srgbClr val="FBFDFF"/>
    <a:srgbClr val="F3FAFF"/>
    <a:srgbClr val="FFD5EA"/>
    <a:srgbClr val="FFF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67" autoAdjust="0"/>
    <p:restoredTop sz="98826" autoAdjust="0"/>
  </p:normalViewPr>
  <p:slideViewPr>
    <p:cSldViewPr>
      <p:cViewPr varScale="1">
        <p:scale>
          <a:sx n="115" d="100"/>
          <a:sy n="115" d="100"/>
        </p:scale>
        <p:origin x="-8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1"/>
            <a:ext cx="3076672" cy="512747"/>
          </a:xfrm>
          <a:prstGeom prst="rect">
            <a:avLst/>
          </a:prstGeom>
          <a:noFill/>
          <a:ln w="9525">
            <a:noFill/>
            <a:miter lim="800000"/>
            <a:headEnd/>
            <a:tailEnd/>
          </a:ln>
          <a:effectLst/>
        </p:spPr>
        <p:txBody>
          <a:bodyPr vert="horz" wrap="square" lIns="96121" tIns="48061" rIns="96121" bIns="48061" numCol="1" anchor="t" anchorCtr="0" compatLnSpc="1">
            <a:prstTxWarp prst="textNoShape">
              <a:avLst/>
            </a:prstTxWarp>
          </a:bodyPr>
          <a:lstStyle>
            <a:lvl1pPr defTabSz="960534">
              <a:defRPr sz="1300" b="0">
                <a:latin typeface="Arial" charset="0"/>
              </a:defRPr>
            </a:lvl1pPr>
          </a:lstStyle>
          <a:p>
            <a:pPr>
              <a:defRPr/>
            </a:pPr>
            <a:endParaRPr lang="es-ES"/>
          </a:p>
        </p:txBody>
      </p:sp>
      <p:sp>
        <p:nvSpPr>
          <p:cNvPr id="15363" name="Rectangle 3"/>
          <p:cNvSpPr>
            <a:spLocks noGrp="1" noChangeArrowheads="1"/>
          </p:cNvSpPr>
          <p:nvPr>
            <p:ph type="dt" idx="1"/>
          </p:nvPr>
        </p:nvSpPr>
        <p:spPr bwMode="auto">
          <a:xfrm>
            <a:off x="4021088" y="1"/>
            <a:ext cx="3076672" cy="512747"/>
          </a:xfrm>
          <a:prstGeom prst="rect">
            <a:avLst/>
          </a:prstGeom>
          <a:noFill/>
          <a:ln w="9525">
            <a:noFill/>
            <a:miter lim="800000"/>
            <a:headEnd/>
            <a:tailEnd/>
          </a:ln>
          <a:effectLst/>
        </p:spPr>
        <p:txBody>
          <a:bodyPr vert="horz" wrap="square" lIns="96121" tIns="48061" rIns="96121" bIns="48061" numCol="1" anchor="t" anchorCtr="0" compatLnSpc="1">
            <a:prstTxWarp prst="textNoShape">
              <a:avLst/>
            </a:prstTxWarp>
          </a:bodyPr>
          <a:lstStyle>
            <a:lvl1pPr algn="r" defTabSz="960534">
              <a:defRPr sz="1300" b="0">
                <a:latin typeface="Arial" charset="0"/>
              </a:defRPr>
            </a:lvl1pPr>
          </a:lstStyle>
          <a:p>
            <a:pPr>
              <a:defRPr/>
            </a:pPr>
            <a:endParaRPr lang="es-ES"/>
          </a:p>
        </p:txBody>
      </p:sp>
      <p:sp>
        <p:nvSpPr>
          <p:cNvPr id="29700" name="Rectangle 4"/>
          <p:cNvSpPr>
            <a:spLocks noGrp="1" noRot="1" noChangeAspect="1" noChangeArrowheads="1" noTextEdit="1"/>
          </p:cNvSpPr>
          <p:nvPr>
            <p:ph type="sldImg" idx="2"/>
          </p:nvPr>
        </p:nvSpPr>
        <p:spPr bwMode="auto">
          <a:xfrm>
            <a:off x="992188" y="766763"/>
            <a:ext cx="5116512" cy="3838575"/>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10240" y="4861782"/>
            <a:ext cx="5678824" cy="4606253"/>
          </a:xfrm>
          <a:prstGeom prst="rect">
            <a:avLst/>
          </a:prstGeom>
          <a:noFill/>
          <a:ln w="9525">
            <a:noFill/>
            <a:miter lim="800000"/>
            <a:headEnd/>
            <a:tailEnd/>
          </a:ln>
          <a:effectLst/>
        </p:spPr>
        <p:txBody>
          <a:bodyPr vert="horz" wrap="square" lIns="96121" tIns="48061" rIns="96121" bIns="48061"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5366" name="Rectangle 6"/>
          <p:cNvSpPr>
            <a:spLocks noGrp="1" noChangeArrowheads="1"/>
          </p:cNvSpPr>
          <p:nvPr>
            <p:ph type="ftr" sz="quarter" idx="4"/>
          </p:nvPr>
        </p:nvSpPr>
        <p:spPr bwMode="auto">
          <a:xfrm>
            <a:off x="0" y="9721869"/>
            <a:ext cx="3076672" cy="511054"/>
          </a:xfrm>
          <a:prstGeom prst="rect">
            <a:avLst/>
          </a:prstGeom>
          <a:noFill/>
          <a:ln w="9525">
            <a:noFill/>
            <a:miter lim="800000"/>
            <a:headEnd/>
            <a:tailEnd/>
          </a:ln>
          <a:effectLst/>
        </p:spPr>
        <p:txBody>
          <a:bodyPr vert="horz" wrap="square" lIns="96121" tIns="48061" rIns="96121" bIns="48061" numCol="1" anchor="b" anchorCtr="0" compatLnSpc="1">
            <a:prstTxWarp prst="textNoShape">
              <a:avLst/>
            </a:prstTxWarp>
          </a:bodyPr>
          <a:lstStyle>
            <a:lvl1pPr defTabSz="960534">
              <a:defRPr sz="1300" b="0">
                <a:latin typeface="Arial" charset="0"/>
              </a:defRPr>
            </a:lvl1pPr>
          </a:lstStyle>
          <a:p>
            <a:pPr>
              <a:defRPr/>
            </a:pPr>
            <a:endParaRPr lang="es-ES"/>
          </a:p>
        </p:txBody>
      </p:sp>
      <p:sp>
        <p:nvSpPr>
          <p:cNvPr id="15367" name="Rectangle 7"/>
          <p:cNvSpPr>
            <a:spLocks noGrp="1" noChangeArrowheads="1"/>
          </p:cNvSpPr>
          <p:nvPr>
            <p:ph type="sldNum" sz="quarter" idx="5"/>
          </p:nvPr>
        </p:nvSpPr>
        <p:spPr bwMode="auto">
          <a:xfrm>
            <a:off x="4021088" y="9721869"/>
            <a:ext cx="3076672" cy="511054"/>
          </a:xfrm>
          <a:prstGeom prst="rect">
            <a:avLst/>
          </a:prstGeom>
          <a:noFill/>
          <a:ln w="9525">
            <a:noFill/>
            <a:miter lim="800000"/>
            <a:headEnd/>
            <a:tailEnd/>
          </a:ln>
          <a:effectLst/>
        </p:spPr>
        <p:txBody>
          <a:bodyPr vert="horz" wrap="square" lIns="96121" tIns="48061" rIns="96121" bIns="48061" numCol="1" anchor="b" anchorCtr="0" compatLnSpc="1">
            <a:prstTxWarp prst="textNoShape">
              <a:avLst/>
            </a:prstTxWarp>
          </a:bodyPr>
          <a:lstStyle>
            <a:lvl1pPr algn="r" defTabSz="960534">
              <a:defRPr sz="1300" b="0">
                <a:latin typeface="Arial" charset="0"/>
              </a:defRPr>
            </a:lvl1pPr>
          </a:lstStyle>
          <a:p>
            <a:pPr>
              <a:defRPr/>
            </a:pPr>
            <a:fld id="{52AF39CC-2005-48F1-AD85-0627A960FB5A}" type="slidenum">
              <a:rPr lang="es-ES"/>
              <a:pPr>
                <a:defRPr/>
              </a:pPr>
              <a:t>‹Nr.›</a:t>
            </a:fld>
            <a:endParaRPr lang="es-ES"/>
          </a:p>
        </p:txBody>
      </p:sp>
    </p:spTree>
    <p:extLst>
      <p:ext uri="{BB962C8B-B14F-4D97-AF65-F5344CB8AC3E}">
        <p14:creationId xmlns:p14="http://schemas.microsoft.com/office/powerpoint/2010/main" val="3012001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1F88886-EDDA-494D-AB31-3011C82140EE}" type="slidenum">
              <a:rPr lang="es-ES"/>
              <a:pPr>
                <a:defRPr/>
              </a:pPr>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727B75C-C11A-4ADA-BC50-4BBCBC686DD2}" type="slidenum">
              <a:rPr lang="es-ES"/>
              <a:pPr>
                <a:defRPr/>
              </a:pPr>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E8892C5-4836-47B5-909A-931C54891351}" type="slidenum">
              <a:rPr lang="es-ES"/>
              <a:pPr>
                <a:defRPr/>
              </a:pPr>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F4484EC-02CC-4DC0-A8DF-1B7002F06FE2}" type="slidenum">
              <a:rPr lang="es-ES"/>
              <a:pPr>
                <a:defRPr/>
              </a:pPr>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01F55A0-5DD2-432D-8652-7C5CF4068664}" type="slidenum">
              <a:rPr lang="es-ES"/>
              <a:pPr>
                <a:defRPr/>
              </a:pPr>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B13D86F-D001-454A-9435-86D5B031E726}" type="slidenum">
              <a:rPr lang="es-ES"/>
              <a:pPr>
                <a:defRPr/>
              </a:pPr>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61AB00D4-6676-492C-AA68-85A683BF5F11}" type="slidenum">
              <a:rPr lang="es-ES"/>
              <a:pPr>
                <a:defRPr/>
              </a:pPr>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8B9BB306-5DA7-4EB8-9CDB-F6C0610DF102}" type="slidenum">
              <a:rPr lang="es-ES"/>
              <a:pPr>
                <a:defRPr/>
              </a:pPr>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9DA7950E-CD79-4BCE-AEA0-9AC68EEE1C18}" type="slidenum">
              <a:rPr lang="es-ES"/>
              <a:pPr>
                <a:defRPr/>
              </a:pPr>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D220471-A842-4C40-B395-1FC69B277EDC}" type="slidenum">
              <a:rPr lang="es-ES"/>
              <a:pPr>
                <a:defRPr/>
              </a:pPr>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EAC04BB-3974-4DDB-9D6E-6B7EADA6305A}" type="slidenum">
              <a:rPr lang="es-ES"/>
              <a:pPr>
                <a:defRPr/>
              </a:pPr>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b="0">
                <a:latin typeface="+mn-lt"/>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0">
                <a:latin typeface="+mn-lt"/>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atin typeface="+mn-lt"/>
              </a:defRPr>
            </a:lvl1pPr>
          </a:lstStyle>
          <a:p>
            <a:pPr>
              <a:defRPr/>
            </a:pPr>
            <a:fld id="{DC4E0619-D729-4FF7-A996-220888869D29}" type="slidenum">
              <a:rPr lang="es-ES"/>
              <a:pPr>
                <a:defRPr/>
              </a:pPr>
              <a:t>‹Nr.›</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5.gif"/><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19.xml.rels><?xml version="1.0" encoding="UTF-8" standalone="yes"?>
<Relationships xmlns="http://schemas.openxmlformats.org/package/2006/relationships"><Relationship Id="rId11" Type="http://schemas.openxmlformats.org/officeDocument/2006/relationships/hyperlink" Target="http://es.slideshare.net/edisoncoimbra/124-analisis-datos" TargetMode="External"/><Relationship Id="rId12" Type="http://schemas.openxmlformats.org/officeDocument/2006/relationships/hyperlink" Target="http://es.slideshare.net/edisoncoimbra/10reporte-de-investigacin-los-10-pasos-de-la-investigacion" TargetMode="External"/><Relationship Id="rId13"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hyperlink" Target="http://es.slideshare.net/edisoncoimbra/investigacion-y-tesis-de-grado-en-10-pasos-inroduccion" TargetMode="External"/><Relationship Id="rId3" Type="http://schemas.openxmlformats.org/officeDocument/2006/relationships/hyperlink" Target="http://es.slideshare.net/edisoncoimbra/investigacion-en-10-pasos-la-idea" TargetMode="External"/><Relationship Id="rId4" Type="http://schemas.openxmlformats.org/officeDocument/2006/relationships/hyperlink" Target="http://es.slideshare.net/edisoncoimbra/investigacion-en-10-pasos-paso2" TargetMode="External"/><Relationship Id="rId5" Type="http://schemas.openxmlformats.org/officeDocument/2006/relationships/hyperlink" Target="http://es.slideshare.net/edisoncoimbra/3investigacion-en-10-pasos-sustento-teorico" TargetMode="External"/><Relationship Id="rId6" Type="http://schemas.openxmlformats.org/officeDocument/2006/relationships/hyperlink" Target="http://es.slideshare.net/edisoncoimbra/4investigacion-en-10-pasos-el-alcance" TargetMode="External"/><Relationship Id="rId7" Type="http://schemas.openxmlformats.org/officeDocument/2006/relationships/hyperlink" Target="http://es.slideshare.net/edisoncoimbra/5investigacion-en-10-pasos-hiptesis" TargetMode="External"/><Relationship Id="rId8" Type="http://schemas.openxmlformats.org/officeDocument/2006/relationships/hyperlink" Target="http://es.slideshare.net/edisoncoimbra/6investigacion-en-10-pasos-diseo-investigacion" TargetMode="External"/><Relationship Id="rId9" Type="http://schemas.openxmlformats.org/officeDocument/2006/relationships/hyperlink" Target="http://es.slideshare.net/edisoncoimbra/7seleccion-de-la-muestra-investigacion-en-10-pasos" TargetMode="External"/><Relationship Id="rId10" Type="http://schemas.openxmlformats.org/officeDocument/2006/relationships/hyperlink" Target="http://es.slideshare.net/edisoncoimbra/123-recoleccion-dato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D:\TRABAJOS\IMAGENES\JARDINES\541375_469229949755349_130085175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3" y="1780426"/>
            <a:ext cx="6618155" cy="5077573"/>
          </a:xfrm>
          <a:prstGeom prst="rect">
            <a:avLst/>
          </a:prstGeom>
          <a:noFill/>
          <a:effectLst/>
          <a:extLst>
            <a:ext uri="{909E8E84-426E-40dd-AFC4-6F175D3DCCD1}">
              <a14:hiddenFill xmlns:a14="http://schemas.microsoft.com/office/drawing/2010/main">
                <a:solidFill>
                  <a:srgbClr val="FFFFFF"/>
                </a:solidFill>
              </a14:hiddenFill>
            </a:ext>
          </a:extLst>
        </p:spPr>
      </p:pic>
      <p:sp>
        <p:nvSpPr>
          <p:cNvPr id="13" name="22 Rectángulo"/>
          <p:cNvSpPr/>
          <p:nvPr/>
        </p:nvSpPr>
        <p:spPr bwMode="auto">
          <a:xfrm>
            <a:off x="-36512" y="-25"/>
            <a:ext cx="9186638" cy="1780452"/>
          </a:xfrm>
          <a:prstGeom prst="rect">
            <a:avLst/>
          </a:prstGeom>
          <a:gradFill>
            <a:gsLst>
              <a:gs pos="3540">
                <a:srgbClr val="00FF99"/>
              </a:gs>
              <a:gs pos="18000">
                <a:srgbClr val="FF0000"/>
              </a:gs>
              <a:gs pos="27000">
                <a:srgbClr val="0000FF"/>
              </a:gs>
              <a:gs pos="96000">
                <a:srgbClr val="0000FF"/>
              </a:gs>
              <a:gs pos="92000">
                <a:srgbClr val="0000FF">
                  <a:alpha val="28000"/>
                </a:srgbClr>
              </a:gs>
            </a:gsLst>
            <a:path path="circle">
              <a:fillToRect l="100000" t="100000"/>
            </a:path>
          </a:gradFill>
          <a:ln w="9525" cap="flat" cmpd="sng" algn="ctr">
            <a:solidFill>
              <a:schemeClr val="tx1"/>
            </a:solidFill>
            <a:prstDash val="solid"/>
            <a:round/>
            <a:headEnd type="none" w="med" len="med"/>
            <a:tailEnd type="none" w="med" len="med"/>
          </a:ln>
          <a:effectLst>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s-ES" sz="7000" b="1" i="0" u="none" strike="noStrike" cap="none" normalizeH="0" baseline="0" dirty="0" smtClean="0">
                <a:ln>
                  <a:noFill/>
                </a:ln>
                <a:solidFill>
                  <a:srgbClr val="FFFF00"/>
                </a:solidFill>
                <a:effectLst/>
                <a:latin typeface="Lucida Sans" panose="020B0602030504020204" pitchFamily="34" charset="0"/>
              </a:rPr>
              <a:t> </a:t>
            </a:r>
            <a:r>
              <a:rPr kumimoji="0" lang="es-ES" sz="9000" b="1" i="0" u="none" strike="noStrike" cap="none" normalizeH="0" baseline="0" dirty="0" smtClean="0">
                <a:ln>
                  <a:noFill/>
                </a:ln>
                <a:solidFill>
                  <a:srgbClr val="FFFF00"/>
                </a:solidFill>
                <a:effectLst/>
                <a:latin typeface="Lucida Sans" panose="020B0602030504020204" pitchFamily="34" charset="0"/>
              </a:rPr>
              <a:t>5</a:t>
            </a:r>
          </a:p>
        </p:txBody>
      </p:sp>
      <p:sp>
        <p:nvSpPr>
          <p:cNvPr id="24" name="8 Marcador de número de diapositiva"/>
          <p:cNvSpPr txBox="1">
            <a:spLocks/>
          </p:cNvSpPr>
          <p:nvPr/>
        </p:nvSpPr>
        <p:spPr>
          <a:xfrm>
            <a:off x="7048500" y="6600825"/>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1A972-1B43-4031-B38E-6352516437A2}" type="slidenum">
              <a:rPr kumimoji="0" lang="es-ES" sz="1600" b="1" i="0" u="none" strike="noStrike" kern="1200" cap="none" spc="0" normalizeH="0" baseline="0" noProof="0" smtClean="0">
                <a:ln>
                  <a:noFill/>
                </a:ln>
                <a:solidFill>
                  <a:schemeClr val="tx1"/>
                </a:solidFill>
                <a:effectLst/>
                <a:uLnTx/>
                <a:uFillTx/>
                <a:latin typeface="Cambria Math" pitchFamily="18" charset="0"/>
                <a:ea typeface="Cambria Math"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s-ES" sz="1600" b="1"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p:txBody>
      </p:sp>
      <p:sp>
        <p:nvSpPr>
          <p:cNvPr id="25" name="8 Marcador de número de diapositiva"/>
          <p:cNvSpPr txBox="1">
            <a:spLocks/>
          </p:cNvSpPr>
          <p:nvPr/>
        </p:nvSpPr>
        <p:spPr bwMode="auto">
          <a:xfrm>
            <a:off x="-47625" y="6643711"/>
            <a:ext cx="1785938" cy="276225"/>
          </a:xfrm>
          <a:prstGeom prst="rect">
            <a:avLst/>
          </a:prstGeom>
          <a:noFill/>
          <a:ln w="9525">
            <a:noFill/>
            <a:miter lim="800000"/>
            <a:headEnd/>
            <a:tailEnd/>
          </a:ln>
          <a:effectLst/>
        </p:spPr>
        <p:txBody>
          <a:bodyPr/>
          <a:lstStyle/>
          <a:p>
            <a:pPr>
              <a:defRPr/>
            </a:pPr>
            <a:r>
              <a:rPr lang="es-ES" sz="800" i="1" dirty="0">
                <a:solidFill>
                  <a:srgbClr val="0000CC"/>
                </a:solidFill>
                <a:latin typeface="+mn-lt"/>
              </a:rPr>
              <a:t>www.coimbraweb.com</a:t>
            </a:r>
          </a:p>
        </p:txBody>
      </p:sp>
      <p:sp>
        <p:nvSpPr>
          <p:cNvPr id="33" name="Text Box 6"/>
          <p:cNvSpPr txBox="1">
            <a:spLocks noChangeArrowheads="1"/>
          </p:cNvSpPr>
          <p:nvPr/>
        </p:nvSpPr>
        <p:spPr bwMode="auto">
          <a:xfrm>
            <a:off x="5395341" y="6284261"/>
            <a:ext cx="3749675" cy="400110"/>
          </a:xfrm>
          <a:prstGeom prst="rect">
            <a:avLst/>
          </a:prstGeom>
          <a:noFill/>
          <a:ln w="0" algn="ctr">
            <a:noFill/>
            <a:miter lim="800000"/>
            <a:headEnd/>
            <a:tailEnd/>
          </a:ln>
          <a:effectLst/>
        </p:spPr>
        <p:txBody>
          <a:bodyPr>
            <a:spAutoFit/>
          </a:bodyPr>
          <a:lstStyle/>
          <a:p>
            <a:pPr algn="r">
              <a:defRPr/>
            </a:pPr>
            <a:r>
              <a:rPr lang="es-ES" sz="2000" dirty="0">
                <a:solidFill>
                  <a:srgbClr val="C00000"/>
                </a:solidFill>
                <a:latin typeface="Lucida Sans" pitchFamily="34" charset="0"/>
                <a:cs typeface="Lucida Sans" pitchFamily="34" charset="0"/>
              </a:rPr>
              <a:t>Edison Coimbra G.</a:t>
            </a:r>
          </a:p>
        </p:txBody>
      </p:sp>
      <p:sp>
        <p:nvSpPr>
          <p:cNvPr id="34" name="33 Rectángulo"/>
          <p:cNvSpPr/>
          <p:nvPr/>
        </p:nvSpPr>
        <p:spPr>
          <a:xfrm>
            <a:off x="6389383" y="5517232"/>
            <a:ext cx="2683625" cy="830997"/>
          </a:xfrm>
          <a:prstGeom prst="rect">
            <a:avLst/>
          </a:prstGeom>
        </p:spPr>
        <p:txBody>
          <a:bodyPr wrap="square">
            <a:spAutoFit/>
          </a:bodyPr>
          <a:lstStyle/>
          <a:p>
            <a:pPr algn="r">
              <a:defRPr/>
            </a:pPr>
            <a:r>
              <a:rPr lang="es-ES" sz="1600" dirty="0" smtClean="0">
                <a:solidFill>
                  <a:srgbClr val="C00000"/>
                </a:solidFill>
                <a:latin typeface="Lucida Sans" pitchFamily="34" charset="0"/>
                <a:cs typeface="Lucida Sans" pitchFamily="34" charset="0"/>
              </a:rPr>
              <a:t>LOS 10 PASOS DE LA INVESTIGACIÓN CIENTÍFICA</a:t>
            </a:r>
            <a:endParaRPr lang="es-ES_tradnl" sz="1600" dirty="0">
              <a:solidFill>
                <a:srgbClr val="C00000"/>
              </a:solidFill>
              <a:latin typeface="Lucida Sans" pitchFamily="34" charset="0"/>
              <a:cs typeface="Lucida Sans" pitchFamily="34" charset="0"/>
            </a:endParaRPr>
          </a:p>
        </p:txBody>
      </p:sp>
      <p:sp>
        <p:nvSpPr>
          <p:cNvPr id="35" name="Text Box 6"/>
          <p:cNvSpPr txBox="1">
            <a:spLocks noChangeArrowheads="1"/>
          </p:cNvSpPr>
          <p:nvPr/>
        </p:nvSpPr>
        <p:spPr bwMode="auto">
          <a:xfrm>
            <a:off x="6264696" y="5157192"/>
            <a:ext cx="2736304" cy="400110"/>
          </a:xfrm>
          <a:prstGeom prst="rect">
            <a:avLst/>
          </a:prstGeom>
          <a:noFill/>
          <a:ln w="0" algn="ctr">
            <a:noFill/>
            <a:miter lim="800000"/>
            <a:headEnd/>
            <a:tailEnd/>
          </a:ln>
          <a:effectLst/>
        </p:spPr>
        <p:txBody>
          <a:bodyPr wrap="square">
            <a:spAutoFit/>
          </a:bodyPr>
          <a:lstStyle/>
          <a:p>
            <a:pPr algn="r">
              <a:defRPr/>
            </a:pPr>
            <a:r>
              <a:rPr lang="es-ES" sz="2000" dirty="0" smtClean="0">
                <a:solidFill>
                  <a:srgbClr val="C00000"/>
                </a:solidFill>
                <a:latin typeface="Lucida Sans" pitchFamily="34" charset="0"/>
                <a:cs typeface="Lucida Sans" pitchFamily="34" charset="0"/>
              </a:rPr>
              <a:t>Paso 5 de:</a:t>
            </a:r>
            <a:endParaRPr lang="es-ES" sz="2000" dirty="0">
              <a:solidFill>
                <a:srgbClr val="C00000"/>
              </a:solidFill>
              <a:latin typeface="Lucida Sans" pitchFamily="34" charset="0"/>
              <a:cs typeface="Lucida Sans" pitchFamily="34" charset="0"/>
            </a:endParaRPr>
          </a:p>
        </p:txBody>
      </p:sp>
      <p:sp>
        <p:nvSpPr>
          <p:cNvPr id="3" name="2 Rectángulo"/>
          <p:cNvSpPr/>
          <p:nvPr/>
        </p:nvSpPr>
        <p:spPr>
          <a:xfrm>
            <a:off x="6082170" y="4326195"/>
            <a:ext cx="2819854" cy="830997"/>
          </a:xfrm>
          <a:prstGeom prst="rect">
            <a:avLst/>
          </a:prstGeom>
        </p:spPr>
        <p:txBody>
          <a:bodyPr wrap="square">
            <a:spAutoFit/>
          </a:bodyPr>
          <a:lstStyle/>
          <a:p>
            <a:pPr algn="r"/>
            <a:r>
              <a:rPr lang="es-ES_tradnl" sz="2400" dirty="0" smtClean="0">
                <a:solidFill>
                  <a:srgbClr val="0000CC"/>
                </a:solidFill>
                <a:latin typeface="Lucida Sans" pitchFamily="34" charset="0"/>
                <a:cs typeface="Lucida Sans" pitchFamily="34" charset="0"/>
              </a:rPr>
              <a:t>Manual de clases</a:t>
            </a:r>
            <a:endParaRPr lang="es-BO" sz="2400" dirty="0">
              <a:solidFill>
                <a:srgbClr val="0000CC"/>
              </a:solidFill>
            </a:endParaRPr>
          </a:p>
        </p:txBody>
      </p:sp>
      <p:sp>
        <p:nvSpPr>
          <p:cNvPr id="14" name="1 Título"/>
          <p:cNvSpPr>
            <a:spLocks noGrp="1"/>
          </p:cNvSpPr>
          <p:nvPr>
            <p:ph type="title"/>
          </p:nvPr>
        </p:nvSpPr>
        <p:spPr>
          <a:xfrm>
            <a:off x="1187624" y="2815"/>
            <a:ext cx="6977582" cy="1780451"/>
          </a:xfrm>
          <a:gradFill flip="none" rotWithShape="1">
            <a:gsLst>
              <a:gs pos="0">
                <a:schemeClr val="accent6">
                  <a:lumMod val="67000"/>
                </a:schemeClr>
              </a:gs>
              <a:gs pos="48000">
                <a:srgbClr val="2F2F91"/>
              </a:gs>
              <a:gs pos="100000">
                <a:srgbClr val="6B6BCF"/>
              </a:gs>
            </a:gsLst>
            <a:path path="rect">
              <a:fillToRect l="100000" t="100000"/>
            </a:path>
            <a:tileRect r="-100000" b="-100000"/>
          </a:gradFill>
          <a:effectLst>
            <a:innerShdw blurRad="63500" dist="50800" dir="18900000">
              <a:prstClr val="black">
                <a:alpha val="50000"/>
              </a:prstClr>
            </a:innerShdw>
            <a:reflection blurRad="6350" stA="52000" endA="300" endPos="35000" dir="5400000" sy="-100000" algn="bl" rotWithShape="0"/>
          </a:effectLst>
          <a:scene3d>
            <a:camera prst="orthographicFront"/>
            <a:lightRig rig="threePt" dir="t"/>
          </a:scene3d>
          <a:sp3d>
            <a:bevelT prst="relaxedInset"/>
          </a:sp3d>
        </p:spPr>
        <p:txBody>
          <a:bodyPr/>
          <a:lstStyle/>
          <a:p>
            <a:pPr>
              <a:defRPr/>
            </a:pPr>
            <a:r>
              <a:rPr lang="es-ES_tradnl" sz="4800" b="1" dirty="0" smtClean="0">
                <a:solidFill>
                  <a:srgbClr val="FFFF00"/>
                </a:solidFill>
                <a:effectLst>
                  <a:outerShdw blurRad="50800" dist="38100" dir="10800000" algn="r" rotWithShape="0">
                    <a:prstClr val="black">
                      <a:alpha val="40000"/>
                    </a:prstClr>
                  </a:outerShdw>
                </a:effectLst>
                <a:latin typeface="Lucida Sans" panose="020B0602030504020204" pitchFamily="34" charset="0"/>
              </a:rPr>
              <a:t>HIPÓTESIS</a:t>
            </a:r>
            <a:r>
              <a:rPr lang="es-ES_tradnl" sz="4000" b="1" dirty="0" smtClean="0">
                <a:solidFill>
                  <a:srgbClr val="FFFF00"/>
                </a:solidFill>
                <a:effectLst>
                  <a:outerShdw blurRad="50800" dist="38100" dir="10800000" algn="r" rotWithShape="0">
                    <a:prstClr val="black">
                      <a:alpha val="40000"/>
                    </a:prstClr>
                  </a:outerShdw>
                </a:effectLst>
                <a:latin typeface="Lucida Sans" panose="020B0602030504020204" pitchFamily="34" charset="0"/>
              </a:rPr>
              <a:t/>
            </a:r>
            <a:br>
              <a:rPr lang="es-ES_tradnl" sz="4000" b="1" dirty="0" smtClean="0">
                <a:solidFill>
                  <a:srgbClr val="FFFF00"/>
                </a:solidFill>
                <a:effectLst>
                  <a:outerShdw blurRad="50800" dist="38100" dir="10800000" algn="r" rotWithShape="0">
                    <a:prstClr val="black">
                      <a:alpha val="40000"/>
                    </a:prstClr>
                  </a:outerShdw>
                </a:effectLst>
                <a:latin typeface="Lucida Sans" panose="020B0602030504020204" pitchFamily="34" charset="0"/>
              </a:rPr>
            </a:br>
            <a:r>
              <a:rPr lang="es-ES_tradnl" sz="2500" b="1" dirty="0" smtClean="0">
                <a:solidFill>
                  <a:srgbClr val="FF0000"/>
                </a:solidFill>
                <a:effectLst>
                  <a:outerShdw blurRad="50800" dist="38100" dir="10800000" algn="r" rotWithShape="0">
                    <a:prstClr val="black">
                      <a:alpha val="40000"/>
                    </a:prstClr>
                  </a:outerShdw>
                </a:effectLst>
                <a:latin typeface="Lucida Sans" panose="020B0602030504020204" pitchFamily="34" charset="0"/>
                <a:sym typeface="Wingdings 2" panose="05020102010507070707" pitchFamily="18" charset="2"/>
              </a:rPr>
              <a:t></a:t>
            </a:r>
            <a:r>
              <a:rPr lang="es-ES_tradnl" sz="2500" b="1" dirty="0" smtClean="0">
                <a:solidFill>
                  <a:srgbClr val="FFFF00"/>
                </a:solidFill>
                <a:effectLst>
                  <a:outerShdw blurRad="50800" dist="38100" dir="10800000" algn="r" rotWithShape="0">
                    <a:prstClr val="black">
                      <a:alpha val="40000"/>
                    </a:prstClr>
                  </a:outerShdw>
                </a:effectLst>
                <a:latin typeface="Lucida Sans" panose="020B0602030504020204" pitchFamily="34" charset="0"/>
                <a:sym typeface="Wingdings 2" panose="05020102010507070707" pitchFamily="18" charset="2"/>
              </a:rPr>
              <a:t>LOS 10 PASOS DE LA I</a:t>
            </a:r>
            <a:r>
              <a:rPr lang="es-ES_tradnl" sz="2500" b="1" dirty="0" smtClean="0">
                <a:solidFill>
                  <a:srgbClr val="FFFF00"/>
                </a:solidFill>
                <a:effectLst>
                  <a:outerShdw blurRad="50800" dist="38100" dir="10800000" algn="r" rotWithShape="0">
                    <a:prstClr val="black">
                      <a:alpha val="40000"/>
                    </a:prstClr>
                  </a:outerShdw>
                </a:effectLst>
                <a:latin typeface="Lucida Sans" panose="020B0602030504020204" pitchFamily="34" charset="0"/>
              </a:rPr>
              <a:t>NVESTIGACIÓN</a:t>
            </a:r>
            <a:r>
              <a:rPr lang="es-ES_tradnl" sz="2500" dirty="0" smtClean="0">
                <a:solidFill>
                  <a:srgbClr val="FF0000"/>
                </a:solidFill>
                <a:effectLst>
                  <a:outerShdw blurRad="50800" dist="38100" dir="10800000" algn="r" rotWithShape="0">
                    <a:prstClr val="black">
                      <a:alpha val="40000"/>
                    </a:prstClr>
                  </a:outerShdw>
                </a:effectLst>
                <a:latin typeface="Lucida Sans" panose="020B0602030504020204" pitchFamily="34" charset="0"/>
                <a:sym typeface="Wingdings 2" panose="05020102010507070707" pitchFamily="18" charset="2"/>
              </a:rPr>
              <a:t></a:t>
            </a:r>
            <a:endParaRPr lang="es-ES_tradnl" sz="2500" b="1" dirty="0">
              <a:solidFill>
                <a:srgbClr val="FF0000"/>
              </a:solidFill>
              <a:effectLst>
                <a:outerShdw blurRad="50800" dist="38100" dir="10800000" algn="r" rotWithShape="0">
                  <a:prstClr val="black">
                    <a:alpha val="40000"/>
                  </a:prstClr>
                </a:outerShdw>
              </a:effectLst>
              <a:latin typeface="Lucida Sans" panose="020B0602030504020204" pitchFamily="34" charset="0"/>
            </a:endParaRPr>
          </a:p>
        </p:txBody>
      </p:sp>
      <p:sp>
        <p:nvSpPr>
          <p:cNvPr id="16" name="1 Título"/>
          <p:cNvSpPr txBox="1">
            <a:spLocks/>
          </p:cNvSpPr>
          <p:nvPr/>
        </p:nvSpPr>
        <p:spPr bwMode="auto">
          <a:xfrm>
            <a:off x="6623719" y="2460384"/>
            <a:ext cx="2484785" cy="1692183"/>
          </a:xfrm>
          <a:prstGeom prst="rect">
            <a:avLst/>
          </a:prstGeom>
          <a:gradFill flip="none" rotWithShape="1">
            <a:gsLst>
              <a:gs pos="0">
                <a:schemeClr val="accent6">
                  <a:lumMod val="67000"/>
                </a:schemeClr>
              </a:gs>
              <a:gs pos="48000">
                <a:srgbClr val="2F2F91"/>
              </a:gs>
              <a:gs pos="100000">
                <a:srgbClr val="6B6BCF"/>
              </a:gs>
            </a:gsLst>
            <a:path path="rect">
              <a:fillToRect l="100000" t="100000"/>
            </a:path>
            <a:tileRect r="-100000" b="-100000"/>
          </a:gradFill>
          <a:ln w="9525">
            <a:noFill/>
            <a:miter lim="800000"/>
            <a:headEnd/>
            <a:tailEnd/>
          </a:ln>
          <a:effectLst>
            <a:innerShdw blurRad="63500" dist="50800" dir="18900000">
              <a:prstClr val="black">
                <a:alpha val="50000"/>
              </a:prstClr>
            </a:innerShdw>
          </a:effectLst>
          <a:scene3d>
            <a:camera prst="orthographicFront"/>
            <a:lightRig rig="threePt" dir="t"/>
          </a:scene3d>
          <a:sp3d>
            <a:bevelT prst="relaxedInset"/>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fontAlgn="auto" hangingPunct="1">
              <a:spcBef>
                <a:spcPts val="0"/>
              </a:spcBef>
              <a:spcAft>
                <a:spcPts val="0"/>
              </a:spcAft>
              <a:defRPr/>
            </a:pPr>
            <a:r>
              <a:rPr lang="es-BO" sz="1600" b="0" dirty="0" smtClean="0">
                <a:solidFill>
                  <a:schemeClr val="bg1"/>
                </a:solidFill>
                <a:latin typeface="Lucida Sans" panose="020B0602030504020204" pitchFamily="34" charset="0"/>
                <a:ea typeface="Calibri" panose="020F0502020204030204" pitchFamily="34" charset="0"/>
                <a:cs typeface="Sakkal Majalla" panose="02000000000000000000" pitchFamily="2" charset="-78"/>
              </a:rPr>
              <a:t>Aprender a formular la hipótesis que sugiere una </a:t>
            </a:r>
            <a:r>
              <a:rPr lang="es-MX" sz="1600" b="0" dirty="0">
                <a:solidFill>
                  <a:schemeClr val="bg1"/>
                </a:solidFill>
                <a:latin typeface="Lucida Sans" panose="020B0602030504020204" pitchFamily="34" charset="0"/>
                <a:sym typeface="Wingdings 2" panose="05020102010507070707" pitchFamily="18" charset="2"/>
              </a:rPr>
              <a:t>solución provisional para </a:t>
            </a:r>
            <a:r>
              <a:rPr lang="es-BO" sz="1600" b="0" dirty="0" smtClean="0">
                <a:solidFill>
                  <a:schemeClr val="bg1"/>
                </a:solidFill>
                <a:latin typeface="Lucida Sans" panose="020B0602030504020204" pitchFamily="34" charset="0"/>
                <a:ea typeface="Calibri" panose="020F0502020204030204" pitchFamily="34" charset="0"/>
                <a:cs typeface="Sakkal Majalla" panose="02000000000000000000" pitchFamily="2" charset="-78"/>
              </a:rPr>
              <a:t>el problema de investigación.</a:t>
            </a:r>
            <a:endParaRPr lang="es-ES" sz="1600" b="0" dirty="0">
              <a:solidFill>
                <a:schemeClr val="bg1"/>
              </a:solidFill>
              <a:latin typeface="Lucida Sans" pitchFamily="34" charset="0"/>
              <a:cs typeface="Lucida Sans" pitchFamily="34" charset="0"/>
            </a:endParaRPr>
          </a:p>
        </p:txBody>
      </p:sp>
      <p:sp>
        <p:nvSpPr>
          <p:cNvPr id="19" name="1 Título"/>
          <p:cNvSpPr txBox="1">
            <a:spLocks/>
          </p:cNvSpPr>
          <p:nvPr/>
        </p:nvSpPr>
        <p:spPr bwMode="auto">
          <a:xfrm>
            <a:off x="106622" y="6051314"/>
            <a:ext cx="2665178" cy="540000"/>
          </a:xfrm>
          <a:prstGeom prst="rect">
            <a:avLst/>
          </a:prstGeom>
          <a:gradFill flip="none" rotWithShape="1">
            <a:gsLst>
              <a:gs pos="0">
                <a:schemeClr val="accent6">
                  <a:lumMod val="67000"/>
                </a:schemeClr>
              </a:gs>
              <a:gs pos="48000">
                <a:srgbClr val="2F2F91"/>
              </a:gs>
              <a:gs pos="100000">
                <a:srgbClr val="6B6BCF"/>
              </a:gs>
            </a:gsLst>
            <a:path path="rect">
              <a:fillToRect l="100000" t="100000"/>
            </a:path>
            <a:tileRect r="-100000" b="-100000"/>
          </a:gradFill>
          <a:ln w="9525">
            <a:noFill/>
            <a:miter lim="800000"/>
            <a:headEnd/>
            <a:tailEnd/>
          </a:ln>
          <a:effectLst>
            <a:innerShdw blurRad="63500" dist="50800" dir="18900000">
              <a:prstClr val="black">
                <a:alpha val="50000"/>
              </a:prstClr>
            </a:innerShdw>
          </a:effectLst>
          <a:scene3d>
            <a:camera prst="orthographicFront"/>
            <a:lightRig rig="threePt" dir="t"/>
          </a:scene3d>
          <a:sp3d>
            <a:bevelT prst="relaxedInset"/>
          </a:sp3d>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ES_tradnl" sz="1400" dirty="0">
                <a:solidFill>
                  <a:schemeClr val="bg1"/>
                </a:solidFill>
                <a:latin typeface="Lucida Sans" pitchFamily="34" charset="0"/>
                <a:cs typeface="Lucida Sans" pitchFamily="34" charset="0"/>
              </a:rPr>
              <a:t>Última modificación:</a:t>
            </a:r>
          </a:p>
          <a:p>
            <a:r>
              <a:rPr lang="es-ES_tradnl" sz="1400" dirty="0" smtClean="0">
                <a:solidFill>
                  <a:srgbClr val="FFFF00"/>
                </a:solidFill>
                <a:latin typeface="Lucida Sans" pitchFamily="34" charset="0"/>
                <a:cs typeface="Lucida Sans" pitchFamily="34" charset="0"/>
              </a:rPr>
              <a:t>11 de enero de 2015</a:t>
            </a:r>
            <a:endParaRPr lang="es-ES" sz="1400" dirty="0">
              <a:solidFill>
                <a:srgbClr val="FFFF00"/>
              </a:solidFill>
              <a:latin typeface="Lucida Sans" pitchFamily="34" charset="0"/>
              <a:cs typeface="Lucida Sans" pitchFamily="34" charset="0"/>
            </a:endParaRPr>
          </a:p>
        </p:txBody>
      </p:sp>
      <p:sp>
        <p:nvSpPr>
          <p:cNvPr id="22" name="1 Título"/>
          <p:cNvSpPr txBox="1">
            <a:spLocks/>
          </p:cNvSpPr>
          <p:nvPr/>
        </p:nvSpPr>
        <p:spPr bwMode="auto">
          <a:xfrm>
            <a:off x="6660232" y="1880082"/>
            <a:ext cx="2160240" cy="500066"/>
          </a:xfrm>
          <a:prstGeom prst="rect">
            <a:avLst/>
          </a:prstGeom>
          <a:solidFill>
            <a:srgbClr val="CC0066"/>
          </a:solidFill>
          <a:ln w="9525">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
                <a:srgbClr val="483700"/>
              </a:buClr>
              <a:buSzPct val="80000"/>
              <a:tabLst/>
              <a:defRPr/>
            </a:pPr>
            <a:r>
              <a:rPr kumimoji="0" lang="es-ES_tradnl" sz="3000" b="0" i="0" u="none" strike="noStrike" kern="0" cap="none" spc="0" normalizeH="0" baseline="0" noProof="0" dirty="0" smtClean="0">
                <a:ln>
                  <a:noFill/>
                </a:ln>
                <a:solidFill>
                  <a:srgbClr val="FFFF00"/>
                </a:solidFill>
                <a:effectLst/>
                <a:uLnTx/>
                <a:uFillTx/>
                <a:latin typeface="Lucida Sans" pitchFamily="34" charset="0"/>
                <a:ea typeface="+mj-ea"/>
                <a:cs typeface="Lucida Sans" pitchFamily="34" charset="0"/>
              </a:rPr>
              <a:t>Objetivo</a:t>
            </a:r>
            <a:endParaRPr kumimoji="0" lang="es-ES" sz="3000"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Sans" pitchFamily="34" charset="0"/>
              <a:ea typeface="+mj-ea"/>
              <a:cs typeface="Lucida Sans" pitchFamily="34" charset="0"/>
            </a:endParaRPr>
          </a:p>
        </p:txBody>
      </p:sp>
    </p:spTree>
    <p:extLst>
      <p:ext uri="{BB962C8B-B14F-4D97-AF65-F5344CB8AC3E}">
        <p14:creationId xmlns:p14="http://schemas.microsoft.com/office/powerpoint/2010/main" val="15195156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Título"/>
          <p:cNvSpPr txBox="1">
            <a:spLocks/>
          </p:cNvSpPr>
          <p:nvPr/>
        </p:nvSpPr>
        <p:spPr>
          <a:xfrm>
            <a:off x="-36512" y="-27384"/>
            <a:ext cx="9184534" cy="571480"/>
          </a:xfrm>
          <a:prstGeom prst="rect">
            <a:avLst/>
          </a:prstGeom>
          <a:gradFill>
            <a:gsLst>
              <a:gs pos="5000">
                <a:srgbClr val="00FF99"/>
              </a:gs>
              <a:gs pos="11000">
                <a:srgbClr val="FF0000"/>
              </a:gs>
              <a:gs pos="16000">
                <a:srgbClr val="2F2F91"/>
              </a:gs>
            </a:gsLst>
            <a:path path="circle">
              <a:fillToRect l="100000" t="100000"/>
            </a:path>
          </a:gradFill>
          <a:effectLst>
            <a:reflection blurRad="6350" stA="50000" endA="300" endPos="55000" dir="5400000" sy="-100000" algn="bl" rotWithShape="0"/>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_tradnl" sz="3000" kern="0" dirty="0">
                <a:solidFill>
                  <a:srgbClr val="FFFF00"/>
                </a:solidFill>
                <a:effectLst>
                  <a:outerShdw blurRad="38100" dist="38100" dir="2700000" algn="tl">
                    <a:srgbClr val="000000">
                      <a:alpha val="43137"/>
                    </a:srgbClr>
                  </a:outerShdw>
                </a:effectLst>
                <a:latin typeface="Lucida Sans" pitchFamily="34" charset="0"/>
                <a:ea typeface="+mj-ea"/>
                <a:cs typeface="Lucida Sans" pitchFamily="34" charset="0"/>
              </a:rPr>
              <a:t>2</a:t>
            </a:r>
            <a:r>
              <a:rPr lang="es-ES_tradnl" sz="3000" kern="0" dirty="0" smtClean="0">
                <a:solidFill>
                  <a:srgbClr val="FFFF00"/>
                </a:solidFill>
                <a:effectLst>
                  <a:outerShdw blurRad="38100" dist="38100" dir="2700000" algn="tl">
                    <a:srgbClr val="000000">
                      <a:alpha val="43137"/>
                    </a:srgbClr>
                  </a:outerShdw>
                </a:effectLst>
                <a:latin typeface="Lucida Sans" pitchFamily="34" charset="0"/>
                <a:ea typeface="+mj-ea"/>
                <a:cs typeface="Lucida Sans" pitchFamily="34" charset="0"/>
              </a:rPr>
              <a:t>.- HIPÓTESIS DESCRIPTIVA</a:t>
            </a:r>
            <a:endParaRPr kumimoji="0" lang="es-ES" sz="3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Sans" pitchFamily="34" charset="0"/>
              <a:ea typeface="+mj-ea"/>
              <a:cs typeface="Lucida Sans" pitchFamily="34" charset="0"/>
            </a:endParaRPr>
          </a:p>
        </p:txBody>
      </p:sp>
      <p:sp>
        <p:nvSpPr>
          <p:cNvPr id="24" name="8 Marcador de número de diapositiva"/>
          <p:cNvSpPr txBox="1">
            <a:spLocks/>
          </p:cNvSpPr>
          <p:nvPr/>
        </p:nvSpPr>
        <p:spPr>
          <a:xfrm>
            <a:off x="7048500" y="6600825"/>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1A972-1B43-4031-B38E-6352516437A2}" type="slidenum">
              <a:rPr kumimoji="0" lang="es-ES" sz="1600" b="1" i="0" u="none" strike="noStrike" kern="1200" cap="none" spc="0" normalizeH="0" baseline="0" noProof="0" smtClean="0">
                <a:ln>
                  <a:noFill/>
                </a:ln>
                <a:solidFill>
                  <a:schemeClr val="tx1"/>
                </a:solidFill>
                <a:effectLst/>
                <a:uLnTx/>
                <a:uFillTx/>
                <a:latin typeface="Cambria Math" pitchFamily="18" charset="0"/>
                <a:ea typeface="Cambria Math"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s-ES" sz="1600" b="1"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p:txBody>
      </p:sp>
      <p:sp>
        <p:nvSpPr>
          <p:cNvPr id="25" name="8 Marcador de número de diapositiva"/>
          <p:cNvSpPr txBox="1">
            <a:spLocks/>
          </p:cNvSpPr>
          <p:nvPr/>
        </p:nvSpPr>
        <p:spPr bwMode="auto">
          <a:xfrm>
            <a:off x="-47625" y="6643711"/>
            <a:ext cx="1785938" cy="276225"/>
          </a:xfrm>
          <a:prstGeom prst="rect">
            <a:avLst/>
          </a:prstGeom>
          <a:noFill/>
          <a:ln w="9525">
            <a:noFill/>
            <a:miter lim="800000"/>
            <a:headEnd/>
            <a:tailEnd/>
          </a:ln>
          <a:effectLst/>
        </p:spPr>
        <p:txBody>
          <a:bodyPr/>
          <a:lstStyle/>
          <a:p>
            <a:pPr>
              <a:defRPr/>
            </a:pPr>
            <a:r>
              <a:rPr lang="es-ES" sz="800" i="1" dirty="0">
                <a:solidFill>
                  <a:srgbClr val="003366"/>
                </a:solidFill>
                <a:latin typeface="+mn-lt"/>
              </a:rPr>
              <a:t>www.coimbraweb.com</a:t>
            </a:r>
          </a:p>
        </p:txBody>
      </p:sp>
      <p:sp>
        <p:nvSpPr>
          <p:cNvPr id="13" name="1 Título"/>
          <p:cNvSpPr txBox="1">
            <a:spLocks/>
          </p:cNvSpPr>
          <p:nvPr/>
        </p:nvSpPr>
        <p:spPr bwMode="auto">
          <a:xfrm>
            <a:off x="-17633" y="548680"/>
            <a:ext cx="6705166" cy="324000"/>
          </a:xfrm>
          <a:prstGeom prst="rect">
            <a:avLst/>
          </a:prstGeom>
          <a:solidFill>
            <a:srgbClr val="00FF99"/>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eaLnBrk="0" hangingPunct="0">
              <a:buClr>
                <a:srgbClr val="483700"/>
              </a:buClr>
              <a:buSzPct val="80000"/>
              <a:defRPr/>
            </a:pPr>
            <a:r>
              <a:rPr lang="es-ES_tradnl" sz="1800" b="0" kern="0" dirty="0">
                <a:solidFill>
                  <a:srgbClr val="000000"/>
                </a:solidFill>
                <a:latin typeface="Lucida Sans" panose="020B0602030504020204" pitchFamily="34" charset="0"/>
              </a:rPr>
              <a:t>Se </a:t>
            </a:r>
            <a:r>
              <a:rPr lang="es-ES_tradnl" sz="1800" b="0" kern="0" dirty="0" smtClean="0">
                <a:solidFill>
                  <a:srgbClr val="000000"/>
                </a:solidFill>
                <a:latin typeface="Lucida Sans" panose="020B0602030504020204" pitchFamily="34" charset="0"/>
              </a:rPr>
              <a:t>formula </a:t>
            </a:r>
            <a:r>
              <a:rPr lang="es-ES_tradnl" sz="1800" b="0" kern="0" dirty="0">
                <a:solidFill>
                  <a:srgbClr val="000000"/>
                </a:solidFill>
                <a:latin typeface="Lucida Sans" panose="020B0602030504020204" pitchFamily="34" charset="0"/>
              </a:rPr>
              <a:t>en investigaciones con alcance descriptivo</a:t>
            </a:r>
            <a:endParaRPr lang="es-ES" sz="1800" kern="0" dirty="0">
              <a:solidFill>
                <a:srgbClr val="000000"/>
              </a:solidFill>
              <a:effectLst>
                <a:outerShdw blurRad="38100" dist="38100" dir="2700000" algn="tl">
                  <a:srgbClr val="000000">
                    <a:alpha val="43137"/>
                  </a:srgbClr>
                </a:outerShdw>
              </a:effectLst>
              <a:latin typeface="Lucida Sans" panose="020B0602030504020204" pitchFamily="34" charset="0"/>
            </a:endParaRPr>
          </a:p>
        </p:txBody>
      </p:sp>
      <p:pic>
        <p:nvPicPr>
          <p:cNvPr id="16" name="Picture 7" descr="C:\Users\Edison\Desktop\1.A subir\430906_507684329263506_290640520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052736"/>
            <a:ext cx="2530860" cy="3529378"/>
          </a:xfrm>
          <a:prstGeom prst="rect">
            <a:avLst/>
          </a:prstGeom>
          <a:noFill/>
          <a:effectLst>
            <a:glow rad="63500">
              <a:schemeClr val="accent2">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26" name="10 Tabla"/>
          <p:cNvGraphicFramePr>
            <a:graphicFrameLocks noGrp="1"/>
          </p:cNvGraphicFramePr>
          <p:nvPr>
            <p:extLst>
              <p:ext uri="{D42A27DB-BD31-4B8C-83A1-F6EECF244321}">
                <p14:modId xmlns:p14="http://schemas.microsoft.com/office/powerpoint/2010/main" val="3739073462"/>
              </p:ext>
            </p:extLst>
          </p:nvPr>
        </p:nvGraphicFramePr>
        <p:xfrm>
          <a:off x="251520" y="3356992"/>
          <a:ext cx="5832648" cy="277367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832648"/>
              </a:tblGrid>
              <a:tr h="206096">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dirty="0" smtClean="0">
                          <a:solidFill>
                            <a:srgbClr val="FFFF00"/>
                          </a:solidFill>
                          <a:latin typeface="Lucida Sans" panose="020B0602030504020204" pitchFamily="34" charset="0"/>
                        </a:rPr>
                        <a:t>Ejemplo 7 .- Hipótesis descriptivas   </a:t>
                      </a:r>
                      <a:r>
                        <a:rPr lang="es-ES" sz="1400" b="0" dirty="0" smtClean="0">
                          <a:latin typeface="Lucida Sans" panose="020B0602030504020204" pitchFamily="34" charset="0"/>
                        </a:rPr>
                        <a:t>(Sampieri, 2010)</a:t>
                      </a:r>
                    </a:p>
                  </a:txBody>
                  <a:tcPr anchor="ctr">
                    <a:solidFill>
                      <a:srgbClr val="0087E1"/>
                    </a:solidFill>
                  </a:tcPr>
                </a:tc>
              </a:tr>
              <a:tr h="409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Hi</a:t>
                      </a:r>
                      <a:r>
                        <a:rPr lang="es-ES" sz="1370" b="0" dirty="0" smtClean="0">
                          <a:solidFill>
                            <a:srgbClr val="000000"/>
                          </a:solidFill>
                          <a:latin typeface="Lucida Sans" panose="020B0602030504020204" pitchFamily="34" charset="0"/>
                        </a:rPr>
                        <a:t>: «El aumento del número de parejas en la ciudad de Potosí, cuyas edades oscilan entre los 18 y 25 años, será de </a:t>
                      </a:r>
                      <a:r>
                        <a:rPr lang="es-ES" sz="1370" b="1" dirty="0" smtClean="0">
                          <a:solidFill>
                            <a:srgbClr val="C00000"/>
                          </a:solidFill>
                          <a:latin typeface="Lucida Sans" panose="020B0602030504020204" pitchFamily="34" charset="0"/>
                        </a:rPr>
                        <a:t>20%</a:t>
                      </a:r>
                      <a:r>
                        <a:rPr lang="es-ES" sz="1370" b="0" dirty="0" smtClean="0">
                          <a:solidFill>
                            <a:srgbClr val="000000"/>
                          </a:solidFill>
                          <a:latin typeface="Lucida Sans" panose="020B0602030504020204" pitchFamily="34" charset="0"/>
                        </a:rPr>
                        <a:t> el próximo año».</a:t>
                      </a:r>
                    </a:p>
                  </a:txBody>
                  <a:tcPr>
                    <a:solidFill>
                      <a:srgbClr val="FBFDFF"/>
                    </a:solidFill>
                  </a:tcPr>
                </a:tc>
              </a:tr>
              <a:tr h="398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Hi</a:t>
                      </a:r>
                      <a:r>
                        <a:rPr lang="es-ES" sz="1370" b="0" dirty="0" smtClean="0">
                          <a:solidFill>
                            <a:srgbClr val="000000"/>
                          </a:solidFill>
                          <a:latin typeface="Lucida Sans" panose="020B0602030504020204" pitchFamily="34" charset="0"/>
                        </a:rPr>
                        <a:t>: «La inflación del próximo semestre en el país no será superior a </a:t>
                      </a:r>
                      <a:r>
                        <a:rPr lang="es-ES" sz="1370" b="1" dirty="0" smtClean="0">
                          <a:solidFill>
                            <a:srgbClr val="C00000"/>
                          </a:solidFill>
                          <a:latin typeface="Lucida Sans" panose="020B0602030504020204" pitchFamily="34" charset="0"/>
                        </a:rPr>
                        <a:t>3%</a:t>
                      </a:r>
                      <a:r>
                        <a:rPr lang="es-ES" sz="1370" b="0" dirty="0" smtClean="0">
                          <a:solidFill>
                            <a:srgbClr val="000000"/>
                          </a:solidFill>
                          <a:latin typeface="Lucida Sans" panose="020B0602030504020204" pitchFamily="34" charset="0"/>
                        </a:rPr>
                        <a:t>».</a:t>
                      </a:r>
                      <a:endParaRPr lang="es-ES" sz="1370" b="0" i="0" dirty="0" smtClean="0">
                        <a:solidFill>
                          <a:schemeClr val="tx1"/>
                        </a:solidFill>
                        <a:latin typeface="Lucida Sans" panose="020B0602030504020204" pitchFamily="34" charset="0"/>
                      </a:endParaRPr>
                    </a:p>
                  </a:txBody>
                  <a:tcPr>
                    <a:solidFill>
                      <a:srgbClr val="C5E8FF"/>
                    </a:solidFill>
                  </a:tcPr>
                </a:tc>
              </a:tr>
              <a:tr h="482567">
                <a:tc>
                  <a:txBody>
                    <a:bodyPr/>
                    <a:lstStyle/>
                    <a:p>
                      <a:pPr lvl="0"/>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Hi</a:t>
                      </a:r>
                      <a:r>
                        <a:rPr lang="es-ES" sz="1370" b="0" dirty="0" smtClean="0">
                          <a:solidFill>
                            <a:srgbClr val="000000"/>
                          </a:solidFill>
                          <a:latin typeface="Lucida Sans" panose="020B0602030504020204" pitchFamily="34" charset="0"/>
                        </a:rPr>
                        <a:t>: «Durante este año eleccionario, los presupuestos de publicidad se incrementarán entre </a:t>
                      </a:r>
                      <a:r>
                        <a:rPr lang="es-ES" sz="1370" b="1" dirty="0" smtClean="0">
                          <a:solidFill>
                            <a:srgbClr val="C00000"/>
                          </a:solidFill>
                          <a:latin typeface="Lucida Sans" panose="020B0602030504020204" pitchFamily="34" charset="0"/>
                        </a:rPr>
                        <a:t>50 y 70%</a:t>
                      </a:r>
                      <a:r>
                        <a:rPr lang="es-ES" sz="1370" b="0" dirty="0" smtClean="0">
                          <a:solidFill>
                            <a:srgbClr val="000000"/>
                          </a:solidFill>
                          <a:latin typeface="Lucida Sans" panose="020B0602030504020204" pitchFamily="34" charset="0"/>
                        </a:rPr>
                        <a:t>»</a:t>
                      </a:r>
                      <a:r>
                        <a:rPr lang="es-ES" sz="1370" b="0" i="0" dirty="0" smtClean="0">
                          <a:latin typeface="Lucida Sans" panose="020B0602030504020204" pitchFamily="34" charset="0"/>
                        </a:rPr>
                        <a:t>.</a:t>
                      </a:r>
                      <a:endParaRPr lang="es-ES" sz="1370" b="0" i="0" dirty="0" smtClean="0">
                        <a:solidFill>
                          <a:schemeClr val="tx1"/>
                        </a:solidFill>
                        <a:latin typeface="Lucida Sans" panose="020B0602030504020204" pitchFamily="34" charset="0"/>
                      </a:endParaRPr>
                    </a:p>
                  </a:txBody>
                  <a:tcPr>
                    <a:solidFill>
                      <a:srgbClr val="FBFDFF"/>
                    </a:solidFill>
                  </a:tcPr>
                </a:tc>
              </a:tr>
              <a:tr h="201069">
                <a:tc>
                  <a:txBody>
                    <a:bodyPr/>
                    <a:lstStyle/>
                    <a:p>
                      <a:pPr>
                        <a:buClr>
                          <a:srgbClr val="FF3300"/>
                        </a:buClr>
                      </a:pPr>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Hi</a:t>
                      </a:r>
                      <a:r>
                        <a:rPr lang="es-ES" sz="1370" b="0" dirty="0" smtClean="0">
                          <a:solidFill>
                            <a:srgbClr val="000000"/>
                          </a:solidFill>
                          <a:latin typeface="Lucida Sans" panose="020B0602030504020204" pitchFamily="34" charset="0"/>
                        </a:rPr>
                        <a:t>: «El número de tratamientos psicoterapéuticos </a:t>
                      </a:r>
                      <a:r>
                        <a:rPr lang="es-ES" sz="1370" b="1" dirty="0" smtClean="0">
                          <a:solidFill>
                            <a:srgbClr val="C00000"/>
                          </a:solidFill>
                          <a:latin typeface="Lucida Sans" panose="020B0602030504020204" pitchFamily="34" charset="0"/>
                        </a:rPr>
                        <a:t>aumentará</a:t>
                      </a:r>
                      <a:r>
                        <a:rPr lang="es-ES" sz="1370" b="0" dirty="0" smtClean="0">
                          <a:solidFill>
                            <a:srgbClr val="000000"/>
                          </a:solidFill>
                          <a:latin typeface="Lucida Sans" panose="020B0602030504020204" pitchFamily="34" charset="0"/>
                        </a:rPr>
                        <a:t> en las urbes sudamericanas que tengan más de 2 millones de habitantes».</a:t>
                      </a:r>
                      <a:endParaRPr lang="es-MX" sz="1370" b="0" dirty="0" smtClean="0">
                        <a:solidFill>
                          <a:srgbClr val="000000"/>
                        </a:solidFill>
                        <a:latin typeface="Lucida Sans" panose="020B0602030504020204" pitchFamily="34" charset="0"/>
                      </a:endParaRPr>
                    </a:p>
                  </a:txBody>
                  <a:tcPr>
                    <a:solidFill>
                      <a:srgbClr val="C5E8FF"/>
                    </a:solidFill>
                  </a:tcPr>
                </a:tc>
              </a:tr>
            </a:tbl>
          </a:graphicData>
        </a:graphic>
      </p:graphicFrame>
      <p:graphicFrame>
        <p:nvGraphicFramePr>
          <p:cNvPr id="10" name="10 Tabla"/>
          <p:cNvGraphicFramePr>
            <a:graphicFrameLocks noGrp="1"/>
          </p:cNvGraphicFramePr>
          <p:nvPr>
            <p:extLst>
              <p:ext uri="{D42A27DB-BD31-4B8C-83A1-F6EECF244321}">
                <p14:modId xmlns:p14="http://schemas.microsoft.com/office/powerpoint/2010/main" val="3233125795"/>
              </p:ext>
            </p:extLst>
          </p:nvPr>
        </p:nvGraphicFramePr>
        <p:xfrm>
          <a:off x="251520" y="1052736"/>
          <a:ext cx="5760640" cy="217710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760640"/>
              </a:tblGrid>
              <a:tr h="366669">
                <a:tc>
                  <a:txBody>
                    <a:bodyPr/>
                    <a:lstStyle/>
                    <a:p>
                      <a:pPr algn="ctr">
                        <a:buClr>
                          <a:srgbClr val="FF3300"/>
                        </a:buClr>
                      </a:pPr>
                      <a:r>
                        <a:rPr lang="es-BO" sz="1500" b="1" baseline="0" dirty="0" smtClean="0">
                          <a:solidFill>
                            <a:srgbClr val="FFFF00"/>
                          </a:solidFill>
                          <a:latin typeface="Lucida Sans" panose="020B0602030504020204" pitchFamily="34" charset="0"/>
                        </a:rPr>
                        <a:t>HIPÓTESIS DESCRIPTIVA</a:t>
                      </a:r>
                      <a:endParaRPr lang="es-MX" sz="1500" b="1" dirty="0">
                        <a:solidFill>
                          <a:srgbClr val="FFFF00"/>
                        </a:solidFill>
                        <a:latin typeface="Lucida Sans" panose="020B0602030504020204" pitchFamily="34" charset="0"/>
                      </a:endParaRPr>
                    </a:p>
                  </a:txBody>
                  <a:tcPr anchor="ctr">
                    <a:solidFill>
                      <a:srgbClr val="2F2F91"/>
                    </a:solidFill>
                  </a:tcPr>
                </a:tc>
              </a:tr>
              <a:tr h="288000">
                <a:tc>
                  <a:txBody>
                    <a:bodyPr/>
                    <a:lstStyle/>
                    <a:p>
                      <a:pPr marL="0" marR="0" lvl="0" indent="0" algn="ctr" defTabSz="914400" rtl="0" eaLnBrk="0" fontAlgn="base" latinLnBrk="0" hangingPunct="0">
                        <a:lnSpc>
                          <a:spcPct val="100000"/>
                        </a:lnSpc>
                        <a:spcBef>
                          <a:spcPct val="0"/>
                        </a:spcBef>
                        <a:spcAft>
                          <a:spcPct val="0"/>
                        </a:spcAft>
                        <a:buClr>
                          <a:srgbClr val="483700"/>
                        </a:buClr>
                        <a:buSzPct val="80000"/>
                        <a:tabLst/>
                        <a:defRPr/>
                      </a:pPr>
                      <a:r>
                        <a:rPr kumimoji="0" lang="es-ES_tradnl" sz="1500" b="0" i="0" u="none" strike="noStrike" kern="0" cap="none" spc="0" normalizeH="0" noProof="0" dirty="0" smtClean="0">
                          <a:ln>
                            <a:noFill/>
                          </a:ln>
                          <a:solidFill>
                            <a:schemeClr val="tx1"/>
                          </a:solidFill>
                          <a:effectLst/>
                          <a:uLnTx/>
                          <a:uFillTx/>
                          <a:latin typeface="Lucida Sans" panose="020B0602030504020204" pitchFamily="34" charset="0"/>
                          <a:ea typeface="+mn-ea"/>
                          <a:cs typeface="+mn-cs"/>
                        </a:rPr>
                        <a:t>¿Cuál</a:t>
                      </a:r>
                      <a:r>
                        <a:rPr kumimoji="0" lang="es-ES_tradnl" sz="1500" b="0" i="0" u="none" strike="noStrike" kern="0" cap="none" spc="0" normalizeH="0" baseline="0" noProof="0" dirty="0" smtClean="0">
                          <a:ln>
                            <a:noFill/>
                          </a:ln>
                          <a:solidFill>
                            <a:schemeClr val="tx1"/>
                          </a:solidFill>
                          <a:effectLst/>
                          <a:uLnTx/>
                          <a:uFillTx/>
                          <a:latin typeface="Lucida Sans" panose="020B0602030504020204" pitchFamily="34" charset="0"/>
                          <a:ea typeface="+mn-ea"/>
                          <a:cs typeface="+mn-cs"/>
                        </a:rPr>
                        <a:t> es su propósito?</a:t>
                      </a:r>
                      <a:endParaRPr kumimoji="0" lang="es-ES" sz="1500" i="0" u="none" strike="noStrike" kern="0" cap="none" spc="0" normalizeH="0" noProof="0" dirty="0">
                        <a:ln>
                          <a:noFill/>
                        </a:ln>
                        <a:solidFill>
                          <a:schemeClr val="tx1"/>
                        </a:solidFill>
                        <a:effectLst>
                          <a:outerShdw blurRad="38100" dist="38100" dir="2700000" algn="tl">
                            <a:srgbClr val="000000">
                              <a:alpha val="43137"/>
                            </a:srgbClr>
                          </a:outerShdw>
                        </a:effectLst>
                        <a:uLnTx/>
                        <a:uFillTx/>
                        <a:latin typeface="Lucida Sans" panose="020B0602030504020204" pitchFamily="34" charset="0"/>
                        <a:ea typeface="+mn-ea"/>
                        <a:cs typeface="+mn-cs"/>
                      </a:endParaRPr>
                    </a:p>
                  </a:txBody>
                  <a:tcPr marL="89535" marR="89535" marT="0" marB="0" anchor="ctr">
                    <a:solidFill>
                      <a:srgbClr val="FFB64B"/>
                    </a:solidFill>
                  </a:tcPr>
                </a:tc>
              </a:tr>
              <a:tr h="112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400" b="0" dirty="0" smtClean="0">
                          <a:solidFill>
                            <a:srgbClr val="FF0000"/>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ES" sz="1400" b="1" dirty="0" smtClean="0">
                          <a:solidFill>
                            <a:srgbClr val="C00000"/>
                          </a:solidFill>
                          <a:latin typeface="Lucida Sans" panose="020B0602030504020204" pitchFamily="34" charset="0"/>
                        </a:rPr>
                        <a:t>Describir </a:t>
                      </a:r>
                      <a:r>
                        <a:rPr lang="es-ES" sz="1400" b="0" dirty="0" smtClean="0">
                          <a:solidFill>
                            <a:srgbClr val="000000"/>
                          </a:solidFill>
                          <a:latin typeface="Lucida Sans" panose="020B0602030504020204" pitchFamily="34" charset="0"/>
                        </a:rPr>
                        <a:t>características de personas, objetos, fenómenos </a:t>
                      </a:r>
                      <a:r>
                        <a:rPr lang="es-MX" sz="1400" b="0" dirty="0" smtClean="0">
                          <a:solidFill>
                            <a:schemeClr val="tx1"/>
                          </a:solidFill>
                          <a:latin typeface="Lucida Sans" panose="020B06020305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300" b="0" dirty="0">
                        <a:latin typeface="Lucida Sans" panose="020B0602030504020204" pitchFamily="34" charset="0"/>
                        <a:cs typeface="ZWAdobeF" pitchFamily="2" charset="0"/>
                      </a:endParaRPr>
                    </a:p>
                  </a:txBody>
                  <a:tcPr marL="89535" marR="89535" marT="0" marB="0">
                    <a:solidFill>
                      <a:srgbClr val="FFFCF7"/>
                    </a:solidFill>
                  </a:tcPr>
                </a:tc>
              </a:tr>
              <a:tr h="360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400" b="0" dirty="0" smtClean="0">
                          <a:solidFill>
                            <a:srgbClr val="FF0000"/>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ES_tradnl" sz="1400" b="1" dirty="0" smtClean="0">
                          <a:solidFill>
                            <a:srgbClr val="C00000"/>
                          </a:solidFill>
                          <a:effectLst/>
                          <a:latin typeface="Lucida Sans" panose="020B0602030504020204" pitchFamily="34" charset="0"/>
                          <a:ea typeface="+mn-ea"/>
                          <a:cs typeface="+mn-cs"/>
                          <a:sym typeface="Wingdings 2" panose="05020102010507070707" pitchFamily="18" charset="2"/>
                        </a:rPr>
                        <a:t>P</a:t>
                      </a:r>
                      <a:r>
                        <a:rPr lang="es-ES_tradnl" sz="1400" b="1" dirty="0" smtClean="0">
                          <a:solidFill>
                            <a:srgbClr val="C00000"/>
                          </a:solidFill>
                          <a:latin typeface="Lucida Sans" panose="020B0602030504020204" pitchFamily="34" charset="0"/>
                        </a:rPr>
                        <a:t>ronosticar</a:t>
                      </a:r>
                      <a:r>
                        <a:rPr lang="es-ES_tradnl" sz="1400" b="0" dirty="0" smtClean="0">
                          <a:solidFill>
                            <a:srgbClr val="000000"/>
                          </a:solidFill>
                          <a:latin typeface="Lucida Sans" panose="020B0602030504020204" pitchFamily="34" charset="0"/>
                        </a:rPr>
                        <a:t> un </a:t>
                      </a:r>
                      <a:r>
                        <a:rPr lang="es-ES_tradnl" sz="1400" dirty="0" smtClean="0">
                          <a:solidFill>
                            <a:schemeClr val="tx1"/>
                          </a:solidFill>
                          <a:latin typeface="Lucida Sans" panose="020B0602030504020204" pitchFamily="34" charset="0"/>
                        </a:rPr>
                        <a:t>dato</a:t>
                      </a:r>
                      <a:r>
                        <a:rPr lang="es-ES_tradnl" sz="1400" b="0" dirty="0" smtClean="0">
                          <a:solidFill>
                            <a:schemeClr val="tx1"/>
                          </a:solidFill>
                          <a:latin typeface="Lucida Sans" panose="020B0602030504020204" pitchFamily="34" charset="0"/>
                        </a:rPr>
                        <a:t> o</a:t>
                      </a:r>
                      <a:r>
                        <a:rPr lang="es-ES_tradnl" sz="1400" b="0" dirty="0" smtClean="0">
                          <a:solidFill>
                            <a:srgbClr val="000000"/>
                          </a:solidFill>
                          <a:latin typeface="Lucida Sans" panose="020B0602030504020204" pitchFamily="34" charset="0"/>
                        </a:rPr>
                        <a:t> valor en una o más variables que se van a medir</a:t>
                      </a:r>
                      <a:r>
                        <a:rPr lang="es-MX" sz="1400" b="0" dirty="0" smtClean="0">
                          <a:solidFill>
                            <a:schemeClr val="tx1"/>
                          </a:solidFill>
                          <a:latin typeface="Lucida Sans" panose="020B0602030504020204" pitchFamily="34" charset="0"/>
                        </a:rPr>
                        <a:t>. </a:t>
                      </a:r>
                      <a:endParaRPr lang="es-ES" sz="1400" b="0" dirty="0" smtClean="0">
                        <a:solidFill>
                          <a:schemeClr val="dk1"/>
                        </a:solidFill>
                        <a:latin typeface="Lucida Sans" panose="020B0602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400" b="0" dirty="0" smtClean="0">
                        <a:solidFill>
                          <a:schemeClr val="tx1"/>
                        </a:solidFill>
                        <a:latin typeface="Lucida Sans" panose="020B0602030504020204" pitchFamily="34" charset="0"/>
                      </a:endParaRPr>
                    </a:p>
                  </a:txBody>
                  <a:tcPr marL="89535" marR="89535" marT="0" marB="0">
                    <a:solidFill>
                      <a:srgbClr val="FFE8C5"/>
                    </a:solidFill>
                  </a:tcPr>
                </a:tc>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500" b="0" kern="0" dirty="0" smtClean="0">
                          <a:solidFill>
                            <a:schemeClr val="bg1"/>
                          </a:solidFill>
                          <a:latin typeface="Lucida Sans" pitchFamily="34" charset="0"/>
                          <a:ea typeface="+mn-ea"/>
                          <a:cs typeface="Lucida Sans" pitchFamily="34" charset="0"/>
                        </a:rPr>
                        <a:t>¿Cuál es su valor?</a:t>
                      </a:r>
                      <a:endParaRPr kumimoji="0" lang="es-ES" sz="15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Lucida Sans" pitchFamily="34" charset="0"/>
                        <a:ea typeface="+mn-ea"/>
                        <a:cs typeface="Lucida Sans" pitchFamily="34" charset="0"/>
                      </a:endParaRPr>
                    </a:p>
                  </a:txBody>
                  <a:tcPr marL="89535" marR="89535" marT="0" marB="0" anchor="ctr" anchorCtr="1">
                    <a:solidFill>
                      <a:srgbClr val="7171FF"/>
                    </a:solidFill>
                  </a:tcPr>
                </a:tc>
              </a:tr>
              <a:tr h="136113">
                <a:tc>
                  <a:txBody>
                    <a:bodyPr/>
                    <a:lstStyle/>
                    <a:p>
                      <a:r>
                        <a:rPr lang="es-BO" sz="1400" b="0" dirty="0" smtClean="0">
                          <a:solidFill>
                            <a:srgbClr val="FF0000"/>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ES_tradnl" sz="1400" b="1" dirty="0" smtClean="0">
                          <a:solidFill>
                            <a:srgbClr val="C00000"/>
                          </a:solidFill>
                          <a:latin typeface="Lucida Sans" panose="020B0602030504020204" pitchFamily="34" charset="0"/>
                        </a:rPr>
                        <a:t>Reflejar</a:t>
                      </a:r>
                      <a:r>
                        <a:rPr lang="es-ES_tradnl" sz="1400" b="0" dirty="0" smtClean="0">
                          <a:solidFill>
                            <a:srgbClr val="000000"/>
                          </a:solidFill>
                          <a:latin typeface="Lucida Sans" panose="020B0602030504020204" pitchFamily="34" charset="0"/>
                        </a:rPr>
                        <a:t> el comportamiento de una variable respecto a cierta unidad de medida</a:t>
                      </a:r>
                      <a:r>
                        <a:rPr lang="es-ES" sz="1400" b="0" dirty="0" smtClean="0">
                          <a:latin typeface="Lucida Sans" panose="020B0602030504020204" pitchFamily="34" charset="0"/>
                        </a:rPr>
                        <a:t>.</a:t>
                      </a:r>
                    </a:p>
                    <a:p>
                      <a:endParaRPr lang="es-ES" sz="400" b="0" dirty="0">
                        <a:latin typeface="Lucida Sans" panose="020B0602030504020204" pitchFamily="34" charset="0"/>
                      </a:endParaRPr>
                    </a:p>
                  </a:txBody>
                  <a:tcPr marL="89535" marR="89535" marT="0" marB="0">
                    <a:solidFill>
                      <a:srgbClr val="F7F7FF"/>
                    </a:solidFill>
                  </a:tcPr>
                </a:tc>
              </a:tr>
            </a:tbl>
          </a:graphicData>
        </a:graphic>
      </p:graphicFrame>
      <p:sp>
        <p:nvSpPr>
          <p:cNvPr id="60" name="128 Rectángulo"/>
          <p:cNvSpPr/>
          <p:nvPr/>
        </p:nvSpPr>
        <p:spPr bwMode="auto">
          <a:xfrm>
            <a:off x="5292080" y="6309320"/>
            <a:ext cx="3304080" cy="540000"/>
          </a:xfrm>
          <a:prstGeom prst="rect">
            <a:avLst/>
          </a:prstGeom>
          <a:gradFill>
            <a:gsLst>
              <a:gs pos="7000">
                <a:srgbClr val="00FF99"/>
              </a:gs>
              <a:gs pos="7000">
                <a:srgbClr val="FF0000"/>
              </a:gs>
              <a:gs pos="12000">
                <a:srgbClr val="2F2F91"/>
              </a:gs>
            </a:gsLst>
            <a:path path="circle">
              <a:fillToRect l="100000" t="100000"/>
            </a:path>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lvl="0" eaLnBrk="0" hangingPunct="0">
              <a:defRPr/>
            </a:pPr>
            <a:r>
              <a:rPr lang="es-ES" sz="1600" b="0" dirty="0" smtClean="0">
                <a:solidFill>
                  <a:schemeClr val="bg1"/>
                </a:solidFill>
                <a:latin typeface="Lucida Sans" panose="020B0602030504020204" pitchFamily="34" charset="0"/>
              </a:rPr>
              <a:t>La hipótesis descriptiva pronostica un hecho o dato.</a:t>
            </a:r>
            <a:endParaRPr lang="es-ES" sz="1600" b="0" kern="0" dirty="0">
              <a:solidFill>
                <a:schemeClr val="bg1"/>
              </a:solidFill>
              <a:latin typeface="Lucida Sans" panose="020B0602030504020204" pitchFamily="34" charset="0"/>
            </a:endParaRPr>
          </a:p>
        </p:txBody>
      </p:sp>
    </p:spTree>
    <p:extLst>
      <p:ext uri="{BB962C8B-B14F-4D97-AF65-F5344CB8AC3E}">
        <p14:creationId xmlns:p14="http://schemas.microsoft.com/office/powerpoint/2010/main" val="17294364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80">
                                          <p:stCondLst>
                                            <p:cond delay="0"/>
                                          </p:stCondLst>
                                        </p:cTn>
                                        <p:tgtEl>
                                          <p:spTgt spid="26"/>
                                        </p:tgtEl>
                                      </p:cBhvr>
                                    </p:animEffect>
                                    <p:anim calcmode="lin" valueType="num">
                                      <p:cBhvr>
                                        <p:cTn id="2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31" dur="26">
                                          <p:stCondLst>
                                            <p:cond delay="650"/>
                                          </p:stCondLst>
                                        </p:cTn>
                                        <p:tgtEl>
                                          <p:spTgt spid="26"/>
                                        </p:tgtEl>
                                      </p:cBhvr>
                                      <p:to x="100000" y="60000"/>
                                    </p:animScale>
                                    <p:animScale>
                                      <p:cBhvr>
                                        <p:cTn id="32" dur="166" decel="50000">
                                          <p:stCondLst>
                                            <p:cond delay="676"/>
                                          </p:stCondLst>
                                        </p:cTn>
                                        <p:tgtEl>
                                          <p:spTgt spid="26"/>
                                        </p:tgtEl>
                                      </p:cBhvr>
                                      <p:to x="100000" y="100000"/>
                                    </p:animScale>
                                    <p:animScale>
                                      <p:cBhvr>
                                        <p:cTn id="33" dur="26">
                                          <p:stCondLst>
                                            <p:cond delay="1312"/>
                                          </p:stCondLst>
                                        </p:cTn>
                                        <p:tgtEl>
                                          <p:spTgt spid="26"/>
                                        </p:tgtEl>
                                      </p:cBhvr>
                                      <p:to x="100000" y="80000"/>
                                    </p:animScale>
                                    <p:animScale>
                                      <p:cBhvr>
                                        <p:cTn id="34" dur="166" decel="50000">
                                          <p:stCondLst>
                                            <p:cond delay="1338"/>
                                          </p:stCondLst>
                                        </p:cTn>
                                        <p:tgtEl>
                                          <p:spTgt spid="26"/>
                                        </p:tgtEl>
                                      </p:cBhvr>
                                      <p:to x="100000" y="100000"/>
                                    </p:animScale>
                                    <p:animScale>
                                      <p:cBhvr>
                                        <p:cTn id="35" dur="26">
                                          <p:stCondLst>
                                            <p:cond delay="1642"/>
                                          </p:stCondLst>
                                        </p:cTn>
                                        <p:tgtEl>
                                          <p:spTgt spid="26"/>
                                        </p:tgtEl>
                                      </p:cBhvr>
                                      <p:to x="100000" y="90000"/>
                                    </p:animScale>
                                    <p:animScale>
                                      <p:cBhvr>
                                        <p:cTn id="36" dur="166" decel="50000">
                                          <p:stCondLst>
                                            <p:cond delay="1668"/>
                                          </p:stCondLst>
                                        </p:cTn>
                                        <p:tgtEl>
                                          <p:spTgt spid="26"/>
                                        </p:tgtEl>
                                      </p:cBhvr>
                                      <p:to x="100000" y="100000"/>
                                    </p:animScale>
                                    <p:animScale>
                                      <p:cBhvr>
                                        <p:cTn id="37" dur="26">
                                          <p:stCondLst>
                                            <p:cond delay="1808"/>
                                          </p:stCondLst>
                                        </p:cTn>
                                        <p:tgtEl>
                                          <p:spTgt spid="26"/>
                                        </p:tgtEl>
                                      </p:cBhvr>
                                      <p:to x="100000" y="95000"/>
                                    </p:animScale>
                                    <p:animScale>
                                      <p:cBhvr>
                                        <p:cTn id="38" dur="166" decel="50000">
                                          <p:stCondLst>
                                            <p:cond delay="1834"/>
                                          </p:stCondLst>
                                        </p:cTn>
                                        <p:tgtEl>
                                          <p:spTgt spid="2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fill="hold"/>
                                        <p:tgtEl>
                                          <p:spTgt spid="60"/>
                                        </p:tgtEl>
                                        <p:attrNameLst>
                                          <p:attrName>ppt_x</p:attrName>
                                        </p:attrNameLst>
                                      </p:cBhvr>
                                      <p:tavLst>
                                        <p:tav tm="0">
                                          <p:val>
                                            <p:strVal val="0-#ppt_w/2"/>
                                          </p:val>
                                        </p:tav>
                                        <p:tav tm="100000">
                                          <p:val>
                                            <p:strVal val="#ppt_x"/>
                                          </p:val>
                                        </p:tav>
                                      </p:tavLst>
                                    </p:anim>
                                    <p:anim calcmode="lin" valueType="num">
                                      <p:cBhvr additive="base">
                                        <p:cTn id="44"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Título"/>
          <p:cNvSpPr txBox="1">
            <a:spLocks/>
          </p:cNvSpPr>
          <p:nvPr/>
        </p:nvSpPr>
        <p:spPr>
          <a:xfrm>
            <a:off x="-36512" y="-27384"/>
            <a:ext cx="9184534" cy="571480"/>
          </a:xfrm>
          <a:prstGeom prst="rect">
            <a:avLst/>
          </a:prstGeom>
          <a:gradFill>
            <a:gsLst>
              <a:gs pos="5000">
                <a:srgbClr val="00FF99"/>
              </a:gs>
              <a:gs pos="11000">
                <a:srgbClr val="FF0000"/>
              </a:gs>
              <a:gs pos="16000">
                <a:srgbClr val="2F2F91"/>
              </a:gs>
            </a:gsLst>
            <a:path path="circle">
              <a:fillToRect l="100000" t="100000"/>
            </a:path>
          </a:gradFill>
          <a:effectLst>
            <a:reflection blurRad="6350" stA="50000" endA="300" endPos="55000" dir="5400000" sy="-100000" algn="bl" rotWithShape="0"/>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_tradnl" sz="3000" kern="0" dirty="0">
                <a:solidFill>
                  <a:srgbClr val="FFFF00"/>
                </a:solidFill>
                <a:effectLst>
                  <a:outerShdw blurRad="38100" dist="38100" dir="2700000" algn="tl">
                    <a:srgbClr val="000000">
                      <a:alpha val="43137"/>
                    </a:srgbClr>
                  </a:outerShdw>
                </a:effectLst>
                <a:latin typeface="Lucida Sans" pitchFamily="34" charset="0"/>
                <a:ea typeface="+mj-ea"/>
                <a:cs typeface="Lucida Sans" pitchFamily="34" charset="0"/>
              </a:rPr>
              <a:t>3</a:t>
            </a:r>
            <a:r>
              <a:rPr lang="es-ES_tradnl" sz="3000" kern="0" dirty="0" smtClean="0">
                <a:solidFill>
                  <a:srgbClr val="FFFF00"/>
                </a:solidFill>
                <a:effectLst>
                  <a:outerShdw blurRad="38100" dist="38100" dir="2700000" algn="tl">
                    <a:srgbClr val="000000">
                      <a:alpha val="43137"/>
                    </a:srgbClr>
                  </a:outerShdw>
                </a:effectLst>
                <a:latin typeface="Lucida Sans" pitchFamily="34" charset="0"/>
                <a:ea typeface="+mj-ea"/>
                <a:cs typeface="Lucida Sans" pitchFamily="34" charset="0"/>
              </a:rPr>
              <a:t>.- HIPÓTESIS CORRELACIONAL</a:t>
            </a:r>
            <a:endParaRPr kumimoji="0" lang="es-ES" sz="3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Sans" pitchFamily="34" charset="0"/>
              <a:ea typeface="+mj-ea"/>
              <a:cs typeface="Lucida Sans" pitchFamily="34" charset="0"/>
            </a:endParaRPr>
          </a:p>
        </p:txBody>
      </p:sp>
      <p:sp>
        <p:nvSpPr>
          <p:cNvPr id="24" name="8 Marcador de número de diapositiva"/>
          <p:cNvSpPr txBox="1">
            <a:spLocks/>
          </p:cNvSpPr>
          <p:nvPr/>
        </p:nvSpPr>
        <p:spPr>
          <a:xfrm>
            <a:off x="7048500" y="6600825"/>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1A972-1B43-4031-B38E-6352516437A2}" type="slidenum">
              <a:rPr kumimoji="0" lang="es-ES" sz="1600" b="1" i="0" u="none" strike="noStrike" kern="1200" cap="none" spc="0" normalizeH="0" baseline="0" noProof="0" smtClean="0">
                <a:ln>
                  <a:noFill/>
                </a:ln>
                <a:solidFill>
                  <a:schemeClr val="tx1"/>
                </a:solidFill>
                <a:effectLst/>
                <a:uLnTx/>
                <a:uFillTx/>
                <a:latin typeface="Cambria Math" pitchFamily="18" charset="0"/>
                <a:ea typeface="Cambria Math"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s-ES" sz="1600" b="1"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p:txBody>
      </p:sp>
      <p:sp>
        <p:nvSpPr>
          <p:cNvPr id="25" name="8 Marcador de número de diapositiva"/>
          <p:cNvSpPr txBox="1">
            <a:spLocks/>
          </p:cNvSpPr>
          <p:nvPr/>
        </p:nvSpPr>
        <p:spPr bwMode="auto">
          <a:xfrm>
            <a:off x="-47625" y="6643711"/>
            <a:ext cx="1785938" cy="276225"/>
          </a:xfrm>
          <a:prstGeom prst="rect">
            <a:avLst/>
          </a:prstGeom>
          <a:noFill/>
          <a:ln w="9525">
            <a:noFill/>
            <a:miter lim="800000"/>
            <a:headEnd/>
            <a:tailEnd/>
          </a:ln>
          <a:effectLst/>
        </p:spPr>
        <p:txBody>
          <a:bodyPr/>
          <a:lstStyle/>
          <a:p>
            <a:pPr>
              <a:defRPr/>
            </a:pPr>
            <a:r>
              <a:rPr lang="es-ES" sz="800" i="1" dirty="0">
                <a:solidFill>
                  <a:srgbClr val="003366"/>
                </a:solidFill>
                <a:latin typeface="+mn-lt"/>
              </a:rPr>
              <a:t>www.coimbraweb.com</a:t>
            </a:r>
          </a:p>
        </p:txBody>
      </p:sp>
      <p:sp>
        <p:nvSpPr>
          <p:cNvPr id="13" name="1 Título"/>
          <p:cNvSpPr txBox="1">
            <a:spLocks/>
          </p:cNvSpPr>
          <p:nvPr/>
        </p:nvSpPr>
        <p:spPr bwMode="auto">
          <a:xfrm>
            <a:off x="-17633" y="548680"/>
            <a:ext cx="6749874" cy="324000"/>
          </a:xfrm>
          <a:prstGeom prst="rect">
            <a:avLst/>
          </a:prstGeom>
          <a:solidFill>
            <a:srgbClr val="00FF99"/>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eaLnBrk="0" hangingPunct="0">
              <a:buClr>
                <a:srgbClr val="483700"/>
              </a:buClr>
              <a:buSzPct val="80000"/>
              <a:defRPr/>
            </a:pPr>
            <a:r>
              <a:rPr lang="es-ES_tradnl" sz="1800" b="0" kern="0" dirty="0">
                <a:solidFill>
                  <a:srgbClr val="000000"/>
                </a:solidFill>
                <a:latin typeface="Lucida Sans" panose="020B0602030504020204" pitchFamily="34" charset="0"/>
              </a:rPr>
              <a:t>Se </a:t>
            </a:r>
            <a:r>
              <a:rPr lang="es-ES_tradnl" sz="1800" b="0" kern="0" dirty="0" smtClean="0">
                <a:solidFill>
                  <a:srgbClr val="000000"/>
                </a:solidFill>
                <a:latin typeface="Lucida Sans" panose="020B0602030504020204" pitchFamily="34" charset="0"/>
              </a:rPr>
              <a:t>formula </a:t>
            </a:r>
            <a:r>
              <a:rPr lang="es-ES_tradnl" sz="1800" b="0" kern="0" dirty="0">
                <a:solidFill>
                  <a:srgbClr val="000000"/>
                </a:solidFill>
                <a:latin typeface="Lucida Sans" panose="020B0602030504020204" pitchFamily="34" charset="0"/>
              </a:rPr>
              <a:t>en investigaciones con alcance </a:t>
            </a:r>
            <a:r>
              <a:rPr lang="es-ES_tradnl" sz="1800" b="0" kern="0" dirty="0" smtClean="0">
                <a:solidFill>
                  <a:srgbClr val="000000"/>
                </a:solidFill>
                <a:latin typeface="Lucida Sans" panose="020B0602030504020204" pitchFamily="34" charset="0"/>
              </a:rPr>
              <a:t>correlacional</a:t>
            </a:r>
            <a:endParaRPr lang="es-ES" sz="1800" kern="0" dirty="0">
              <a:solidFill>
                <a:srgbClr val="000000"/>
              </a:solidFill>
              <a:effectLst>
                <a:outerShdw blurRad="38100" dist="38100" dir="2700000" algn="tl">
                  <a:srgbClr val="000000">
                    <a:alpha val="43137"/>
                  </a:srgbClr>
                </a:outerShdw>
              </a:effectLst>
              <a:latin typeface="Lucida Sans" panose="020B0602030504020204" pitchFamily="34" charset="0"/>
            </a:endParaRPr>
          </a:p>
        </p:txBody>
      </p:sp>
      <p:graphicFrame>
        <p:nvGraphicFramePr>
          <p:cNvPr id="10" name="10 Tabla"/>
          <p:cNvGraphicFramePr>
            <a:graphicFrameLocks noGrp="1"/>
          </p:cNvGraphicFramePr>
          <p:nvPr>
            <p:extLst>
              <p:ext uri="{D42A27DB-BD31-4B8C-83A1-F6EECF244321}">
                <p14:modId xmlns:p14="http://schemas.microsoft.com/office/powerpoint/2010/main" val="2841100205"/>
              </p:ext>
            </p:extLst>
          </p:nvPr>
        </p:nvGraphicFramePr>
        <p:xfrm>
          <a:off x="179513" y="1076776"/>
          <a:ext cx="4032448" cy="249623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032448"/>
              </a:tblGrid>
              <a:tr h="184411">
                <a:tc>
                  <a:txBody>
                    <a:bodyPr/>
                    <a:lstStyle/>
                    <a:p>
                      <a:pPr algn="ctr">
                        <a:buClr>
                          <a:srgbClr val="FF3300"/>
                        </a:buClr>
                      </a:pPr>
                      <a:r>
                        <a:rPr lang="es-BO" sz="1500" b="1" baseline="0" dirty="0" smtClean="0">
                          <a:solidFill>
                            <a:srgbClr val="FFFF00"/>
                          </a:solidFill>
                          <a:latin typeface="Lucida Sans" panose="020B0602030504020204" pitchFamily="34" charset="0"/>
                        </a:rPr>
                        <a:t>HIPÓTESIS CORRELACIONAL</a:t>
                      </a:r>
                      <a:endParaRPr lang="es-MX" sz="1500" b="1" dirty="0">
                        <a:solidFill>
                          <a:srgbClr val="FFFF00"/>
                        </a:solidFill>
                        <a:latin typeface="Lucida Sans" panose="020B0602030504020204" pitchFamily="34" charset="0"/>
                      </a:endParaRPr>
                    </a:p>
                  </a:txBody>
                  <a:tcPr anchor="ctr">
                    <a:solidFill>
                      <a:srgbClr val="2F2F91"/>
                    </a:solidFill>
                  </a:tcPr>
                </a:tc>
              </a:tr>
              <a:tr h="288000">
                <a:tc>
                  <a:txBody>
                    <a:bodyPr/>
                    <a:lstStyle/>
                    <a:p>
                      <a:pPr marL="0" marR="0" lvl="0" indent="0" algn="ctr" defTabSz="914400" rtl="0" eaLnBrk="0" fontAlgn="base" latinLnBrk="0" hangingPunct="0">
                        <a:lnSpc>
                          <a:spcPct val="100000"/>
                        </a:lnSpc>
                        <a:spcBef>
                          <a:spcPct val="0"/>
                        </a:spcBef>
                        <a:spcAft>
                          <a:spcPct val="0"/>
                        </a:spcAft>
                        <a:buClr>
                          <a:srgbClr val="483700"/>
                        </a:buClr>
                        <a:buSzPct val="80000"/>
                        <a:tabLst/>
                        <a:defRPr/>
                      </a:pPr>
                      <a:r>
                        <a:rPr kumimoji="0" lang="es-ES_tradnl" sz="1500" b="0" i="0" u="none" strike="noStrike" kern="0" cap="none" spc="0" normalizeH="0" noProof="0" dirty="0" smtClean="0">
                          <a:ln>
                            <a:noFill/>
                          </a:ln>
                          <a:solidFill>
                            <a:schemeClr val="tx1"/>
                          </a:solidFill>
                          <a:effectLst/>
                          <a:uLnTx/>
                          <a:uFillTx/>
                          <a:latin typeface="Lucida Sans" panose="020B0602030504020204" pitchFamily="34" charset="0"/>
                          <a:ea typeface="+mn-ea"/>
                          <a:cs typeface="+mn-cs"/>
                        </a:rPr>
                        <a:t>¿Cuál</a:t>
                      </a:r>
                      <a:r>
                        <a:rPr kumimoji="0" lang="es-ES_tradnl" sz="1500" b="0" i="0" u="none" strike="noStrike" kern="0" cap="none" spc="0" normalizeH="0" baseline="0" noProof="0" dirty="0" smtClean="0">
                          <a:ln>
                            <a:noFill/>
                          </a:ln>
                          <a:solidFill>
                            <a:schemeClr val="tx1"/>
                          </a:solidFill>
                          <a:effectLst/>
                          <a:uLnTx/>
                          <a:uFillTx/>
                          <a:latin typeface="Lucida Sans" panose="020B0602030504020204" pitchFamily="34" charset="0"/>
                          <a:ea typeface="+mn-ea"/>
                          <a:cs typeface="+mn-cs"/>
                        </a:rPr>
                        <a:t> es su propósito?</a:t>
                      </a:r>
                      <a:endParaRPr kumimoji="0" lang="es-ES" sz="1500" i="0" u="none" strike="noStrike" kern="0" cap="none" spc="0" normalizeH="0" noProof="0" dirty="0">
                        <a:ln>
                          <a:noFill/>
                        </a:ln>
                        <a:solidFill>
                          <a:schemeClr val="tx1"/>
                        </a:solidFill>
                        <a:effectLst>
                          <a:outerShdw blurRad="38100" dist="38100" dir="2700000" algn="tl">
                            <a:srgbClr val="000000">
                              <a:alpha val="43137"/>
                            </a:srgbClr>
                          </a:outerShdw>
                        </a:effectLst>
                        <a:uLnTx/>
                        <a:uFillTx/>
                        <a:latin typeface="Lucida Sans" panose="020B0602030504020204" pitchFamily="34" charset="0"/>
                        <a:ea typeface="+mn-ea"/>
                        <a:cs typeface="+mn-cs"/>
                      </a:endParaRPr>
                    </a:p>
                  </a:txBody>
                  <a:tcPr marL="89535" marR="89535" marT="0" marB="0" anchor="ctr">
                    <a:solidFill>
                      <a:srgbClr val="FFB64B"/>
                    </a:solidFill>
                  </a:tcPr>
                </a:tc>
              </a:tr>
              <a:tr h="3603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400" b="0" dirty="0" smtClean="0">
                          <a:solidFill>
                            <a:srgbClr val="FF0000"/>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ES_tradnl" sz="1400" b="0" dirty="0" smtClean="0">
                          <a:solidFill>
                            <a:srgbClr val="000000"/>
                          </a:solidFill>
                          <a:effectLst/>
                          <a:latin typeface="Lucida Sans" panose="020B0602030504020204" pitchFamily="34" charset="0"/>
                          <a:ea typeface="+mn-ea"/>
                          <a:cs typeface="+mn-cs"/>
                          <a:sym typeface="Wingdings 2" panose="05020102010507070707" pitchFamily="18" charset="2"/>
                        </a:rPr>
                        <a:t>E</a:t>
                      </a:r>
                      <a:r>
                        <a:rPr lang="es-ES_tradnl" sz="1400" b="0" dirty="0" smtClean="0">
                          <a:solidFill>
                            <a:srgbClr val="000000"/>
                          </a:solidFill>
                          <a:latin typeface="Lucida Sans" panose="020B0602030504020204" pitchFamily="34" charset="0"/>
                        </a:rPr>
                        <a:t>specificar la </a:t>
                      </a:r>
                      <a:r>
                        <a:rPr lang="es-ES_tradnl" sz="1400" b="1" dirty="0" smtClean="0">
                          <a:solidFill>
                            <a:srgbClr val="C00000"/>
                          </a:solidFill>
                          <a:latin typeface="Lucida Sans" panose="020B0602030504020204" pitchFamily="34" charset="0"/>
                        </a:rPr>
                        <a:t>relación</a:t>
                      </a:r>
                      <a:r>
                        <a:rPr lang="es-ES_tradnl" sz="1400" baseline="0" dirty="0" smtClean="0">
                          <a:solidFill>
                            <a:srgbClr val="C00000"/>
                          </a:solidFill>
                          <a:latin typeface="Lucida Sans" panose="020B0602030504020204" pitchFamily="34" charset="0"/>
                        </a:rPr>
                        <a:t> </a:t>
                      </a:r>
                      <a:r>
                        <a:rPr lang="es-ES_tradnl" sz="1400" b="0" dirty="0" smtClean="0">
                          <a:solidFill>
                            <a:srgbClr val="000000"/>
                          </a:solidFill>
                          <a:latin typeface="Lucida Sans" panose="020B0602030504020204" pitchFamily="34" charset="0"/>
                        </a:rPr>
                        <a:t>entre </a:t>
                      </a:r>
                      <a:r>
                        <a:rPr lang="es-ES_tradnl" sz="1400" b="1" dirty="0" smtClean="0">
                          <a:solidFill>
                            <a:srgbClr val="C00000"/>
                          </a:solidFill>
                          <a:latin typeface="Lucida Sans" panose="020B0602030504020204" pitchFamily="34" charset="0"/>
                        </a:rPr>
                        <a:t>variables</a:t>
                      </a:r>
                      <a:r>
                        <a:rPr lang="es-ES_tradnl" sz="1400" b="0" dirty="0" smtClean="0">
                          <a:solidFill>
                            <a:srgbClr val="000000"/>
                          </a:solidFill>
                          <a:latin typeface="Lucida Sans" panose="020B0602030504020204" pitchFamily="34" charset="0"/>
                        </a:rPr>
                        <a:t>, alcanzando, inclusive, el nivel predictivo, es decir cómo es la relación.</a:t>
                      </a:r>
                      <a:r>
                        <a:rPr lang="es-MX" sz="1400" b="0" dirty="0" smtClean="0">
                          <a:solidFill>
                            <a:schemeClr val="tx1"/>
                          </a:solidFill>
                          <a:latin typeface="Lucida Sans" panose="020B06020305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300" b="0" dirty="0">
                        <a:latin typeface="Lucida Sans" panose="020B0602030504020204" pitchFamily="34" charset="0"/>
                        <a:cs typeface="ZWAdobeF" pitchFamily="2" charset="0"/>
                      </a:endParaRPr>
                    </a:p>
                  </a:txBody>
                  <a:tcPr marL="89535" marR="89535" marT="0" marB="0">
                    <a:solidFill>
                      <a:srgbClr val="FFFCF7"/>
                    </a:solidFill>
                  </a:tcPr>
                </a:tc>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500" b="0" kern="0" dirty="0" smtClean="0">
                          <a:solidFill>
                            <a:schemeClr val="bg1"/>
                          </a:solidFill>
                          <a:latin typeface="Lucida Sans" pitchFamily="34" charset="0"/>
                          <a:ea typeface="+mn-ea"/>
                          <a:cs typeface="Lucida Sans" pitchFamily="34" charset="0"/>
                        </a:rPr>
                        <a:t>Varias</a:t>
                      </a:r>
                      <a:r>
                        <a:rPr lang="es-ES_tradnl" sz="1500" b="0" kern="0" baseline="0" dirty="0" smtClean="0">
                          <a:solidFill>
                            <a:schemeClr val="bg1"/>
                          </a:solidFill>
                          <a:latin typeface="Lucida Sans" pitchFamily="34" charset="0"/>
                          <a:ea typeface="+mn-ea"/>
                          <a:cs typeface="Lucida Sans" pitchFamily="34" charset="0"/>
                        </a:rPr>
                        <a:t> hipótesis</a:t>
                      </a:r>
                      <a:endParaRPr kumimoji="0" lang="es-ES" sz="15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Lucida Sans" pitchFamily="34" charset="0"/>
                        <a:ea typeface="+mn-ea"/>
                        <a:cs typeface="Lucida Sans" pitchFamily="34" charset="0"/>
                      </a:endParaRPr>
                    </a:p>
                  </a:txBody>
                  <a:tcPr marL="89535" marR="89535" marT="0" marB="0" anchor="ctr" anchorCtr="1">
                    <a:solidFill>
                      <a:srgbClr val="7171FF"/>
                    </a:solidFill>
                  </a:tcPr>
                </a:tc>
              </a:tr>
              <a:tr h="1361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BO" sz="1400" b="0" dirty="0" smtClean="0">
                          <a:solidFill>
                            <a:srgbClr val="FF0000"/>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ES" sz="1400" b="0" dirty="0" smtClean="0">
                          <a:solidFill>
                            <a:srgbClr val="000000"/>
                          </a:solidFill>
                          <a:latin typeface="Lucida Sans" panose="020B0602030504020204" pitchFamily="34" charset="0"/>
                        </a:rPr>
                        <a:t>Es común formular</a:t>
                      </a:r>
                      <a:r>
                        <a:rPr lang="es-ES" sz="1400" b="0" baseline="0" dirty="0" smtClean="0">
                          <a:solidFill>
                            <a:srgbClr val="000000"/>
                          </a:solidFill>
                          <a:latin typeface="Lucida Sans" panose="020B0602030504020204" pitchFamily="34" charset="0"/>
                        </a:rPr>
                        <a:t> </a:t>
                      </a:r>
                      <a:r>
                        <a:rPr lang="es-ES" sz="1400" b="0" dirty="0" smtClean="0">
                          <a:solidFill>
                            <a:srgbClr val="000000"/>
                          </a:solidFill>
                          <a:latin typeface="Lucida Sans" panose="020B0602030504020204" pitchFamily="34" charset="0"/>
                        </a:rPr>
                        <a:t>varias hipótesis para </a:t>
                      </a:r>
                      <a:r>
                        <a:rPr lang="es-ES" sz="1400" b="1" dirty="0" smtClean="0">
                          <a:solidFill>
                            <a:srgbClr val="C00000"/>
                          </a:solidFill>
                          <a:latin typeface="Lucida Sans" panose="020B0602030504020204" pitchFamily="34" charset="0"/>
                        </a:rPr>
                        <a:t>correlacionar</a:t>
                      </a:r>
                      <a:r>
                        <a:rPr lang="es-ES" sz="1400" b="0" baseline="0" dirty="0" smtClean="0">
                          <a:solidFill>
                            <a:srgbClr val="000000"/>
                          </a:solidFill>
                          <a:latin typeface="Lucida Sans" panose="020B0602030504020204" pitchFamily="34" charset="0"/>
                        </a:rPr>
                        <a:t> las diversas variables de una investigación. Cada hipótesis relaciona un par de variables. </a:t>
                      </a:r>
                    </a:p>
                    <a:p>
                      <a:endParaRPr lang="es-ES" sz="400" b="0" dirty="0">
                        <a:latin typeface="Lucida Sans" panose="020B0602030504020204" pitchFamily="34" charset="0"/>
                      </a:endParaRPr>
                    </a:p>
                  </a:txBody>
                  <a:tcPr marL="89535" marR="89535" marT="0" marB="0">
                    <a:solidFill>
                      <a:srgbClr val="F7F7FF"/>
                    </a:solidFill>
                  </a:tcPr>
                </a:tc>
              </a:tr>
            </a:tbl>
          </a:graphicData>
        </a:graphic>
      </p:graphicFrame>
      <p:graphicFrame>
        <p:nvGraphicFramePr>
          <p:cNvPr id="8" name="10 Tabla"/>
          <p:cNvGraphicFramePr>
            <a:graphicFrameLocks noGrp="1"/>
          </p:cNvGraphicFramePr>
          <p:nvPr>
            <p:extLst>
              <p:ext uri="{D42A27DB-BD31-4B8C-83A1-F6EECF244321}">
                <p14:modId xmlns:p14="http://schemas.microsoft.com/office/powerpoint/2010/main" val="4047532074"/>
              </p:ext>
            </p:extLst>
          </p:nvPr>
        </p:nvGraphicFramePr>
        <p:xfrm>
          <a:off x="107504" y="3954246"/>
          <a:ext cx="4128288" cy="217322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128288"/>
              </a:tblGrid>
              <a:tr h="206096">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dirty="0" smtClean="0">
                          <a:solidFill>
                            <a:srgbClr val="FFFF00"/>
                          </a:solidFill>
                          <a:latin typeface="Lucida Sans" panose="020B0602030504020204" pitchFamily="34" charset="0"/>
                        </a:rPr>
                        <a:t>Ejemplo 8 .- Hipótesis correlacionales  </a:t>
                      </a:r>
                      <a:endParaRPr lang="es-ES" sz="1400" b="0" dirty="0" smtClean="0">
                        <a:latin typeface="Lucida Sans" panose="020B0602030504020204" pitchFamily="34" charset="0"/>
                      </a:endParaRPr>
                    </a:p>
                  </a:txBody>
                  <a:tcPr anchor="ctr">
                    <a:solidFill>
                      <a:srgbClr val="0087E1"/>
                    </a:solidFill>
                  </a:tcPr>
                </a:tc>
              </a:tr>
              <a:tr h="195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Hi</a:t>
                      </a:r>
                      <a:r>
                        <a:rPr lang="es-ES" sz="1370" b="0" dirty="0" smtClean="0">
                          <a:solidFill>
                            <a:srgbClr val="000000"/>
                          </a:solidFill>
                          <a:latin typeface="Lucida Sans" panose="020B0602030504020204" pitchFamily="34" charset="0"/>
                        </a:rPr>
                        <a:t>: «A </a:t>
                      </a:r>
                      <a:r>
                        <a:rPr lang="es-ES" sz="1370" b="1" dirty="0" smtClean="0">
                          <a:solidFill>
                            <a:srgbClr val="C00000"/>
                          </a:solidFill>
                          <a:latin typeface="Lucida Sans" panose="020B0602030504020204" pitchFamily="34" charset="0"/>
                        </a:rPr>
                        <a:t>mayor</a:t>
                      </a:r>
                      <a:r>
                        <a:rPr lang="es-ES" sz="1370" b="0" dirty="0" smtClean="0">
                          <a:solidFill>
                            <a:srgbClr val="000000"/>
                          </a:solidFill>
                          <a:latin typeface="Lucida Sans" panose="020B0602030504020204" pitchFamily="34" charset="0"/>
                        </a:rPr>
                        <a:t> autoestima, habrá </a:t>
                      </a:r>
                      <a:r>
                        <a:rPr lang="es-ES" sz="1370" b="1" dirty="0" smtClean="0">
                          <a:solidFill>
                            <a:srgbClr val="C00000"/>
                          </a:solidFill>
                          <a:latin typeface="Lucida Sans" panose="020B0602030504020204" pitchFamily="34" charset="0"/>
                        </a:rPr>
                        <a:t>menor</a:t>
                      </a:r>
                      <a:r>
                        <a:rPr lang="es-ES" sz="1370" b="0" dirty="0" smtClean="0">
                          <a:solidFill>
                            <a:srgbClr val="000000"/>
                          </a:solidFill>
                          <a:latin typeface="Lucida Sans" panose="020B0602030504020204" pitchFamily="34" charset="0"/>
                        </a:rPr>
                        <a:t> temor al éxito». </a:t>
                      </a:r>
                    </a:p>
                  </a:txBody>
                  <a:tcPr>
                    <a:solidFill>
                      <a:srgbClr val="FBFDFF"/>
                    </a:solidFill>
                  </a:tcPr>
                </a:tc>
              </a:tr>
              <a:tr h="398112">
                <a:tc>
                  <a:txBody>
                    <a:bodyPr/>
                    <a:lstStyle/>
                    <a:p>
                      <a:pPr>
                        <a:buClr>
                          <a:srgbClr val="FF3300"/>
                        </a:buClr>
                      </a:pPr>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Hi</a:t>
                      </a:r>
                      <a:r>
                        <a:rPr lang="es-ES" sz="1370" b="0" dirty="0" smtClean="0">
                          <a:solidFill>
                            <a:srgbClr val="000000"/>
                          </a:solidFill>
                          <a:latin typeface="Lucida Sans" panose="020B0602030504020204" pitchFamily="34" charset="0"/>
                        </a:rPr>
                        <a:t>: «Las telenovelas latinoamericanas muestran cada vez un </a:t>
                      </a:r>
                      <a:r>
                        <a:rPr lang="es-ES" sz="1370" b="1" dirty="0" smtClean="0">
                          <a:solidFill>
                            <a:srgbClr val="C00000"/>
                          </a:solidFill>
                          <a:latin typeface="Lucida Sans" panose="020B0602030504020204" pitchFamily="34" charset="0"/>
                        </a:rPr>
                        <a:t>mayor</a:t>
                      </a:r>
                      <a:r>
                        <a:rPr lang="es-ES" sz="1370" b="0" dirty="0" smtClean="0">
                          <a:solidFill>
                            <a:srgbClr val="000000"/>
                          </a:solidFill>
                          <a:latin typeface="Lucida Sans" panose="020B0602030504020204" pitchFamily="34" charset="0"/>
                        </a:rPr>
                        <a:t> contenido sexual en sus escenas</a:t>
                      </a:r>
                      <a:r>
                        <a:rPr lang="es-ES" sz="1370" b="0" i="0" dirty="0" smtClean="0">
                          <a:solidFill>
                            <a:srgbClr val="000000"/>
                          </a:solidFill>
                          <a:latin typeface="Lucida Sans" panose="020B0602030504020204" pitchFamily="34" charset="0"/>
                        </a:rPr>
                        <a:t>». </a:t>
                      </a:r>
                    </a:p>
                    <a:p>
                      <a:pPr marL="180000">
                        <a:spcBef>
                          <a:spcPts val="0"/>
                        </a:spcBef>
                        <a:buClr>
                          <a:srgbClr val="FF3300"/>
                        </a:buClr>
                      </a:pPr>
                      <a:r>
                        <a:rPr lang="es-ES" sz="1370" b="0" i="0" dirty="0" smtClean="0">
                          <a:solidFill>
                            <a:srgbClr val="C00000"/>
                          </a:solidFill>
                          <a:latin typeface="Lucida Sans" panose="020B0602030504020204" pitchFamily="34" charset="0"/>
                          <a:sym typeface="Wingdings 3" panose="05040102010807070707" pitchFamily="18" charset="2"/>
                        </a:rPr>
                        <a:t></a:t>
                      </a:r>
                      <a:r>
                        <a:rPr lang="es-ES" sz="1370" b="0" i="0" dirty="0" smtClean="0">
                          <a:solidFill>
                            <a:srgbClr val="000000"/>
                          </a:solidFill>
                          <a:latin typeface="Lucida Sans" panose="020B0602030504020204" pitchFamily="34" charset="0"/>
                        </a:rPr>
                        <a:t>En esta hipótesis se correlacionan la época en que se producen las telenovelas y el contenido sexual. </a:t>
                      </a:r>
                      <a:endParaRPr lang="es-MX" sz="1370" b="0" i="0" dirty="0" smtClean="0">
                        <a:solidFill>
                          <a:srgbClr val="000000"/>
                        </a:solidFill>
                        <a:latin typeface="Lucida Sans" panose="020B0602030504020204" pitchFamily="34" charset="0"/>
                      </a:endParaRPr>
                    </a:p>
                  </a:txBody>
                  <a:tcPr>
                    <a:solidFill>
                      <a:srgbClr val="C5E8FF"/>
                    </a:solidFill>
                  </a:tcPr>
                </a:tc>
              </a:tr>
            </a:tbl>
          </a:graphicData>
        </a:graphic>
      </p:graphicFrame>
      <p:graphicFrame>
        <p:nvGraphicFramePr>
          <p:cNvPr id="15" name="10 Tabla"/>
          <p:cNvGraphicFramePr>
            <a:graphicFrameLocks noGrp="1"/>
          </p:cNvGraphicFramePr>
          <p:nvPr>
            <p:extLst>
              <p:ext uri="{D42A27DB-BD31-4B8C-83A1-F6EECF244321}">
                <p14:modId xmlns:p14="http://schemas.microsoft.com/office/powerpoint/2010/main" val="743920519"/>
              </p:ext>
            </p:extLst>
          </p:nvPr>
        </p:nvGraphicFramePr>
        <p:xfrm>
          <a:off x="4355976" y="3933056"/>
          <a:ext cx="4643689" cy="233019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643689"/>
              </a:tblGrid>
              <a:tr h="0">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dirty="0" smtClean="0">
                          <a:solidFill>
                            <a:srgbClr val="FFFF00"/>
                          </a:solidFill>
                          <a:latin typeface="Lucida Sans" panose="020B0602030504020204" pitchFamily="34" charset="0"/>
                        </a:rPr>
                        <a:t>Ejemplo 9 .- Con</a:t>
                      </a:r>
                      <a:r>
                        <a:rPr lang="es-BO" sz="1500" b="1" baseline="0" dirty="0" smtClean="0">
                          <a:solidFill>
                            <a:srgbClr val="FFFF00"/>
                          </a:solidFill>
                          <a:latin typeface="Lucida Sans" panose="020B0602030504020204" pitchFamily="34" charset="0"/>
                        </a:rPr>
                        <a:t> varias h</a:t>
                      </a:r>
                      <a:r>
                        <a:rPr lang="es-BO" sz="1500" b="1" dirty="0" smtClean="0">
                          <a:solidFill>
                            <a:srgbClr val="FFFF00"/>
                          </a:solidFill>
                          <a:latin typeface="Lucida Sans" panose="020B0602030504020204" pitchFamily="34" charset="0"/>
                        </a:rPr>
                        <a:t>ipótesis  </a:t>
                      </a:r>
                      <a:endParaRPr lang="es-ES" sz="1400" b="0" dirty="0" smtClean="0">
                        <a:latin typeface="Lucida Sans" panose="020B0602030504020204" pitchFamily="34" charset="0"/>
                      </a:endParaRPr>
                    </a:p>
                  </a:txBody>
                  <a:tcPr anchor="ctr">
                    <a:solidFill>
                      <a:srgbClr val="0087E1"/>
                    </a:solidFill>
                  </a:tcPr>
                </a:tc>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Hi</a:t>
                      </a:r>
                      <a:r>
                        <a:rPr lang="es-ES" sz="1370" b="0" dirty="0" smtClean="0">
                          <a:solidFill>
                            <a:srgbClr val="000000"/>
                          </a:solidFill>
                          <a:latin typeface="Lucida Sans" panose="020B0602030504020204" pitchFamily="34" charset="0"/>
                        </a:rPr>
                        <a:t>: «A mayor atracción física, menor confianza».</a:t>
                      </a:r>
                    </a:p>
                  </a:txBody>
                  <a:tcPr>
                    <a:solidFill>
                      <a:srgbClr val="FBFDFF"/>
                    </a:solidFill>
                  </a:tcPr>
                </a:tc>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Hi</a:t>
                      </a:r>
                      <a:r>
                        <a:rPr lang="es-ES" sz="1370" b="0" dirty="0" smtClean="0">
                          <a:solidFill>
                            <a:srgbClr val="000000"/>
                          </a:solidFill>
                          <a:latin typeface="Lucida Sans" panose="020B0602030504020204" pitchFamily="34" charset="0"/>
                        </a:rPr>
                        <a:t>: «A mayor atracción física, mayor proximidad física». </a:t>
                      </a:r>
                      <a:endParaRPr lang="es-ES" sz="1370" b="0" i="0" dirty="0" smtClean="0">
                        <a:solidFill>
                          <a:schemeClr val="tx1"/>
                        </a:solidFill>
                        <a:latin typeface="Lucida Sans" panose="020B0602030504020204" pitchFamily="34" charset="0"/>
                      </a:endParaRPr>
                    </a:p>
                  </a:txBody>
                  <a:tcPr>
                    <a:solidFill>
                      <a:srgbClr val="C5E8FF"/>
                    </a:solidFill>
                  </a:tcPr>
                </a:tc>
              </a:tr>
              <a:tr h="288000">
                <a:tc>
                  <a:txBody>
                    <a:bodyPr/>
                    <a:lstStyle/>
                    <a:p>
                      <a:pPr>
                        <a:buClr>
                          <a:srgbClr val="FF3300"/>
                        </a:buClr>
                      </a:pPr>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Hi</a:t>
                      </a:r>
                      <a:r>
                        <a:rPr lang="es-ES" sz="1370" b="0" dirty="0" smtClean="0">
                          <a:solidFill>
                            <a:srgbClr val="000000"/>
                          </a:solidFill>
                          <a:latin typeface="Lucida Sans" panose="020B0602030504020204" pitchFamily="34" charset="0"/>
                        </a:rPr>
                        <a:t>: «A mayor atracción física, mayor equidad».  </a:t>
                      </a:r>
                    </a:p>
                  </a:txBody>
                  <a:tcPr>
                    <a:solidFill>
                      <a:srgbClr val="FBFDFF"/>
                    </a:solidFill>
                  </a:tcPr>
                </a:tc>
              </a:tr>
              <a:tr h="288000">
                <a:tc>
                  <a:txBody>
                    <a:bodyPr/>
                    <a:lstStyle/>
                    <a:p>
                      <a:pPr>
                        <a:buClr>
                          <a:srgbClr val="FF3300"/>
                        </a:buClr>
                      </a:pPr>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Hi</a:t>
                      </a:r>
                      <a:r>
                        <a:rPr lang="es-ES" sz="1370" b="0" dirty="0" smtClean="0">
                          <a:solidFill>
                            <a:srgbClr val="000000"/>
                          </a:solidFill>
                          <a:latin typeface="Lucida Sans" panose="020B0602030504020204" pitchFamily="34" charset="0"/>
                        </a:rPr>
                        <a:t>: «A mayor confianza, mayor proximidad física». </a:t>
                      </a:r>
                      <a:endParaRPr lang="es-MX" sz="1370" b="0" dirty="0" smtClean="0">
                        <a:solidFill>
                          <a:srgbClr val="000000"/>
                        </a:solidFill>
                        <a:latin typeface="Lucida Sans" panose="020B0602030504020204" pitchFamily="34" charset="0"/>
                      </a:endParaRPr>
                    </a:p>
                  </a:txBody>
                  <a:tcPr>
                    <a:solidFill>
                      <a:srgbClr val="C5E8FF"/>
                    </a:solidFill>
                  </a:tcPr>
                </a:tc>
              </a:tr>
              <a:tr h="288000">
                <a:tc>
                  <a:txBody>
                    <a:bodyPr/>
                    <a:lstStyle/>
                    <a:p>
                      <a:pPr>
                        <a:buClr>
                          <a:srgbClr val="FF3300"/>
                        </a:buClr>
                      </a:pPr>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Hi</a:t>
                      </a:r>
                      <a:r>
                        <a:rPr lang="es-ES" sz="1370" b="0" dirty="0" smtClean="0">
                          <a:solidFill>
                            <a:srgbClr val="000000"/>
                          </a:solidFill>
                          <a:latin typeface="Lucida Sans" panose="020B0602030504020204" pitchFamily="34" charset="0"/>
                        </a:rPr>
                        <a:t>: "A mayor confianza, mayor equidad». </a:t>
                      </a:r>
                    </a:p>
                  </a:txBody>
                  <a:tcPr>
                    <a:solidFill>
                      <a:srgbClr val="FBFDFF"/>
                    </a:solidFill>
                  </a:tcPr>
                </a:tc>
              </a:tr>
              <a:tr h="288000">
                <a:tc>
                  <a:txBody>
                    <a:bodyPr/>
                    <a:lstStyle/>
                    <a:p>
                      <a:pPr>
                        <a:buClr>
                          <a:srgbClr val="FF3300"/>
                        </a:buClr>
                      </a:pPr>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Hi</a:t>
                      </a:r>
                      <a:r>
                        <a:rPr lang="es-ES" sz="1370" b="0" dirty="0" smtClean="0">
                          <a:solidFill>
                            <a:srgbClr val="000000"/>
                          </a:solidFill>
                          <a:latin typeface="Lucida Sans" panose="020B0602030504020204" pitchFamily="34" charset="0"/>
                        </a:rPr>
                        <a:t>: «A mayor proximidad física, mayor equidad».</a:t>
                      </a:r>
                      <a:endParaRPr lang="es-MX" sz="1370" b="0" dirty="0" smtClean="0">
                        <a:solidFill>
                          <a:srgbClr val="000000"/>
                        </a:solidFill>
                        <a:latin typeface="Lucida Sans" panose="020B0602030504020204" pitchFamily="34" charset="0"/>
                      </a:endParaRPr>
                    </a:p>
                  </a:txBody>
                  <a:tcPr>
                    <a:solidFill>
                      <a:srgbClr val="C5E8FF"/>
                    </a:solidFill>
                  </a:tcPr>
                </a:tc>
              </a:tr>
            </a:tbl>
          </a:graphicData>
        </a:graphic>
      </p:graphicFrame>
      <p:sp>
        <p:nvSpPr>
          <p:cNvPr id="2" name="Rectángulo 1"/>
          <p:cNvSpPr/>
          <p:nvPr/>
        </p:nvSpPr>
        <p:spPr>
          <a:xfrm>
            <a:off x="6876256" y="621511"/>
            <a:ext cx="1619354" cy="307777"/>
          </a:xfrm>
          <a:prstGeom prst="rect">
            <a:avLst/>
          </a:prstGeom>
        </p:spPr>
        <p:txBody>
          <a:bodyPr wrap="none">
            <a:spAutoFit/>
          </a:bodyPr>
          <a:lstStyle/>
          <a:p>
            <a:pPr fontAlgn="auto">
              <a:spcBef>
                <a:spcPts val="0"/>
              </a:spcBef>
              <a:spcAft>
                <a:spcPts val="0"/>
              </a:spcAft>
              <a:buClr>
                <a:srgbClr val="FF3300"/>
              </a:buClr>
              <a:defRPr/>
            </a:pPr>
            <a:r>
              <a:rPr lang="es-ES" b="0" dirty="0">
                <a:latin typeface="Lucida Sans" panose="020B0602030504020204" pitchFamily="34" charset="0"/>
              </a:rPr>
              <a:t>(Sampieri, 2010)</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1" y="1052736"/>
            <a:ext cx="3495712" cy="2769336"/>
          </a:xfrm>
          <a:prstGeom prst="rect">
            <a:avLst/>
          </a:prstGeom>
          <a:effectLst>
            <a:glow rad="63500">
              <a:schemeClr val="accent2">
                <a:satMod val="175000"/>
                <a:alpha val="40000"/>
              </a:schemeClr>
            </a:glow>
            <a:outerShdw blurRad="50800" dist="38100" dir="2700000" algn="tl" rotWithShape="0">
              <a:prstClr val="black">
                <a:alpha val="40000"/>
              </a:prstClr>
            </a:outerShdw>
          </a:effectLst>
        </p:spPr>
      </p:pic>
      <p:sp>
        <p:nvSpPr>
          <p:cNvPr id="60" name="128 Rectángulo"/>
          <p:cNvSpPr/>
          <p:nvPr/>
        </p:nvSpPr>
        <p:spPr bwMode="auto">
          <a:xfrm>
            <a:off x="1738312" y="6525344"/>
            <a:ext cx="6857847" cy="324000"/>
          </a:xfrm>
          <a:prstGeom prst="rect">
            <a:avLst/>
          </a:prstGeom>
          <a:gradFill>
            <a:gsLst>
              <a:gs pos="7000">
                <a:srgbClr val="00FF99"/>
              </a:gs>
              <a:gs pos="7000">
                <a:srgbClr val="FF0000"/>
              </a:gs>
              <a:gs pos="12000">
                <a:srgbClr val="2F2F91"/>
              </a:gs>
            </a:gsLst>
            <a:path path="circle">
              <a:fillToRect l="100000" t="100000"/>
            </a:path>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lvl="0" eaLnBrk="0" hangingPunct="0">
              <a:defRPr/>
            </a:pPr>
            <a:r>
              <a:rPr lang="es-ES" sz="1600" b="0" dirty="0" smtClean="0">
                <a:solidFill>
                  <a:schemeClr val="bg1"/>
                </a:solidFill>
                <a:latin typeface="Lucida Sans" panose="020B0602030504020204" pitchFamily="34" charset="0"/>
              </a:rPr>
              <a:t>La hipótesis correlacional especifica relación entre variables.</a:t>
            </a:r>
            <a:endParaRPr lang="es-ES" sz="1600" b="0" kern="0" dirty="0">
              <a:solidFill>
                <a:schemeClr val="bg1"/>
              </a:solidFill>
              <a:latin typeface="Lucida Sans" panose="020B0602030504020204" pitchFamily="34" charset="0"/>
            </a:endParaRPr>
          </a:p>
        </p:txBody>
      </p:sp>
    </p:spTree>
    <p:extLst>
      <p:ext uri="{BB962C8B-B14F-4D97-AF65-F5344CB8AC3E}">
        <p14:creationId xmlns:p14="http://schemas.microsoft.com/office/powerpoint/2010/main" val="25522887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80">
                                          <p:stCondLst>
                                            <p:cond delay="0"/>
                                          </p:stCondLst>
                                        </p:cTn>
                                        <p:tgtEl>
                                          <p:spTgt spid="15"/>
                                        </p:tgtEl>
                                      </p:cBhvr>
                                    </p:animEffect>
                                    <p:anim calcmode="lin" valueType="num">
                                      <p:cBhvr>
                                        <p:cTn id="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tgtEl>
                                      </p:cBhvr>
                                      <p:to x="100000" y="60000"/>
                                    </p:animScale>
                                    <p:animScale>
                                      <p:cBhvr>
                                        <p:cTn id="50" dur="166" decel="50000">
                                          <p:stCondLst>
                                            <p:cond delay="676"/>
                                          </p:stCondLst>
                                        </p:cTn>
                                        <p:tgtEl>
                                          <p:spTgt spid="15"/>
                                        </p:tgtEl>
                                      </p:cBhvr>
                                      <p:to x="100000" y="100000"/>
                                    </p:animScale>
                                    <p:animScale>
                                      <p:cBhvr>
                                        <p:cTn id="51" dur="26">
                                          <p:stCondLst>
                                            <p:cond delay="1312"/>
                                          </p:stCondLst>
                                        </p:cTn>
                                        <p:tgtEl>
                                          <p:spTgt spid="15"/>
                                        </p:tgtEl>
                                      </p:cBhvr>
                                      <p:to x="100000" y="80000"/>
                                    </p:animScale>
                                    <p:animScale>
                                      <p:cBhvr>
                                        <p:cTn id="52" dur="166" decel="50000">
                                          <p:stCondLst>
                                            <p:cond delay="1338"/>
                                          </p:stCondLst>
                                        </p:cTn>
                                        <p:tgtEl>
                                          <p:spTgt spid="15"/>
                                        </p:tgtEl>
                                      </p:cBhvr>
                                      <p:to x="100000" y="100000"/>
                                    </p:animScale>
                                    <p:animScale>
                                      <p:cBhvr>
                                        <p:cTn id="53" dur="26">
                                          <p:stCondLst>
                                            <p:cond delay="1642"/>
                                          </p:stCondLst>
                                        </p:cTn>
                                        <p:tgtEl>
                                          <p:spTgt spid="15"/>
                                        </p:tgtEl>
                                      </p:cBhvr>
                                      <p:to x="100000" y="90000"/>
                                    </p:animScale>
                                    <p:animScale>
                                      <p:cBhvr>
                                        <p:cTn id="54" dur="166" decel="50000">
                                          <p:stCondLst>
                                            <p:cond delay="1668"/>
                                          </p:stCondLst>
                                        </p:cTn>
                                        <p:tgtEl>
                                          <p:spTgt spid="15"/>
                                        </p:tgtEl>
                                      </p:cBhvr>
                                      <p:to x="100000" y="100000"/>
                                    </p:animScale>
                                    <p:animScale>
                                      <p:cBhvr>
                                        <p:cTn id="55" dur="26">
                                          <p:stCondLst>
                                            <p:cond delay="1808"/>
                                          </p:stCondLst>
                                        </p:cTn>
                                        <p:tgtEl>
                                          <p:spTgt spid="15"/>
                                        </p:tgtEl>
                                      </p:cBhvr>
                                      <p:to x="100000" y="95000"/>
                                    </p:animScale>
                                    <p:animScale>
                                      <p:cBhvr>
                                        <p:cTn id="56" dur="166" decel="50000">
                                          <p:stCondLst>
                                            <p:cond delay="1834"/>
                                          </p:stCondLst>
                                        </p:cTn>
                                        <p:tgtEl>
                                          <p:spTgt spid="1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500" fill="hold"/>
                                        <p:tgtEl>
                                          <p:spTgt spid="60"/>
                                        </p:tgtEl>
                                        <p:attrNameLst>
                                          <p:attrName>ppt_x</p:attrName>
                                        </p:attrNameLst>
                                      </p:cBhvr>
                                      <p:tavLst>
                                        <p:tav tm="0">
                                          <p:val>
                                            <p:strVal val="0-#ppt_w/2"/>
                                          </p:val>
                                        </p:tav>
                                        <p:tav tm="100000">
                                          <p:val>
                                            <p:strVal val="#ppt_x"/>
                                          </p:val>
                                        </p:tav>
                                      </p:tavLst>
                                    </p:anim>
                                    <p:anim calcmode="lin" valueType="num">
                                      <p:cBhvr additive="base">
                                        <p:cTn id="62"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36512" y="-27384"/>
            <a:ext cx="9184534" cy="571480"/>
          </a:xfrm>
          <a:prstGeom prst="rect">
            <a:avLst/>
          </a:prstGeom>
          <a:gradFill>
            <a:gsLst>
              <a:gs pos="5000">
                <a:srgbClr val="00FF99"/>
              </a:gs>
              <a:gs pos="11000">
                <a:srgbClr val="FF0000"/>
              </a:gs>
              <a:gs pos="16000">
                <a:srgbClr val="2F2F91"/>
              </a:gs>
            </a:gsLst>
            <a:path path="circle">
              <a:fillToRect l="100000" t="100000"/>
            </a:path>
          </a:gradFill>
          <a:effectLst>
            <a:reflection blurRad="6350" stA="50000" endA="300" endPos="55000" dir="5400000" sy="-100000" algn="bl" rotWithShape="0"/>
          </a:effectLst>
        </p:spPr>
        <p:txBody>
          <a:bodyPr/>
          <a:lstStyle/>
          <a:p>
            <a:pPr lvl="0" eaLnBrk="0" hangingPunct="0">
              <a:defRPr/>
            </a:pPr>
            <a:r>
              <a:rPr lang="es-ES_tradnl" sz="2700" kern="0" dirty="0" smtClean="0">
                <a:solidFill>
                  <a:schemeClr val="bg1"/>
                </a:solidFill>
                <a:effectLst>
                  <a:outerShdw blurRad="38100" dist="38100" dir="2700000" algn="tl">
                    <a:srgbClr val="000000">
                      <a:alpha val="43137"/>
                    </a:srgbClr>
                  </a:outerShdw>
                </a:effectLst>
                <a:latin typeface="Lucida Sans" pitchFamily="34" charset="0"/>
                <a:cs typeface="Lucida Sans" pitchFamily="34" charset="0"/>
              </a:rPr>
              <a:t>Ejemplo con hipótesis correlacional comparativa</a:t>
            </a:r>
            <a:endParaRPr lang="es-ES" sz="2700" kern="0" dirty="0">
              <a:solidFill>
                <a:schemeClr val="bg1"/>
              </a:solidFill>
              <a:effectLst>
                <a:outerShdw blurRad="38100" dist="38100" dir="2700000" algn="tl">
                  <a:srgbClr val="000000">
                    <a:alpha val="43137"/>
                  </a:srgbClr>
                </a:outerShdw>
              </a:effectLst>
              <a:latin typeface="Lucida Sans" pitchFamily="34" charset="0"/>
              <a:cs typeface="Lucida Sans" pitchFamily="34" charset="0"/>
            </a:endParaRPr>
          </a:p>
        </p:txBody>
      </p:sp>
      <p:sp>
        <p:nvSpPr>
          <p:cNvPr id="24" name="8 Marcador de número de diapositiva"/>
          <p:cNvSpPr txBox="1">
            <a:spLocks/>
          </p:cNvSpPr>
          <p:nvPr/>
        </p:nvSpPr>
        <p:spPr>
          <a:xfrm>
            <a:off x="7048500" y="6600825"/>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1A972-1B43-4031-B38E-6352516437A2}" type="slidenum">
              <a:rPr kumimoji="0" lang="es-ES" sz="1600" b="1" i="0" u="none" strike="noStrike" kern="1200" cap="none" spc="0" normalizeH="0" baseline="0" noProof="0" smtClean="0">
                <a:ln>
                  <a:noFill/>
                </a:ln>
                <a:solidFill>
                  <a:schemeClr val="tx1"/>
                </a:solidFill>
                <a:effectLst/>
                <a:uLnTx/>
                <a:uFillTx/>
                <a:latin typeface="Cambria Math" pitchFamily="18" charset="0"/>
                <a:ea typeface="Cambria Math"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s-ES" sz="1600" b="1"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p:txBody>
      </p:sp>
      <p:sp>
        <p:nvSpPr>
          <p:cNvPr id="25" name="8 Marcador de número de diapositiva"/>
          <p:cNvSpPr txBox="1">
            <a:spLocks/>
          </p:cNvSpPr>
          <p:nvPr/>
        </p:nvSpPr>
        <p:spPr bwMode="auto">
          <a:xfrm>
            <a:off x="-47625" y="6643711"/>
            <a:ext cx="1785938" cy="276225"/>
          </a:xfrm>
          <a:prstGeom prst="rect">
            <a:avLst/>
          </a:prstGeom>
          <a:noFill/>
          <a:ln w="9525">
            <a:noFill/>
            <a:miter lim="800000"/>
            <a:headEnd/>
            <a:tailEnd/>
          </a:ln>
          <a:effectLst/>
        </p:spPr>
        <p:txBody>
          <a:bodyPr/>
          <a:lstStyle/>
          <a:p>
            <a:pPr>
              <a:defRPr/>
            </a:pPr>
            <a:r>
              <a:rPr lang="es-ES" sz="800" i="1" dirty="0">
                <a:solidFill>
                  <a:srgbClr val="003366"/>
                </a:solidFill>
                <a:latin typeface="+mn-lt"/>
              </a:rPr>
              <a:t>www.coimbraweb.com</a:t>
            </a:r>
          </a:p>
        </p:txBody>
      </p:sp>
      <p:sp>
        <p:nvSpPr>
          <p:cNvPr id="11" name="1 Título"/>
          <p:cNvSpPr txBox="1">
            <a:spLocks/>
          </p:cNvSpPr>
          <p:nvPr/>
        </p:nvSpPr>
        <p:spPr bwMode="auto">
          <a:xfrm>
            <a:off x="-17633" y="548680"/>
            <a:ext cx="5885777" cy="324000"/>
          </a:xfrm>
          <a:prstGeom prst="rect">
            <a:avLst/>
          </a:prstGeom>
          <a:solidFill>
            <a:srgbClr val="00FF99"/>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eaLnBrk="0" hangingPunct="0">
              <a:buClr>
                <a:srgbClr val="483700"/>
              </a:buClr>
              <a:buSzPct val="80000"/>
              <a:defRPr/>
            </a:pPr>
            <a:r>
              <a:rPr lang="es-ES_tradnl" sz="1800" b="0" kern="0" dirty="0">
                <a:solidFill>
                  <a:srgbClr val="000000"/>
                </a:solidFill>
                <a:latin typeface="Lucida Sans" panose="020B0602030504020204" pitchFamily="34" charset="0"/>
              </a:rPr>
              <a:t>Son un  tipo especial de hipótesis </a:t>
            </a:r>
            <a:r>
              <a:rPr lang="es-ES_tradnl" sz="1800" b="0" kern="0" dirty="0" smtClean="0">
                <a:solidFill>
                  <a:srgbClr val="000000"/>
                </a:solidFill>
                <a:latin typeface="Lucida Sans" panose="020B0602030504020204" pitchFamily="34" charset="0"/>
              </a:rPr>
              <a:t>correlacional</a:t>
            </a:r>
            <a:endParaRPr lang="es-ES" sz="1800" kern="0" dirty="0">
              <a:solidFill>
                <a:srgbClr val="000000"/>
              </a:solidFill>
              <a:effectLst>
                <a:outerShdw blurRad="38100" dist="38100" dir="2700000" algn="tl">
                  <a:srgbClr val="000000">
                    <a:alpha val="43137"/>
                  </a:srgbClr>
                </a:outerShdw>
              </a:effectLst>
              <a:latin typeface="Lucida Sans" panose="020B0602030504020204" pitchFamily="34" charset="0"/>
            </a:endParaRPr>
          </a:p>
        </p:txBody>
      </p:sp>
      <p:sp>
        <p:nvSpPr>
          <p:cNvPr id="16" name="29 Rectángulo"/>
          <p:cNvSpPr/>
          <p:nvPr/>
        </p:nvSpPr>
        <p:spPr>
          <a:xfrm>
            <a:off x="6012160" y="548680"/>
            <a:ext cx="1883799" cy="307777"/>
          </a:xfrm>
          <a:prstGeom prst="rect">
            <a:avLst/>
          </a:prstGeom>
        </p:spPr>
        <p:txBody>
          <a:bodyPr wrap="square">
            <a:spAutoFit/>
          </a:bodyPr>
          <a:lstStyle/>
          <a:p>
            <a:r>
              <a:rPr lang="es-ES" b="0" dirty="0" smtClean="0">
                <a:latin typeface="Lucida Sans" panose="020B0602030504020204" pitchFamily="34" charset="0"/>
              </a:rPr>
              <a:t>(Sampieri, 2010)</a:t>
            </a:r>
            <a:endParaRPr lang="es-ES" b="0" dirty="0">
              <a:latin typeface="Lucida Sans" panose="020B0602030504020204" pitchFamily="34" charset="0"/>
            </a:endParaRPr>
          </a:p>
        </p:txBody>
      </p:sp>
      <p:graphicFrame>
        <p:nvGraphicFramePr>
          <p:cNvPr id="13" name="10 Tabla"/>
          <p:cNvGraphicFramePr>
            <a:graphicFrameLocks noGrp="1"/>
          </p:cNvGraphicFramePr>
          <p:nvPr>
            <p:extLst>
              <p:ext uri="{D42A27DB-BD31-4B8C-83A1-F6EECF244321}">
                <p14:modId xmlns:p14="http://schemas.microsoft.com/office/powerpoint/2010/main" val="3490141708"/>
              </p:ext>
            </p:extLst>
          </p:nvPr>
        </p:nvGraphicFramePr>
        <p:xfrm>
          <a:off x="260959" y="1074258"/>
          <a:ext cx="5328592" cy="153005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328592"/>
              </a:tblGrid>
              <a:tr h="188629">
                <a:tc>
                  <a:txBody>
                    <a:bodyPr/>
                    <a:lstStyle/>
                    <a:p>
                      <a:pPr algn="ctr">
                        <a:buClr>
                          <a:srgbClr val="FF3300"/>
                        </a:buClr>
                      </a:pPr>
                      <a:r>
                        <a:rPr lang="es-BO" sz="1500" b="1" baseline="0" dirty="0" smtClean="0">
                          <a:solidFill>
                            <a:srgbClr val="FFFF00"/>
                          </a:solidFill>
                          <a:latin typeface="Lucida Sans" panose="020B0602030504020204" pitchFamily="34" charset="0"/>
                        </a:rPr>
                        <a:t>HIPÓTESIS CORRELACIONAL COMPARATIVA</a:t>
                      </a:r>
                      <a:endParaRPr lang="es-MX" sz="1500" b="1" dirty="0">
                        <a:solidFill>
                          <a:srgbClr val="FFFF00"/>
                        </a:solidFill>
                        <a:latin typeface="Lucida Sans" panose="020B0602030504020204" pitchFamily="34" charset="0"/>
                      </a:endParaRPr>
                    </a:p>
                  </a:txBody>
                  <a:tcPr anchor="ctr">
                    <a:solidFill>
                      <a:srgbClr val="2F2F91"/>
                    </a:solidFill>
                  </a:tcPr>
                </a:tc>
              </a:tr>
              <a:tr h="169745">
                <a:tc>
                  <a:txBody>
                    <a:bodyPr/>
                    <a:lstStyle/>
                    <a:p>
                      <a:pPr marL="0" marR="0" lvl="0" indent="0" algn="ctr" defTabSz="914400" rtl="0" eaLnBrk="0" fontAlgn="base" latinLnBrk="0" hangingPunct="0">
                        <a:lnSpc>
                          <a:spcPct val="100000"/>
                        </a:lnSpc>
                        <a:spcBef>
                          <a:spcPct val="0"/>
                        </a:spcBef>
                        <a:spcAft>
                          <a:spcPct val="0"/>
                        </a:spcAft>
                        <a:buClr>
                          <a:srgbClr val="483700"/>
                        </a:buClr>
                        <a:buSzPct val="80000"/>
                        <a:tabLst/>
                        <a:defRPr/>
                      </a:pPr>
                      <a:r>
                        <a:rPr kumimoji="0" lang="es-ES_tradnl" sz="1450" b="0" i="0" u="none" strike="noStrike" kern="0" cap="none" spc="0" normalizeH="0" noProof="0" dirty="0" smtClean="0">
                          <a:ln>
                            <a:noFill/>
                          </a:ln>
                          <a:solidFill>
                            <a:schemeClr val="tx1"/>
                          </a:solidFill>
                          <a:effectLst/>
                          <a:uLnTx/>
                          <a:uFillTx/>
                          <a:latin typeface="Lucida Sans" panose="020B0602030504020204" pitchFamily="34" charset="0"/>
                          <a:ea typeface="+mn-ea"/>
                          <a:cs typeface="+mn-cs"/>
                        </a:rPr>
                        <a:t>¿Cuál</a:t>
                      </a:r>
                      <a:r>
                        <a:rPr kumimoji="0" lang="es-ES_tradnl" sz="1450" b="0" i="0" u="none" strike="noStrike" kern="0" cap="none" spc="0" normalizeH="0" baseline="0" noProof="0" dirty="0" smtClean="0">
                          <a:ln>
                            <a:noFill/>
                          </a:ln>
                          <a:solidFill>
                            <a:schemeClr val="tx1"/>
                          </a:solidFill>
                          <a:effectLst/>
                          <a:uLnTx/>
                          <a:uFillTx/>
                          <a:latin typeface="Lucida Sans" panose="020B0602030504020204" pitchFamily="34" charset="0"/>
                          <a:ea typeface="+mn-ea"/>
                          <a:cs typeface="+mn-cs"/>
                        </a:rPr>
                        <a:t> es su propósito?</a:t>
                      </a:r>
                      <a:endParaRPr kumimoji="0" lang="es-ES" sz="1450" i="0" u="none" strike="noStrike" kern="0" cap="none" spc="0" normalizeH="0" noProof="0" dirty="0">
                        <a:ln>
                          <a:noFill/>
                        </a:ln>
                        <a:solidFill>
                          <a:schemeClr val="tx1"/>
                        </a:solidFill>
                        <a:effectLst>
                          <a:outerShdw blurRad="38100" dist="38100" dir="2700000" algn="tl">
                            <a:srgbClr val="000000">
                              <a:alpha val="43137"/>
                            </a:srgbClr>
                          </a:outerShdw>
                        </a:effectLst>
                        <a:uLnTx/>
                        <a:uFillTx/>
                        <a:latin typeface="Lucida Sans" panose="020B0602030504020204" pitchFamily="34" charset="0"/>
                        <a:ea typeface="+mn-ea"/>
                        <a:cs typeface="+mn-cs"/>
                      </a:endParaRPr>
                    </a:p>
                  </a:txBody>
                  <a:tcPr marL="89535" marR="89535" marT="0" marB="0" anchor="ctr">
                    <a:solidFill>
                      <a:srgbClr val="FFB64B"/>
                    </a:solidFill>
                  </a:tcPr>
                </a:tc>
              </a:tr>
              <a:tr h="2123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400" b="0" dirty="0" smtClean="0">
                          <a:solidFill>
                            <a:srgbClr val="FF0000"/>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ES_tradnl" sz="1400" b="0" dirty="0" smtClean="0">
                          <a:solidFill>
                            <a:srgbClr val="000000"/>
                          </a:solidFill>
                          <a:effectLst/>
                          <a:latin typeface="Lucida Sans" panose="020B0602030504020204" pitchFamily="34" charset="0"/>
                          <a:ea typeface="+mn-ea"/>
                          <a:cs typeface="+mn-cs"/>
                          <a:sym typeface="Wingdings 2" panose="05020102010507070707" pitchFamily="18" charset="2"/>
                        </a:rPr>
                        <a:t>E</a:t>
                      </a:r>
                      <a:r>
                        <a:rPr lang="es-ES_tradnl" sz="1400" b="0" dirty="0" smtClean="0">
                          <a:solidFill>
                            <a:srgbClr val="000000"/>
                          </a:solidFill>
                          <a:latin typeface="Lucida Sans" panose="020B0602030504020204" pitchFamily="34" charset="0"/>
                        </a:rPr>
                        <a:t>stablecer </a:t>
                      </a:r>
                      <a:r>
                        <a:rPr lang="es-ES_tradnl" sz="1400" b="1" dirty="0" smtClean="0">
                          <a:solidFill>
                            <a:srgbClr val="C00000"/>
                          </a:solidFill>
                          <a:latin typeface="Lucida Sans" panose="020B0602030504020204" pitchFamily="34" charset="0"/>
                        </a:rPr>
                        <a:t>diferencias</a:t>
                      </a:r>
                      <a:r>
                        <a:rPr lang="es-ES_tradnl" sz="1400" b="0" dirty="0" smtClean="0">
                          <a:solidFill>
                            <a:srgbClr val="000000"/>
                          </a:solidFill>
                          <a:latin typeface="Lucida Sans" panose="020B0602030504020204" pitchFamily="34" charset="0"/>
                        </a:rPr>
                        <a:t> entre grupos a comparar.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400" b="0" dirty="0">
                        <a:latin typeface="Lucida Sans" panose="020B0602030504020204" pitchFamily="34" charset="0"/>
                        <a:cs typeface="ZWAdobeF" pitchFamily="2" charset="0"/>
                      </a:endParaRPr>
                    </a:p>
                  </a:txBody>
                  <a:tcPr marL="89535" marR="89535" marT="0" marB="0">
                    <a:solidFill>
                      <a:srgbClr val="FFFCF7"/>
                    </a:solidFill>
                  </a:tcPr>
                </a:tc>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450" b="0" kern="0" dirty="0" smtClean="0">
                          <a:solidFill>
                            <a:schemeClr val="bg1"/>
                          </a:solidFill>
                          <a:latin typeface="Lucida Sans" pitchFamily="34" charset="0"/>
                          <a:ea typeface="+mn-ea"/>
                          <a:cs typeface="Lucida Sans" pitchFamily="34" charset="0"/>
                        </a:rPr>
                        <a:t>¿Qué otro nombre tienen?</a:t>
                      </a:r>
                      <a:endParaRPr kumimoji="0" lang="es-ES" sz="145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Lucida Sans" pitchFamily="34" charset="0"/>
                        <a:ea typeface="+mn-ea"/>
                        <a:cs typeface="Lucida Sans" pitchFamily="34" charset="0"/>
                      </a:endParaRPr>
                    </a:p>
                  </a:txBody>
                  <a:tcPr marL="89535" marR="89535" marT="0" marB="0" anchor="ctr" anchorCtr="1">
                    <a:solidFill>
                      <a:srgbClr val="7171FF"/>
                    </a:solidFill>
                  </a:tcPr>
                </a:tc>
              </a:tr>
              <a:tr h="2874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BO" sz="1400" b="0" dirty="0" smtClean="0">
                          <a:solidFill>
                            <a:srgbClr val="FF0000"/>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ES_tradnl" sz="1400" b="0" dirty="0" smtClean="0">
                          <a:solidFill>
                            <a:srgbClr val="000000"/>
                          </a:solidFill>
                          <a:latin typeface="Lucida Sans" panose="020B0602030504020204" pitchFamily="34" charset="0"/>
                        </a:rPr>
                        <a:t>Se denominan también hipótesis de la </a:t>
                      </a:r>
                      <a:r>
                        <a:rPr lang="es-ES_tradnl" sz="1400" b="1" dirty="0" smtClean="0">
                          <a:solidFill>
                            <a:srgbClr val="C00000"/>
                          </a:solidFill>
                          <a:latin typeface="Lucida Sans" panose="020B0602030504020204" pitchFamily="34" charset="0"/>
                        </a:rPr>
                        <a:t>diferencia entre grupos</a:t>
                      </a:r>
                      <a:r>
                        <a:rPr lang="es-ES" sz="1400" b="0" baseline="0" dirty="0" smtClean="0">
                          <a:solidFill>
                            <a:srgbClr val="000000"/>
                          </a:solidFill>
                          <a:latin typeface="Lucida Sans" panose="020B0602030504020204" pitchFamily="34" charset="0"/>
                        </a:rPr>
                        <a:t>. </a:t>
                      </a:r>
                      <a:endParaRPr lang="es-ES" sz="400" b="0" dirty="0">
                        <a:latin typeface="Lucida Sans" panose="020B0602030504020204" pitchFamily="34" charset="0"/>
                      </a:endParaRPr>
                    </a:p>
                  </a:txBody>
                  <a:tcPr marL="89535" marR="89535" marT="0" marB="0">
                    <a:solidFill>
                      <a:srgbClr val="F7F7FF"/>
                    </a:solidFill>
                  </a:tcPr>
                </a:tc>
              </a:tr>
            </a:tbl>
          </a:graphicData>
        </a:graphic>
      </p:graphicFrame>
      <p:graphicFrame>
        <p:nvGraphicFramePr>
          <p:cNvPr id="15" name="10 Tabla"/>
          <p:cNvGraphicFramePr>
            <a:graphicFrameLocks noGrp="1"/>
          </p:cNvGraphicFramePr>
          <p:nvPr>
            <p:extLst>
              <p:ext uri="{D42A27DB-BD31-4B8C-83A1-F6EECF244321}">
                <p14:modId xmlns:p14="http://schemas.microsoft.com/office/powerpoint/2010/main" val="247162617"/>
              </p:ext>
            </p:extLst>
          </p:nvPr>
        </p:nvGraphicFramePr>
        <p:xfrm>
          <a:off x="323528" y="2924944"/>
          <a:ext cx="3583013" cy="3063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583013"/>
              </a:tblGrid>
              <a:tr h="320201">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dirty="0" smtClean="0">
                          <a:solidFill>
                            <a:srgbClr val="FFFF00"/>
                          </a:solidFill>
                          <a:latin typeface="Lucida Sans" panose="020B0602030504020204" pitchFamily="34" charset="0"/>
                        </a:rPr>
                        <a:t>Ejemplo 10 .- comparación </a:t>
                      </a:r>
                      <a:endParaRPr lang="es-ES" sz="1400" b="0" dirty="0" smtClean="0">
                        <a:latin typeface="Lucida Sans" panose="020B0602030504020204" pitchFamily="34" charset="0"/>
                      </a:endParaRPr>
                    </a:p>
                  </a:txBody>
                  <a:tcPr anchor="ctr">
                    <a:solidFill>
                      <a:srgbClr val="0087E1"/>
                    </a:solidFill>
                  </a:tcPr>
                </a:tc>
              </a:tr>
              <a:tr h="195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Hi</a:t>
                      </a:r>
                      <a:r>
                        <a:rPr lang="es-ES" sz="1370" b="0" dirty="0" smtClean="0">
                          <a:solidFill>
                            <a:srgbClr val="000000"/>
                          </a:solidFill>
                          <a:latin typeface="Lucida Sans" panose="020B0602030504020204" pitchFamily="34" charset="0"/>
                        </a:rPr>
                        <a:t>: </a:t>
                      </a:r>
                      <a:r>
                        <a:rPr lang="es-ES" sz="1400" b="0" dirty="0" smtClean="0">
                          <a:solidFill>
                            <a:srgbClr val="000000"/>
                          </a:solidFill>
                          <a:latin typeface="Lucida Sans" panose="020B0602030504020204" pitchFamily="34" charset="0"/>
                        </a:rPr>
                        <a:t>«El efecto persuasivo para dejar de fumar </a:t>
                      </a:r>
                      <a:r>
                        <a:rPr lang="es-ES" sz="1400" b="1" dirty="0" smtClean="0">
                          <a:solidFill>
                            <a:srgbClr val="C00000"/>
                          </a:solidFill>
                          <a:latin typeface="Lucida Sans" panose="020B0602030504020204" pitchFamily="34" charset="0"/>
                        </a:rPr>
                        <a:t>no será igual </a:t>
                      </a:r>
                      <a:r>
                        <a:rPr lang="es-ES" sz="1400" b="0" dirty="0" smtClean="0">
                          <a:solidFill>
                            <a:srgbClr val="000000"/>
                          </a:solidFill>
                          <a:latin typeface="Lucida Sans" panose="020B0602030504020204" pitchFamily="34" charset="0"/>
                        </a:rPr>
                        <a:t>en los adolescentes que vean la versión del comercial televisivo en </a:t>
                      </a:r>
                      <a:r>
                        <a:rPr lang="es-ES" sz="1400" b="1" dirty="0" smtClean="0">
                          <a:solidFill>
                            <a:srgbClr val="C00000"/>
                          </a:solidFill>
                          <a:latin typeface="Lucida Sans" panose="020B0602030504020204" pitchFamily="34" charset="0"/>
                        </a:rPr>
                        <a:t>colores</a:t>
                      </a:r>
                      <a:r>
                        <a:rPr lang="es-ES" sz="1400" b="0" dirty="0" smtClean="0">
                          <a:solidFill>
                            <a:srgbClr val="000000"/>
                          </a:solidFill>
                          <a:latin typeface="Lucida Sans" panose="020B0602030504020204" pitchFamily="34" charset="0"/>
                        </a:rPr>
                        <a:t>, que el efecto en los adolescentes que vean la versión del comercial en </a:t>
                      </a:r>
                      <a:r>
                        <a:rPr lang="es-ES" sz="1400" b="1" dirty="0" smtClean="0">
                          <a:solidFill>
                            <a:srgbClr val="C00000"/>
                          </a:solidFill>
                          <a:latin typeface="Lucida Sans" panose="020B0602030504020204" pitchFamily="34" charset="0"/>
                        </a:rPr>
                        <a:t>blanco y negro</a:t>
                      </a:r>
                      <a:r>
                        <a:rPr lang="es-ES" sz="1400" b="0" dirty="0" smtClean="0">
                          <a:solidFill>
                            <a:srgbClr val="000000"/>
                          </a:solidFill>
                          <a:latin typeface="Lucida Sans" panose="020B0602030504020204" pitchFamily="34" charset="0"/>
                        </a:rPr>
                        <a:t>». </a:t>
                      </a:r>
                      <a:endParaRPr lang="es-ES" sz="1370" b="0" dirty="0" smtClean="0">
                        <a:solidFill>
                          <a:srgbClr val="000000"/>
                        </a:solidFill>
                        <a:latin typeface="Lucida Sans" panose="020B0602030504020204" pitchFamily="34" charset="0"/>
                      </a:endParaRPr>
                    </a:p>
                  </a:txBody>
                  <a:tcPr>
                    <a:solidFill>
                      <a:srgbClr val="FBFDFF"/>
                    </a:solidFill>
                  </a:tcPr>
                </a:tc>
              </a:tr>
              <a:tr h="398112">
                <a:tc>
                  <a:txBody>
                    <a:bodyPr/>
                    <a:lstStyle/>
                    <a:p>
                      <a:pPr marL="180000">
                        <a:buClr>
                          <a:srgbClr val="FF3300"/>
                        </a:buClr>
                      </a:pPr>
                      <a:r>
                        <a:rPr lang="es-ES" sz="1400" b="0" dirty="0" smtClean="0">
                          <a:solidFill>
                            <a:srgbClr val="C00000"/>
                          </a:solidFill>
                          <a:latin typeface="Lucida Sans" panose="020B0602030504020204" pitchFamily="34" charset="0"/>
                          <a:sym typeface="Wingdings 3" panose="05040102010807070707" pitchFamily="18" charset="2"/>
                        </a:rPr>
                        <a:t></a:t>
                      </a:r>
                      <a:r>
                        <a:rPr lang="es-ES" sz="1400" b="0" dirty="0" smtClean="0">
                          <a:solidFill>
                            <a:srgbClr val="000000"/>
                          </a:solidFill>
                          <a:latin typeface="Lucida Sans" panose="020B0602030504020204" pitchFamily="34" charset="0"/>
                        </a:rPr>
                        <a:t>En esta hipótesis solo se establece que hay </a:t>
                      </a:r>
                      <a:r>
                        <a:rPr lang="es-ES" sz="1400" b="1" dirty="0" smtClean="0">
                          <a:solidFill>
                            <a:srgbClr val="C00000"/>
                          </a:solidFill>
                          <a:latin typeface="Lucida Sans" panose="020B0602030504020204" pitchFamily="34" charset="0"/>
                        </a:rPr>
                        <a:t>diferencia entre los grupos </a:t>
                      </a:r>
                      <a:r>
                        <a:rPr lang="es-ES" sz="1400" b="0" dirty="0" smtClean="0">
                          <a:solidFill>
                            <a:srgbClr val="000000"/>
                          </a:solidFill>
                          <a:latin typeface="Lucida Sans" panose="020B0602030504020204" pitchFamily="34" charset="0"/>
                        </a:rPr>
                        <a:t>comparados. No se determina si el efecto es mayor o menor. Se limita a decir que se espera una diferencia. </a:t>
                      </a:r>
                      <a:endParaRPr lang="es-ES" sz="1400" b="0" dirty="0">
                        <a:solidFill>
                          <a:srgbClr val="000000"/>
                        </a:solidFill>
                        <a:latin typeface="Lucida Sans" panose="020B0602030504020204" pitchFamily="34" charset="0"/>
                      </a:endParaRPr>
                    </a:p>
                  </a:txBody>
                  <a:tcPr>
                    <a:solidFill>
                      <a:srgbClr val="C5E8FF"/>
                    </a:solidFill>
                  </a:tcPr>
                </a:tc>
              </a:tr>
            </a:tbl>
          </a:graphicData>
        </a:graphic>
      </p:graphicFrame>
      <p:graphicFrame>
        <p:nvGraphicFramePr>
          <p:cNvPr id="21" name="10 Tabla"/>
          <p:cNvGraphicFramePr>
            <a:graphicFrameLocks noGrp="1"/>
          </p:cNvGraphicFramePr>
          <p:nvPr>
            <p:extLst>
              <p:ext uri="{D42A27DB-BD31-4B8C-83A1-F6EECF244321}">
                <p14:modId xmlns:p14="http://schemas.microsoft.com/office/powerpoint/2010/main" val="1439243535"/>
              </p:ext>
            </p:extLst>
          </p:nvPr>
        </p:nvGraphicFramePr>
        <p:xfrm>
          <a:off x="4139952" y="4221088"/>
          <a:ext cx="4741854" cy="17832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741854"/>
              </a:tblGrid>
              <a:tr h="320201">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dirty="0" smtClean="0">
                          <a:solidFill>
                            <a:srgbClr val="FFFF00"/>
                          </a:solidFill>
                          <a:latin typeface="Lucida Sans" panose="020B0602030504020204" pitchFamily="34" charset="0"/>
                        </a:rPr>
                        <a:t>Ejemplo 11 .- Diferencia entre grupos   </a:t>
                      </a:r>
                      <a:endParaRPr lang="es-ES" sz="1400" b="0" dirty="0" smtClean="0">
                        <a:latin typeface="Lucida Sans" panose="020B0602030504020204" pitchFamily="34" charset="0"/>
                      </a:endParaRPr>
                    </a:p>
                  </a:txBody>
                  <a:tcPr anchor="ctr">
                    <a:solidFill>
                      <a:srgbClr val="0087E1"/>
                    </a:solidFill>
                  </a:tcPr>
                </a:tc>
              </a:tr>
              <a:tr h="195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Hi</a:t>
                      </a:r>
                      <a:r>
                        <a:rPr lang="es-ES" sz="1370" b="0" dirty="0" smtClean="0">
                          <a:solidFill>
                            <a:srgbClr val="000000"/>
                          </a:solidFill>
                          <a:latin typeface="Lucida Sans" panose="020B0602030504020204" pitchFamily="34" charset="0"/>
                        </a:rPr>
                        <a:t>: </a:t>
                      </a:r>
                      <a:r>
                        <a:rPr lang="es-ES" sz="1400" b="0" dirty="0" smtClean="0">
                          <a:solidFill>
                            <a:srgbClr val="000000"/>
                          </a:solidFill>
                          <a:latin typeface="Lucida Sans" panose="020B0602030504020204" pitchFamily="34" charset="0"/>
                        </a:rPr>
                        <a:t>«Los adolescentes le atribuyen </a:t>
                      </a:r>
                      <a:r>
                        <a:rPr lang="es-ES" sz="1400" b="1" dirty="0" smtClean="0">
                          <a:solidFill>
                            <a:srgbClr val="C00000"/>
                          </a:solidFill>
                          <a:latin typeface="Lucida Sans" panose="020B0602030504020204" pitchFamily="34" charset="0"/>
                        </a:rPr>
                        <a:t>más importancia</a:t>
                      </a:r>
                      <a:r>
                        <a:rPr lang="es-ES" sz="1400" b="0" dirty="0" smtClean="0">
                          <a:solidFill>
                            <a:srgbClr val="000000"/>
                          </a:solidFill>
                          <a:latin typeface="Lucida Sans" panose="020B0602030504020204" pitchFamily="34" charset="0"/>
                        </a:rPr>
                        <a:t> al atractivo físico en sus relaciones de pareja, que las adolescentes a las suyas». </a:t>
                      </a:r>
                      <a:endParaRPr lang="es-ES" sz="1370" b="0" dirty="0" smtClean="0">
                        <a:solidFill>
                          <a:srgbClr val="000000"/>
                        </a:solidFill>
                        <a:latin typeface="Lucida Sans" panose="020B0602030504020204" pitchFamily="34" charset="0"/>
                      </a:endParaRPr>
                    </a:p>
                  </a:txBody>
                  <a:tcPr>
                    <a:solidFill>
                      <a:srgbClr val="FBFDFF"/>
                    </a:solidFill>
                  </a:tcPr>
                </a:tc>
              </a:tr>
              <a:tr h="398112">
                <a:tc>
                  <a:txBody>
                    <a:bodyPr/>
                    <a:lstStyle/>
                    <a:p>
                      <a:pPr marL="180000">
                        <a:buClr>
                          <a:srgbClr val="FF3300"/>
                        </a:buClr>
                      </a:pPr>
                      <a:r>
                        <a:rPr lang="es-ES" sz="1400" b="0" dirty="0" smtClean="0">
                          <a:solidFill>
                            <a:srgbClr val="C00000"/>
                          </a:solidFill>
                          <a:latin typeface="Lucida Sans" panose="020B0602030504020204" pitchFamily="34" charset="0"/>
                          <a:sym typeface="Wingdings 3" panose="05040102010807070707" pitchFamily="18" charset="2"/>
                        </a:rPr>
                        <a:t></a:t>
                      </a:r>
                      <a:r>
                        <a:rPr lang="es-ES" sz="1400" b="0" dirty="0" smtClean="0">
                          <a:solidFill>
                            <a:srgbClr val="000000"/>
                          </a:solidFill>
                          <a:latin typeface="Lucida Sans" panose="020B0602030504020204" pitchFamily="34" charset="0"/>
                        </a:rPr>
                        <a:t>En esta hipótesis, además de establecer la </a:t>
                      </a:r>
                      <a:r>
                        <a:rPr lang="es-ES" sz="1400" b="1" dirty="0" smtClean="0">
                          <a:solidFill>
                            <a:srgbClr val="C00000"/>
                          </a:solidFill>
                          <a:latin typeface="Lucida Sans" panose="020B0602030504020204" pitchFamily="34" charset="0"/>
                        </a:rPr>
                        <a:t>diferencia</a:t>
                      </a:r>
                      <a:r>
                        <a:rPr lang="es-ES" sz="1400" b="0" dirty="0" smtClean="0">
                          <a:solidFill>
                            <a:srgbClr val="000000"/>
                          </a:solidFill>
                          <a:latin typeface="Lucida Sans" panose="020B0602030504020204" pitchFamily="34" charset="0"/>
                        </a:rPr>
                        <a:t>, se especifica cuál de los grupos tendrá un </a:t>
                      </a:r>
                      <a:r>
                        <a:rPr lang="es-ES" sz="1400" b="1" dirty="0" smtClean="0">
                          <a:solidFill>
                            <a:srgbClr val="C00000"/>
                          </a:solidFill>
                          <a:latin typeface="Lucida Sans" panose="020B0602030504020204" pitchFamily="34" charset="0"/>
                        </a:rPr>
                        <a:t>mayor valor </a:t>
                      </a:r>
                      <a:r>
                        <a:rPr lang="es-ES" sz="1400" b="0" dirty="0" smtClean="0">
                          <a:solidFill>
                            <a:srgbClr val="000000"/>
                          </a:solidFill>
                          <a:latin typeface="Lucida Sans" panose="020B0602030504020204" pitchFamily="34" charset="0"/>
                        </a:rPr>
                        <a:t>en la variable de comparación.</a:t>
                      </a:r>
                    </a:p>
                  </a:txBody>
                  <a:tcPr>
                    <a:solidFill>
                      <a:srgbClr val="C5E8FF"/>
                    </a:solidFill>
                  </a:tcPr>
                </a:tc>
              </a:tr>
            </a:tbl>
          </a:graphicData>
        </a:graphic>
      </p:graphicFrame>
      <p:pic>
        <p:nvPicPr>
          <p:cNvPr id="26" name="Picture 2" descr="C:\Users\Edison\Desktop\1.A subir\15042_511865475505348_120799538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052736"/>
            <a:ext cx="2615741" cy="2952328"/>
          </a:xfrm>
          <a:prstGeom prst="rect">
            <a:avLst/>
          </a:prstGeom>
          <a:noFill/>
          <a:effectLst>
            <a:glow rad="63500">
              <a:schemeClr val="accent2">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128 Rectángulo"/>
          <p:cNvSpPr/>
          <p:nvPr/>
        </p:nvSpPr>
        <p:spPr bwMode="auto">
          <a:xfrm>
            <a:off x="4716016" y="6309320"/>
            <a:ext cx="3880144" cy="540000"/>
          </a:xfrm>
          <a:prstGeom prst="rect">
            <a:avLst/>
          </a:prstGeom>
          <a:gradFill>
            <a:gsLst>
              <a:gs pos="7000">
                <a:srgbClr val="00FF99"/>
              </a:gs>
              <a:gs pos="7000">
                <a:srgbClr val="FF0000"/>
              </a:gs>
              <a:gs pos="12000">
                <a:srgbClr val="2F2F91"/>
              </a:gs>
            </a:gsLst>
            <a:path path="circle">
              <a:fillToRect l="100000" t="100000"/>
            </a:path>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lvl="0" eaLnBrk="0" hangingPunct="0">
              <a:defRPr/>
            </a:pPr>
            <a:r>
              <a:rPr lang="es-BO" sz="1600" b="0" dirty="0" smtClean="0">
                <a:solidFill>
                  <a:schemeClr val="bg1"/>
                </a:solidFill>
                <a:latin typeface="Lucida Sans" panose="020B0602030504020204" pitchFamily="34" charset="0"/>
              </a:rPr>
              <a:t>La hipótesis comparativa establece diferencias entre grupos. </a:t>
            </a:r>
            <a:endParaRPr lang="es-ES" sz="1600" b="0" kern="0" dirty="0">
              <a:solidFill>
                <a:schemeClr val="bg1"/>
              </a:solidFill>
              <a:latin typeface="Lucida Sans" pitchFamily="34" charset="0"/>
              <a:cs typeface="Lucida Sans" pitchFamily="34" charset="0"/>
            </a:endParaRPr>
          </a:p>
        </p:txBody>
      </p:sp>
    </p:spTree>
    <p:extLst>
      <p:ext uri="{BB962C8B-B14F-4D97-AF65-F5344CB8AC3E}">
        <p14:creationId xmlns:p14="http://schemas.microsoft.com/office/powerpoint/2010/main" val="4750197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80">
                                          <p:stCondLst>
                                            <p:cond delay="0"/>
                                          </p:stCondLst>
                                        </p:cTn>
                                        <p:tgtEl>
                                          <p:spTgt spid="15"/>
                                        </p:tgtEl>
                                      </p:cBhvr>
                                    </p:animEffect>
                                    <p:anim calcmode="lin" valueType="num">
                                      <p:cBhvr>
                                        <p:cTn id="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1" dur="26">
                                          <p:stCondLst>
                                            <p:cond delay="650"/>
                                          </p:stCondLst>
                                        </p:cTn>
                                        <p:tgtEl>
                                          <p:spTgt spid="15"/>
                                        </p:tgtEl>
                                      </p:cBhvr>
                                      <p:to x="100000" y="60000"/>
                                    </p:animScale>
                                    <p:animScale>
                                      <p:cBhvr>
                                        <p:cTn id="32" dur="166" decel="50000">
                                          <p:stCondLst>
                                            <p:cond delay="676"/>
                                          </p:stCondLst>
                                        </p:cTn>
                                        <p:tgtEl>
                                          <p:spTgt spid="15"/>
                                        </p:tgtEl>
                                      </p:cBhvr>
                                      <p:to x="100000" y="100000"/>
                                    </p:animScale>
                                    <p:animScale>
                                      <p:cBhvr>
                                        <p:cTn id="33" dur="26">
                                          <p:stCondLst>
                                            <p:cond delay="1312"/>
                                          </p:stCondLst>
                                        </p:cTn>
                                        <p:tgtEl>
                                          <p:spTgt spid="15"/>
                                        </p:tgtEl>
                                      </p:cBhvr>
                                      <p:to x="100000" y="80000"/>
                                    </p:animScale>
                                    <p:animScale>
                                      <p:cBhvr>
                                        <p:cTn id="34" dur="166" decel="50000">
                                          <p:stCondLst>
                                            <p:cond delay="1338"/>
                                          </p:stCondLst>
                                        </p:cTn>
                                        <p:tgtEl>
                                          <p:spTgt spid="15"/>
                                        </p:tgtEl>
                                      </p:cBhvr>
                                      <p:to x="100000" y="100000"/>
                                    </p:animScale>
                                    <p:animScale>
                                      <p:cBhvr>
                                        <p:cTn id="35" dur="26">
                                          <p:stCondLst>
                                            <p:cond delay="1642"/>
                                          </p:stCondLst>
                                        </p:cTn>
                                        <p:tgtEl>
                                          <p:spTgt spid="15"/>
                                        </p:tgtEl>
                                      </p:cBhvr>
                                      <p:to x="100000" y="90000"/>
                                    </p:animScale>
                                    <p:animScale>
                                      <p:cBhvr>
                                        <p:cTn id="36" dur="166" decel="50000">
                                          <p:stCondLst>
                                            <p:cond delay="1668"/>
                                          </p:stCondLst>
                                        </p:cTn>
                                        <p:tgtEl>
                                          <p:spTgt spid="15"/>
                                        </p:tgtEl>
                                      </p:cBhvr>
                                      <p:to x="100000" y="100000"/>
                                    </p:animScale>
                                    <p:animScale>
                                      <p:cBhvr>
                                        <p:cTn id="37" dur="26">
                                          <p:stCondLst>
                                            <p:cond delay="1808"/>
                                          </p:stCondLst>
                                        </p:cTn>
                                        <p:tgtEl>
                                          <p:spTgt spid="15"/>
                                        </p:tgtEl>
                                      </p:cBhvr>
                                      <p:to x="100000" y="95000"/>
                                    </p:animScale>
                                    <p:animScale>
                                      <p:cBhvr>
                                        <p:cTn id="38" dur="166" decel="50000">
                                          <p:stCondLst>
                                            <p:cond delay="1834"/>
                                          </p:stCondLst>
                                        </p:cTn>
                                        <p:tgtEl>
                                          <p:spTgt spid="1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80">
                                          <p:stCondLst>
                                            <p:cond delay="0"/>
                                          </p:stCondLst>
                                        </p:cTn>
                                        <p:tgtEl>
                                          <p:spTgt spid="21"/>
                                        </p:tgtEl>
                                      </p:cBhvr>
                                    </p:animEffect>
                                    <p:anim calcmode="lin" valueType="num">
                                      <p:cBhvr>
                                        <p:cTn id="4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9" dur="26">
                                          <p:stCondLst>
                                            <p:cond delay="650"/>
                                          </p:stCondLst>
                                        </p:cTn>
                                        <p:tgtEl>
                                          <p:spTgt spid="21"/>
                                        </p:tgtEl>
                                      </p:cBhvr>
                                      <p:to x="100000" y="60000"/>
                                    </p:animScale>
                                    <p:animScale>
                                      <p:cBhvr>
                                        <p:cTn id="50" dur="166" decel="50000">
                                          <p:stCondLst>
                                            <p:cond delay="676"/>
                                          </p:stCondLst>
                                        </p:cTn>
                                        <p:tgtEl>
                                          <p:spTgt spid="21"/>
                                        </p:tgtEl>
                                      </p:cBhvr>
                                      <p:to x="100000" y="100000"/>
                                    </p:animScale>
                                    <p:animScale>
                                      <p:cBhvr>
                                        <p:cTn id="51" dur="26">
                                          <p:stCondLst>
                                            <p:cond delay="1312"/>
                                          </p:stCondLst>
                                        </p:cTn>
                                        <p:tgtEl>
                                          <p:spTgt spid="21"/>
                                        </p:tgtEl>
                                      </p:cBhvr>
                                      <p:to x="100000" y="80000"/>
                                    </p:animScale>
                                    <p:animScale>
                                      <p:cBhvr>
                                        <p:cTn id="52" dur="166" decel="50000">
                                          <p:stCondLst>
                                            <p:cond delay="1338"/>
                                          </p:stCondLst>
                                        </p:cTn>
                                        <p:tgtEl>
                                          <p:spTgt spid="21"/>
                                        </p:tgtEl>
                                      </p:cBhvr>
                                      <p:to x="100000" y="100000"/>
                                    </p:animScale>
                                    <p:animScale>
                                      <p:cBhvr>
                                        <p:cTn id="53" dur="26">
                                          <p:stCondLst>
                                            <p:cond delay="1642"/>
                                          </p:stCondLst>
                                        </p:cTn>
                                        <p:tgtEl>
                                          <p:spTgt spid="21"/>
                                        </p:tgtEl>
                                      </p:cBhvr>
                                      <p:to x="100000" y="90000"/>
                                    </p:animScale>
                                    <p:animScale>
                                      <p:cBhvr>
                                        <p:cTn id="54" dur="166" decel="50000">
                                          <p:stCondLst>
                                            <p:cond delay="1668"/>
                                          </p:stCondLst>
                                        </p:cTn>
                                        <p:tgtEl>
                                          <p:spTgt spid="21"/>
                                        </p:tgtEl>
                                      </p:cBhvr>
                                      <p:to x="100000" y="100000"/>
                                    </p:animScale>
                                    <p:animScale>
                                      <p:cBhvr>
                                        <p:cTn id="55" dur="26">
                                          <p:stCondLst>
                                            <p:cond delay="1808"/>
                                          </p:stCondLst>
                                        </p:cTn>
                                        <p:tgtEl>
                                          <p:spTgt spid="21"/>
                                        </p:tgtEl>
                                      </p:cBhvr>
                                      <p:to x="100000" y="95000"/>
                                    </p:animScale>
                                    <p:animScale>
                                      <p:cBhvr>
                                        <p:cTn id="56" dur="166" decel="50000">
                                          <p:stCondLst>
                                            <p:cond delay="1834"/>
                                          </p:stCondLst>
                                        </p:cTn>
                                        <p:tgtEl>
                                          <p:spTgt spid="21"/>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80">
                                          <p:stCondLst>
                                            <p:cond delay="0"/>
                                          </p:stCondLst>
                                        </p:cTn>
                                        <p:tgtEl>
                                          <p:spTgt spid="12"/>
                                        </p:tgtEl>
                                      </p:cBhvr>
                                    </p:animEffect>
                                    <p:anim calcmode="lin" valueType="num">
                                      <p:cBhvr>
                                        <p:cTn id="6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gtEl>
                                      </p:cBhvr>
                                      <p:to x="100000" y="60000"/>
                                    </p:animScale>
                                    <p:animScale>
                                      <p:cBhvr>
                                        <p:cTn id="68" dur="166" decel="50000">
                                          <p:stCondLst>
                                            <p:cond delay="676"/>
                                          </p:stCondLst>
                                        </p:cTn>
                                        <p:tgtEl>
                                          <p:spTgt spid="12"/>
                                        </p:tgtEl>
                                      </p:cBhvr>
                                      <p:to x="100000" y="100000"/>
                                    </p:animScale>
                                    <p:animScale>
                                      <p:cBhvr>
                                        <p:cTn id="69" dur="26">
                                          <p:stCondLst>
                                            <p:cond delay="1312"/>
                                          </p:stCondLst>
                                        </p:cTn>
                                        <p:tgtEl>
                                          <p:spTgt spid="12"/>
                                        </p:tgtEl>
                                      </p:cBhvr>
                                      <p:to x="100000" y="80000"/>
                                    </p:animScale>
                                    <p:animScale>
                                      <p:cBhvr>
                                        <p:cTn id="70" dur="166" decel="50000">
                                          <p:stCondLst>
                                            <p:cond delay="1338"/>
                                          </p:stCondLst>
                                        </p:cTn>
                                        <p:tgtEl>
                                          <p:spTgt spid="12"/>
                                        </p:tgtEl>
                                      </p:cBhvr>
                                      <p:to x="100000" y="100000"/>
                                    </p:animScale>
                                    <p:animScale>
                                      <p:cBhvr>
                                        <p:cTn id="71" dur="26">
                                          <p:stCondLst>
                                            <p:cond delay="1642"/>
                                          </p:stCondLst>
                                        </p:cTn>
                                        <p:tgtEl>
                                          <p:spTgt spid="12"/>
                                        </p:tgtEl>
                                      </p:cBhvr>
                                      <p:to x="100000" y="90000"/>
                                    </p:animScale>
                                    <p:animScale>
                                      <p:cBhvr>
                                        <p:cTn id="72" dur="166" decel="50000">
                                          <p:stCondLst>
                                            <p:cond delay="1668"/>
                                          </p:stCondLst>
                                        </p:cTn>
                                        <p:tgtEl>
                                          <p:spTgt spid="12"/>
                                        </p:tgtEl>
                                      </p:cBhvr>
                                      <p:to x="100000" y="100000"/>
                                    </p:animScale>
                                    <p:animScale>
                                      <p:cBhvr>
                                        <p:cTn id="73" dur="26">
                                          <p:stCondLst>
                                            <p:cond delay="1808"/>
                                          </p:stCondLst>
                                        </p:cTn>
                                        <p:tgtEl>
                                          <p:spTgt spid="12"/>
                                        </p:tgtEl>
                                      </p:cBhvr>
                                      <p:to x="100000" y="95000"/>
                                    </p:animScale>
                                    <p:animScale>
                                      <p:cBhvr>
                                        <p:cTn id="7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17 Conector recto de flecha"/>
          <p:cNvCxnSpPr/>
          <p:nvPr/>
        </p:nvCxnSpPr>
        <p:spPr>
          <a:xfrm>
            <a:off x="2339752" y="5158328"/>
            <a:ext cx="1080000" cy="2386"/>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1 Título"/>
          <p:cNvSpPr txBox="1">
            <a:spLocks/>
          </p:cNvSpPr>
          <p:nvPr/>
        </p:nvSpPr>
        <p:spPr>
          <a:xfrm>
            <a:off x="-36512" y="-27384"/>
            <a:ext cx="9184534" cy="571480"/>
          </a:xfrm>
          <a:prstGeom prst="rect">
            <a:avLst/>
          </a:prstGeom>
          <a:gradFill>
            <a:gsLst>
              <a:gs pos="5000">
                <a:srgbClr val="00FF99"/>
              </a:gs>
              <a:gs pos="11000">
                <a:srgbClr val="FF0000"/>
              </a:gs>
              <a:gs pos="16000">
                <a:srgbClr val="2F2F91"/>
              </a:gs>
            </a:gsLst>
            <a:path path="circle">
              <a:fillToRect l="100000" t="100000"/>
            </a:path>
          </a:gradFill>
          <a:effectLst>
            <a:reflection blurRad="6350" stA="50000" endA="300" endPos="55000" dir="5400000" sy="-100000" algn="bl" rotWithShape="0"/>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_tradnl" sz="3000" kern="0" dirty="0">
                <a:solidFill>
                  <a:srgbClr val="FFFF00"/>
                </a:solidFill>
                <a:effectLst>
                  <a:outerShdw blurRad="38100" dist="38100" dir="2700000" algn="tl">
                    <a:srgbClr val="000000">
                      <a:alpha val="43137"/>
                    </a:srgbClr>
                  </a:outerShdw>
                </a:effectLst>
                <a:latin typeface="Lucida Sans" pitchFamily="34" charset="0"/>
                <a:ea typeface="+mj-ea"/>
                <a:cs typeface="Lucida Sans" pitchFamily="34" charset="0"/>
              </a:rPr>
              <a:t>4</a:t>
            </a:r>
            <a:r>
              <a:rPr lang="es-ES_tradnl" sz="3000" kern="0" dirty="0" smtClean="0">
                <a:solidFill>
                  <a:srgbClr val="FFFF00"/>
                </a:solidFill>
                <a:effectLst>
                  <a:outerShdw blurRad="38100" dist="38100" dir="2700000" algn="tl">
                    <a:srgbClr val="000000">
                      <a:alpha val="43137"/>
                    </a:srgbClr>
                  </a:outerShdw>
                </a:effectLst>
                <a:latin typeface="Lucida Sans" pitchFamily="34" charset="0"/>
                <a:ea typeface="+mj-ea"/>
                <a:cs typeface="Lucida Sans" pitchFamily="34" charset="0"/>
              </a:rPr>
              <a:t>.- HIPÓTESIS EXPLICATIVA O CAUSAL</a:t>
            </a:r>
            <a:endParaRPr kumimoji="0" lang="es-ES" sz="3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Sans" pitchFamily="34" charset="0"/>
              <a:ea typeface="+mj-ea"/>
              <a:cs typeface="Lucida Sans" pitchFamily="34" charset="0"/>
            </a:endParaRPr>
          </a:p>
        </p:txBody>
      </p:sp>
      <p:sp>
        <p:nvSpPr>
          <p:cNvPr id="24" name="8 Marcador de número de diapositiva"/>
          <p:cNvSpPr txBox="1">
            <a:spLocks/>
          </p:cNvSpPr>
          <p:nvPr/>
        </p:nvSpPr>
        <p:spPr>
          <a:xfrm>
            <a:off x="7048500" y="6600825"/>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1A972-1B43-4031-B38E-6352516437A2}" type="slidenum">
              <a:rPr kumimoji="0" lang="es-ES" sz="1600" b="1" i="0" u="none" strike="noStrike" kern="1200" cap="none" spc="0" normalizeH="0" baseline="0" noProof="0" smtClean="0">
                <a:ln>
                  <a:noFill/>
                </a:ln>
                <a:solidFill>
                  <a:schemeClr val="tx1"/>
                </a:solidFill>
                <a:effectLst/>
                <a:uLnTx/>
                <a:uFillTx/>
                <a:latin typeface="Cambria Math" pitchFamily="18" charset="0"/>
                <a:ea typeface="Cambria Math"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s-ES" sz="1600" b="1"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p:txBody>
      </p:sp>
      <p:sp>
        <p:nvSpPr>
          <p:cNvPr id="25" name="8 Marcador de número de diapositiva"/>
          <p:cNvSpPr txBox="1">
            <a:spLocks/>
          </p:cNvSpPr>
          <p:nvPr/>
        </p:nvSpPr>
        <p:spPr bwMode="auto">
          <a:xfrm>
            <a:off x="-47625" y="6643711"/>
            <a:ext cx="1785938" cy="276225"/>
          </a:xfrm>
          <a:prstGeom prst="rect">
            <a:avLst/>
          </a:prstGeom>
          <a:noFill/>
          <a:ln w="9525">
            <a:noFill/>
            <a:miter lim="800000"/>
            <a:headEnd/>
            <a:tailEnd/>
          </a:ln>
          <a:effectLst/>
        </p:spPr>
        <p:txBody>
          <a:bodyPr/>
          <a:lstStyle/>
          <a:p>
            <a:pPr>
              <a:defRPr/>
            </a:pPr>
            <a:r>
              <a:rPr lang="es-ES" sz="800" i="1" dirty="0">
                <a:solidFill>
                  <a:srgbClr val="003366"/>
                </a:solidFill>
                <a:latin typeface="+mn-lt"/>
              </a:rPr>
              <a:t>www.coimbraweb.com</a:t>
            </a:r>
          </a:p>
        </p:txBody>
      </p:sp>
      <p:sp>
        <p:nvSpPr>
          <p:cNvPr id="13" name="1 Título"/>
          <p:cNvSpPr txBox="1">
            <a:spLocks/>
          </p:cNvSpPr>
          <p:nvPr/>
        </p:nvSpPr>
        <p:spPr bwMode="auto">
          <a:xfrm>
            <a:off x="-17634" y="548680"/>
            <a:ext cx="7397946" cy="324000"/>
          </a:xfrm>
          <a:prstGeom prst="rect">
            <a:avLst/>
          </a:prstGeom>
          <a:solidFill>
            <a:srgbClr val="00FF99"/>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eaLnBrk="0" hangingPunct="0">
              <a:buClr>
                <a:srgbClr val="483700"/>
              </a:buClr>
              <a:buSzPct val="80000"/>
              <a:defRPr/>
            </a:pPr>
            <a:r>
              <a:rPr lang="es-ES_tradnl" sz="1800" b="0" kern="0" dirty="0">
                <a:solidFill>
                  <a:srgbClr val="000000"/>
                </a:solidFill>
                <a:latin typeface="Lucida Sans" panose="020B0602030504020204" pitchFamily="34" charset="0"/>
              </a:rPr>
              <a:t>Se </a:t>
            </a:r>
            <a:r>
              <a:rPr lang="es-ES_tradnl" sz="1800" b="0" kern="0" dirty="0" smtClean="0">
                <a:solidFill>
                  <a:srgbClr val="000000"/>
                </a:solidFill>
                <a:latin typeface="Lucida Sans" panose="020B0602030504020204" pitchFamily="34" charset="0"/>
              </a:rPr>
              <a:t>formula </a:t>
            </a:r>
            <a:r>
              <a:rPr lang="es-ES_tradnl" sz="1800" b="0" kern="0" dirty="0">
                <a:solidFill>
                  <a:srgbClr val="000000"/>
                </a:solidFill>
                <a:latin typeface="Lucida Sans" panose="020B0602030504020204" pitchFamily="34" charset="0"/>
              </a:rPr>
              <a:t>en investigaciones con alcance </a:t>
            </a:r>
            <a:r>
              <a:rPr lang="es-ES_tradnl" sz="1800" b="0" kern="0" dirty="0" smtClean="0">
                <a:solidFill>
                  <a:srgbClr val="000000"/>
                </a:solidFill>
                <a:latin typeface="Lucida Sans" panose="020B0602030504020204" pitchFamily="34" charset="0"/>
              </a:rPr>
              <a:t>explicativo o causal</a:t>
            </a:r>
            <a:endParaRPr lang="es-ES" sz="1800" kern="0" dirty="0">
              <a:solidFill>
                <a:srgbClr val="000000"/>
              </a:solidFill>
              <a:effectLst>
                <a:outerShdw blurRad="38100" dist="38100" dir="2700000" algn="tl">
                  <a:srgbClr val="000000">
                    <a:alpha val="43137"/>
                  </a:srgbClr>
                </a:outerShdw>
              </a:effectLst>
              <a:latin typeface="Lucida Sans" panose="020B0602030504020204" pitchFamily="34" charset="0"/>
            </a:endParaRPr>
          </a:p>
        </p:txBody>
      </p:sp>
      <p:graphicFrame>
        <p:nvGraphicFramePr>
          <p:cNvPr id="10" name="10 Tabla"/>
          <p:cNvGraphicFramePr>
            <a:graphicFrameLocks noGrp="1"/>
          </p:cNvGraphicFramePr>
          <p:nvPr>
            <p:extLst>
              <p:ext uri="{D42A27DB-BD31-4B8C-83A1-F6EECF244321}">
                <p14:modId xmlns:p14="http://schemas.microsoft.com/office/powerpoint/2010/main" val="4094726647"/>
              </p:ext>
            </p:extLst>
          </p:nvPr>
        </p:nvGraphicFramePr>
        <p:xfrm>
          <a:off x="251520" y="1030472"/>
          <a:ext cx="4248472" cy="275856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248472"/>
              </a:tblGrid>
              <a:tr h="271038">
                <a:tc>
                  <a:txBody>
                    <a:bodyPr/>
                    <a:lstStyle/>
                    <a:p>
                      <a:pPr algn="ctr">
                        <a:buClr>
                          <a:srgbClr val="FF3300"/>
                        </a:buClr>
                      </a:pPr>
                      <a:r>
                        <a:rPr lang="es-BO" sz="1500" b="1" baseline="0" dirty="0" smtClean="0">
                          <a:solidFill>
                            <a:srgbClr val="FFFF00"/>
                          </a:solidFill>
                          <a:latin typeface="Lucida Sans" panose="020B0602030504020204" pitchFamily="34" charset="0"/>
                        </a:rPr>
                        <a:t>HIPÓTESIS EXPLICATIVA O CAUSAL</a:t>
                      </a:r>
                      <a:endParaRPr lang="es-MX" sz="1500" b="1" dirty="0">
                        <a:solidFill>
                          <a:srgbClr val="FFFF00"/>
                        </a:solidFill>
                        <a:latin typeface="Lucida Sans" panose="020B0602030504020204" pitchFamily="34" charset="0"/>
                      </a:endParaRPr>
                    </a:p>
                  </a:txBody>
                  <a:tcPr anchor="ctr">
                    <a:solidFill>
                      <a:srgbClr val="2F2F91"/>
                    </a:solidFill>
                  </a:tcPr>
                </a:tc>
              </a:tr>
              <a:tr h="243904">
                <a:tc>
                  <a:txBody>
                    <a:bodyPr/>
                    <a:lstStyle/>
                    <a:p>
                      <a:pPr marL="0" marR="0" lvl="0" indent="0" algn="ctr" defTabSz="914400" rtl="0" eaLnBrk="0" fontAlgn="base" latinLnBrk="0" hangingPunct="0">
                        <a:lnSpc>
                          <a:spcPct val="100000"/>
                        </a:lnSpc>
                        <a:spcBef>
                          <a:spcPct val="0"/>
                        </a:spcBef>
                        <a:spcAft>
                          <a:spcPct val="0"/>
                        </a:spcAft>
                        <a:buClr>
                          <a:srgbClr val="483700"/>
                        </a:buClr>
                        <a:buSzPct val="80000"/>
                        <a:tabLst/>
                        <a:defRPr/>
                      </a:pPr>
                      <a:r>
                        <a:rPr kumimoji="0" lang="es-ES_tradnl" sz="1500" b="0" i="0" u="none" strike="noStrike" kern="0" cap="none" spc="0" normalizeH="0" noProof="0" dirty="0" smtClean="0">
                          <a:ln>
                            <a:noFill/>
                          </a:ln>
                          <a:solidFill>
                            <a:schemeClr val="tx1"/>
                          </a:solidFill>
                          <a:effectLst/>
                          <a:uLnTx/>
                          <a:uFillTx/>
                          <a:latin typeface="Lucida Sans" panose="020B0602030504020204" pitchFamily="34" charset="0"/>
                          <a:ea typeface="+mn-ea"/>
                          <a:cs typeface="+mn-cs"/>
                        </a:rPr>
                        <a:t>¿Cuál</a:t>
                      </a:r>
                      <a:r>
                        <a:rPr kumimoji="0" lang="es-ES_tradnl" sz="1500" b="0" i="0" u="none" strike="noStrike" kern="0" cap="none" spc="0" normalizeH="0" baseline="0" noProof="0" dirty="0" smtClean="0">
                          <a:ln>
                            <a:noFill/>
                          </a:ln>
                          <a:solidFill>
                            <a:schemeClr val="tx1"/>
                          </a:solidFill>
                          <a:effectLst/>
                          <a:uLnTx/>
                          <a:uFillTx/>
                          <a:latin typeface="Lucida Sans" panose="020B0602030504020204" pitchFamily="34" charset="0"/>
                          <a:ea typeface="+mn-ea"/>
                          <a:cs typeface="+mn-cs"/>
                        </a:rPr>
                        <a:t> es su propósito?</a:t>
                      </a:r>
                      <a:endParaRPr kumimoji="0" lang="es-ES" sz="1500" i="0" u="none" strike="noStrike" kern="0" cap="none" spc="0" normalizeH="0" noProof="0" dirty="0">
                        <a:ln>
                          <a:noFill/>
                        </a:ln>
                        <a:solidFill>
                          <a:schemeClr val="tx1"/>
                        </a:solidFill>
                        <a:effectLst>
                          <a:outerShdw blurRad="38100" dist="38100" dir="2700000" algn="tl">
                            <a:srgbClr val="000000">
                              <a:alpha val="43137"/>
                            </a:srgbClr>
                          </a:outerShdw>
                        </a:effectLst>
                        <a:uLnTx/>
                        <a:uFillTx/>
                        <a:latin typeface="Lucida Sans" panose="020B0602030504020204" pitchFamily="34" charset="0"/>
                        <a:ea typeface="+mn-ea"/>
                        <a:cs typeface="+mn-cs"/>
                      </a:endParaRPr>
                    </a:p>
                  </a:txBody>
                  <a:tcPr marL="89535" marR="89535" marT="0" marB="0" anchor="ctr">
                    <a:solidFill>
                      <a:srgbClr val="FFB64B"/>
                    </a:solidFill>
                  </a:tcPr>
                </a:tc>
              </a:tr>
              <a:tr h="195197">
                <a:tc>
                  <a:txBody>
                    <a:bodyPr/>
                    <a:lstStyle/>
                    <a:p>
                      <a:pPr>
                        <a:buClr>
                          <a:srgbClr val="FF3300"/>
                        </a:buClr>
                      </a:pPr>
                      <a:r>
                        <a:rPr lang="es-BO" sz="1400" b="0" dirty="0" smtClean="0">
                          <a:solidFill>
                            <a:srgbClr val="FF0000"/>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ES" sz="1400" b="1" dirty="0" smtClean="0">
                          <a:solidFill>
                            <a:srgbClr val="C00000"/>
                          </a:solidFill>
                          <a:effectLst/>
                          <a:latin typeface="Lucida Sans" panose="020B0602030504020204" pitchFamily="34" charset="0"/>
                          <a:ea typeface="+mn-ea"/>
                          <a:cs typeface="+mn-cs"/>
                          <a:sym typeface="Wingdings 2" panose="05020102010507070707" pitchFamily="18" charset="2"/>
                        </a:rPr>
                        <a:t>E</a:t>
                      </a:r>
                      <a:r>
                        <a:rPr lang="es-ES" sz="1400" b="1" dirty="0" smtClean="0">
                          <a:solidFill>
                            <a:srgbClr val="C00000"/>
                          </a:solidFill>
                          <a:latin typeface="Lucida Sans" panose="020B0602030504020204" pitchFamily="34" charset="0"/>
                        </a:rPr>
                        <a:t>xplicar</a:t>
                      </a:r>
                      <a:r>
                        <a:rPr lang="es-ES" sz="1400" b="0" dirty="0" smtClean="0">
                          <a:solidFill>
                            <a:srgbClr val="000000"/>
                          </a:solidFill>
                          <a:latin typeface="Lucida Sans" panose="020B0602030504020204" pitchFamily="34" charset="0"/>
                        </a:rPr>
                        <a:t> la manera en que se manifiesta y porqué se manifiesta la relación entre variables. </a:t>
                      </a:r>
                      <a:endParaRPr lang="es-ES" sz="300" b="0" dirty="0">
                        <a:latin typeface="Lucida Sans" panose="020B0602030504020204" pitchFamily="34" charset="0"/>
                        <a:cs typeface="ZWAdobeF" pitchFamily="2" charset="0"/>
                      </a:endParaRPr>
                    </a:p>
                  </a:txBody>
                  <a:tcPr marL="89535" marR="89535" marT="0" marB="0">
                    <a:solidFill>
                      <a:srgbClr val="FFFCF7"/>
                    </a:solidFill>
                  </a:tcPr>
                </a:tc>
              </a:tr>
              <a:tr h="387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400" b="0" dirty="0" smtClean="0">
                          <a:solidFill>
                            <a:srgbClr val="FF0000"/>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ES" sz="1400" b="1" dirty="0" smtClean="0">
                          <a:solidFill>
                            <a:srgbClr val="C00000"/>
                          </a:solidFill>
                          <a:latin typeface="Lucida Sans" panose="020B0602030504020204" pitchFamily="34" charset="0"/>
                        </a:rPr>
                        <a:t>Proponer</a:t>
                      </a:r>
                      <a:r>
                        <a:rPr lang="es-ES" sz="1400" b="0" dirty="0" smtClean="0">
                          <a:solidFill>
                            <a:srgbClr val="000000"/>
                          </a:solidFill>
                          <a:latin typeface="Lucida Sans" panose="020B0602030504020204" pitchFamily="34" charset="0"/>
                        </a:rPr>
                        <a:t> un “</a:t>
                      </a:r>
                      <a:r>
                        <a:rPr lang="es-ES" sz="1400" dirty="0" smtClean="0">
                          <a:solidFill>
                            <a:schemeClr val="tx1"/>
                          </a:solidFill>
                          <a:latin typeface="Lucida Sans" panose="020B0602030504020204" pitchFamily="34" charset="0"/>
                        </a:rPr>
                        <a:t>sentido de entendimiento</a:t>
                      </a:r>
                      <a:r>
                        <a:rPr lang="es-ES" sz="1400" b="0" dirty="0" smtClean="0">
                          <a:solidFill>
                            <a:srgbClr val="000000"/>
                          </a:solidFill>
                          <a:latin typeface="Lucida Sans" panose="020B0602030504020204" pitchFamily="34" charset="0"/>
                        </a:rPr>
                        <a:t>”, es decir establecer una  relación de </a:t>
                      </a:r>
                      <a:r>
                        <a:rPr lang="es-ES" sz="1400" b="1" dirty="0" smtClean="0">
                          <a:solidFill>
                            <a:srgbClr val="C00000"/>
                          </a:solidFill>
                          <a:latin typeface="Lucida Sans" panose="020B0602030504020204" pitchFamily="34" charset="0"/>
                        </a:rPr>
                        <a:t>causa</a:t>
                      </a:r>
                      <a:r>
                        <a:rPr lang="es-ES" sz="1400" b="1" dirty="0" smtClean="0">
                          <a:solidFill>
                            <a:srgbClr val="C00000"/>
                          </a:solidFill>
                          <a:latin typeface="Lucida Sans" panose="020B0602030504020204" pitchFamily="34" charset="0"/>
                          <a:ea typeface="Cambria Math" panose="02040503050406030204" pitchFamily="18" charset="0"/>
                        </a:rPr>
                        <a:t>–</a:t>
                      </a:r>
                      <a:r>
                        <a:rPr lang="es-ES" sz="1400" b="1" dirty="0" smtClean="0">
                          <a:solidFill>
                            <a:srgbClr val="C00000"/>
                          </a:solidFill>
                          <a:latin typeface="Lucida Sans" panose="020B0602030504020204" pitchFamily="34" charset="0"/>
                        </a:rPr>
                        <a:t>efecto</a:t>
                      </a:r>
                      <a:r>
                        <a:rPr lang="es-ES" sz="1400" b="0" dirty="0" smtClean="0">
                          <a:solidFill>
                            <a:srgbClr val="000000"/>
                          </a:solidFill>
                          <a:latin typeface="Lucida Sans" panose="020B0602030504020204" pitchFamily="34" charset="0"/>
                        </a:rPr>
                        <a:t> entre las variables.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200" b="0" dirty="0">
                        <a:latin typeface="Lucida Sans" panose="020B0602030504020204" pitchFamily="34" charset="0"/>
                        <a:cs typeface="ZWAdobeF" pitchFamily="2" charset="0"/>
                      </a:endParaRPr>
                    </a:p>
                  </a:txBody>
                  <a:tcPr marL="89535" marR="89535" marT="0" marB="0">
                    <a:solidFill>
                      <a:srgbClr val="FFE8C5"/>
                    </a:solidFill>
                  </a:tcPr>
                </a:tc>
              </a:tr>
              <a:tr h="243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500" b="0" kern="0" dirty="0" smtClean="0">
                          <a:solidFill>
                            <a:schemeClr val="bg1"/>
                          </a:solidFill>
                          <a:latin typeface="Lucida Sans" pitchFamily="34" charset="0"/>
                          <a:ea typeface="+mn-ea"/>
                          <a:cs typeface="Lucida Sans" pitchFamily="34" charset="0"/>
                        </a:rPr>
                        <a:t>¿Cómo se formula?</a:t>
                      </a:r>
                      <a:endParaRPr kumimoji="0" lang="es-ES" sz="1500" b="0"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Lucida Sans" pitchFamily="34" charset="0"/>
                        <a:ea typeface="+mn-ea"/>
                        <a:cs typeface="Lucida Sans" pitchFamily="34" charset="0"/>
                      </a:endParaRPr>
                    </a:p>
                  </a:txBody>
                  <a:tcPr marL="89535" marR="89535" marT="0" marB="0" anchor="ctr" anchorCtr="1">
                    <a:solidFill>
                      <a:srgbClr val="7171FF"/>
                    </a:solidFill>
                  </a:tcPr>
                </a:tc>
              </a:tr>
              <a:tr h="361384">
                <a:tc>
                  <a:txBody>
                    <a:bodyPr/>
                    <a:lstStyle/>
                    <a:p>
                      <a:pPr>
                        <a:buClr>
                          <a:srgbClr val="FF3300"/>
                        </a:buClr>
                      </a:pPr>
                      <a:r>
                        <a:rPr lang="es-BO" sz="1400" b="0" dirty="0" smtClean="0">
                          <a:solidFill>
                            <a:srgbClr val="FF0000"/>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ES_tradnl" sz="1400" b="0" dirty="0" smtClean="0">
                          <a:solidFill>
                            <a:srgbClr val="000000"/>
                          </a:solidFill>
                          <a:effectLst/>
                          <a:latin typeface="Lucida Sans" panose="020B0602030504020204" pitchFamily="34" charset="0"/>
                          <a:ea typeface="+mn-ea"/>
                          <a:cs typeface="+mn-cs"/>
                          <a:sym typeface="Wingdings 2" panose="05020102010507070707" pitchFamily="18" charset="2"/>
                        </a:rPr>
                        <a:t>C</a:t>
                      </a:r>
                      <a:r>
                        <a:rPr lang="es-ES_tradnl" sz="1400" b="0" dirty="0" smtClean="0">
                          <a:solidFill>
                            <a:srgbClr val="000000"/>
                          </a:solidFill>
                          <a:latin typeface="Lucida Sans" panose="020B0602030504020204" pitchFamily="34" charset="0"/>
                        </a:rPr>
                        <a:t>on dos </a:t>
                      </a:r>
                      <a:r>
                        <a:rPr lang="es-ES_tradnl" sz="1400" b="0" dirty="0" smtClean="0">
                          <a:latin typeface="Lucida Sans" panose="020B0602030504020204" pitchFamily="34" charset="0"/>
                        </a:rPr>
                        <a:t>enunciados.</a:t>
                      </a:r>
                      <a:r>
                        <a:rPr lang="es-ES_tradnl" sz="1400" b="0" dirty="0" smtClean="0">
                          <a:solidFill>
                            <a:srgbClr val="000000"/>
                          </a:solidFill>
                          <a:latin typeface="Lucida Sans" panose="020B0602030504020204" pitchFamily="34" charset="0"/>
                        </a:rPr>
                        <a:t> </a:t>
                      </a:r>
                      <a:r>
                        <a:rPr lang="es-ES" sz="1400" b="0" dirty="0" smtClean="0">
                          <a:solidFill>
                            <a:srgbClr val="000000"/>
                          </a:solidFill>
                          <a:latin typeface="Lucida Sans" panose="020B0602030504020204" pitchFamily="34" charset="0"/>
                        </a:rPr>
                        <a:t>La </a:t>
                      </a:r>
                      <a:r>
                        <a:rPr lang="es-ES" sz="1400" b="0" dirty="0" smtClean="0">
                          <a:latin typeface="Lucida Sans" panose="020B0602030504020204" pitchFamily="34" charset="0"/>
                        </a:rPr>
                        <a:t>causa se conoce como </a:t>
                      </a:r>
                      <a:r>
                        <a:rPr lang="es-ES" sz="1400" b="1" dirty="0" smtClean="0">
                          <a:solidFill>
                            <a:srgbClr val="C00000"/>
                          </a:solidFill>
                          <a:latin typeface="Lucida Sans" panose="020B0602030504020204" pitchFamily="34" charset="0"/>
                        </a:rPr>
                        <a:t>variable independiente </a:t>
                      </a:r>
                      <a:r>
                        <a:rPr lang="es-ES" sz="1400" b="0" dirty="0" smtClean="0">
                          <a:latin typeface="Lucida Sans" panose="020B0602030504020204" pitchFamily="34" charset="0"/>
                        </a:rPr>
                        <a:t>y el efecto como </a:t>
                      </a:r>
                      <a:r>
                        <a:rPr lang="es-ES" sz="1400" b="1" dirty="0" smtClean="0">
                          <a:solidFill>
                            <a:srgbClr val="C00000"/>
                          </a:solidFill>
                          <a:latin typeface="Lucida Sans" panose="020B0602030504020204" pitchFamily="34" charset="0"/>
                        </a:rPr>
                        <a:t>variable dependiente. </a:t>
                      </a:r>
                      <a:endParaRPr lang="es-ES" sz="1400" b="1" dirty="0">
                        <a:solidFill>
                          <a:srgbClr val="C00000"/>
                        </a:solidFill>
                        <a:latin typeface="Lucida Sans" panose="020B0602030504020204" pitchFamily="34" charset="0"/>
                      </a:endParaRPr>
                    </a:p>
                  </a:txBody>
                  <a:tcPr marL="89535" marR="89535" marT="0" marB="0">
                    <a:solidFill>
                      <a:srgbClr val="F7F7FF"/>
                    </a:solidFill>
                  </a:tcPr>
                </a:tc>
              </a:tr>
            </a:tbl>
          </a:graphicData>
        </a:graphic>
      </p:graphicFrame>
      <p:sp>
        <p:nvSpPr>
          <p:cNvPr id="15" name="Text Box 20"/>
          <p:cNvSpPr txBox="1">
            <a:spLocks noChangeArrowheads="1"/>
          </p:cNvSpPr>
          <p:nvPr/>
        </p:nvSpPr>
        <p:spPr bwMode="auto">
          <a:xfrm>
            <a:off x="1907704" y="4113947"/>
            <a:ext cx="2385567" cy="323165"/>
          </a:xfrm>
          <a:prstGeom prst="rect">
            <a:avLst/>
          </a:prstGeom>
          <a:gradFill>
            <a:gsLst>
              <a:gs pos="15000">
                <a:srgbClr val="CC0066"/>
              </a:gs>
              <a:gs pos="8000">
                <a:srgbClr val="FF0000"/>
              </a:gs>
              <a:gs pos="3000">
                <a:srgbClr val="FF9900"/>
              </a:gs>
            </a:gsLst>
            <a:path path="circle">
              <a:fillToRect l="100000" t="100000"/>
            </a:path>
          </a:gradFill>
          <a:ln w="12700" algn="ctr">
            <a:noFill/>
            <a:miter lim="800000"/>
            <a:headEnd/>
            <a:tailEnd/>
          </a:ln>
          <a:effectLst>
            <a:outerShdw blurRad="50800" dist="38100" dir="2700000" algn="tl" rotWithShape="0">
              <a:prstClr val="black">
                <a:alpha val="40000"/>
              </a:prstClr>
            </a:outerShdw>
          </a:effectLst>
        </p:spPr>
        <p:txBody>
          <a:bodyPr wrap="square">
            <a:spAutoFit/>
          </a:bodyPr>
          <a:lstStyle/>
          <a:p>
            <a:pPr lvl="0"/>
            <a:r>
              <a:rPr lang="es-ES" sz="1500" dirty="0" smtClean="0">
                <a:solidFill>
                  <a:srgbClr val="FFFF00"/>
                </a:solidFill>
                <a:latin typeface="Lucida Sans" panose="020B0602030504020204" pitchFamily="34" charset="0"/>
              </a:rPr>
              <a:t>Relación causa</a:t>
            </a:r>
            <a:r>
              <a:rPr lang="es-ES" sz="1500" dirty="0" smtClean="0">
                <a:solidFill>
                  <a:srgbClr val="FFFF00"/>
                </a:solidFill>
                <a:latin typeface="Lucida Sans" panose="020B0602030504020204" pitchFamily="34" charset="0"/>
                <a:ea typeface="Cambria Math" panose="02040503050406030204" pitchFamily="18" charset="0"/>
              </a:rPr>
              <a:t>–efecto</a:t>
            </a:r>
            <a:endParaRPr lang="es-ES" sz="1500" b="0" dirty="0">
              <a:solidFill>
                <a:schemeClr val="bg1"/>
              </a:solidFill>
              <a:latin typeface="Lucida Sans" panose="020B0602030504020204" pitchFamily="34" charset="0"/>
            </a:endParaRPr>
          </a:p>
        </p:txBody>
      </p:sp>
      <p:graphicFrame>
        <p:nvGraphicFramePr>
          <p:cNvPr id="14" name="10 Tabla"/>
          <p:cNvGraphicFramePr>
            <a:graphicFrameLocks noGrp="1"/>
          </p:cNvGraphicFramePr>
          <p:nvPr>
            <p:extLst>
              <p:ext uri="{D42A27DB-BD31-4B8C-83A1-F6EECF244321}">
                <p14:modId xmlns:p14="http://schemas.microsoft.com/office/powerpoint/2010/main" val="2195190701"/>
              </p:ext>
            </p:extLst>
          </p:nvPr>
        </p:nvGraphicFramePr>
        <p:xfrm>
          <a:off x="4860032" y="1030600"/>
          <a:ext cx="4032448" cy="279196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032448"/>
              </a:tblGrid>
              <a:tr h="126464">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450" b="1" dirty="0" smtClean="0">
                          <a:solidFill>
                            <a:srgbClr val="FFFF00"/>
                          </a:solidFill>
                          <a:latin typeface="Lucida Sans" panose="020B0602030504020204" pitchFamily="34" charset="0"/>
                        </a:rPr>
                        <a:t>Ejemplo 12 .- Hipótesis</a:t>
                      </a:r>
                      <a:r>
                        <a:rPr lang="es-BO" sz="1450" b="1" baseline="0" dirty="0" smtClean="0">
                          <a:solidFill>
                            <a:srgbClr val="FFFF00"/>
                          </a:solidFill>
                          <a:latin typeface="Lucida Sans" panose="020B0602030504020204" pitchFamily="34" charset="0"/>
                        </a:rPr>
                        <a:t> causales </a:t>
                      </a:r>
                      <a:endParaRPr lang="es-ES" sz="1400" b="0" dirty="0" smtClean="0">
                        <a:latin typeface="Lucida Sans" panose="020B0602030504020204" pitchFamily="34" charset="0"/>
                      </a:endParaRPr>
                    </a:p>
                  </a:txBody>
                  <a:tcPr anchor="ctr">
                    <a:solidFill>
                      <a:srgbClr val="0087E1"/>
                    </a:solidFill>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Hi</a:t>
                      </a:r>
                      <a:r>
                        <a:rPr lang="es-ES" sz="1370" b="0" dirty="0" smtClean="0">
                          <a:solidFill>
                            <a:srgbClr val="000000"/>
                          </a:solidFill>
                          <a:latin typeface="Lucida Sans" panose="020B0602030504020204" pitchFamily="34" charset="0"/>
                        </a:rPr>
                        <a:t>: «La desintegración del matrimonio provoca baja autoestima en los hijos e hijas».</a:t>
                      </a:r>
                    </a:p>
                    <a:p>
                      <a:pPr marL="180000" marR="0" lvl="0" indent="0" algn="l" defTabSz="914400" rtl="0" eaLnBrk="1" fontAlgn="auto" latinLnBrk="0" hangingPunct="1">
                        <a:lnSpc>
                          <a:spcPct val="100000"/>
                        </a:lnSpc>
                        <a:spcBef>
                          <a:spcPts val="0"/>
                        </a:spcBef>
                        <a:spcAft>
                          <a:spcPts val="0"/>
                        </a:spcAft>
                        <a:buClrTx/>
                        <a:buSzTx/>
                        <a:buFontTx/>
                        <a:buNone/>
                        <a:tabLst/>
                        <a:defRPr/>
                      </a:pPr>
                      <a:r>
                        <a:rPr lang="es-ES" sz="1370" b="0" dirty="0" smtClean="0">
                          <a:solidFill>
                            <a:srgbClr val="FF0000"/>
                          </a:solidFill>
                          <a:latin typeface="Lucida Sans" panose="020B0602030504020204" pitchFamily="34" charset="0"/>
                          <a:sym typeface="Wingdings 3" panose="05040102010807070707" pitchFamily="18" charset="2"/>
                        </a:rPr>
                        <a:t></a:t>
                      </a:r>
                      <a:r>
                        <a:rPr lang="es-ES" sz="1370" b="0" dirty="0" smtClean="0">
                          <a:solidFill>
                            <a:srgbClr val="000000"/>
                          </a:solidFill>
                          <a:latin typeface="Lucida Sans" panose="020B0602030504020204" pitchFamily="34" charset="0"/>
                        </a:rPr>
                        <a:t>Es decir que </a:t>
                      </a:r>
                      <a:r>
                        <a:rPr lang="es-ES" sz="1370" b="1" dirty="0" smtClean="0">
                          <a:solidFill>
                            <a:srgbClr val="C00000"/>
                          </a:solidFill>
                          <a:latin typeface="Lucida Sans" panose="020B0602030504020204" pitchFamily="34" charset="0"/>
                        </a:rPr>
                        <a:t>si</a:t>
                      </a:r>
                      <a:r>
                        <a:rPr lang="es-ES" sz="1370" b="0" dirty="0" smtClean="0">
                          <a:solidFill>
                            <a:srgbClr val="000000"/>
                          </a:solidFill>
                          <a:latin typeface="Lucida Sans" panose="020B0602030504020204" pitchFamily="34" charset="0"/>
                        </a:rPr>
                        <a:t> el matrimonio se desintegra, </a:t>
                      </a:r>
                      <a:r>
                        <a:rPr lang="es-ES" sz="1370" b="1" dirty="0" smtClean="0">
                          <a:solidFill>
                            <a:srgbClr val="C00000"/>
                          </a:solidFill>
                          <a:latin typeface="Lucida Sans" panose="020B0602030504020204" pitchFamily="34" charset="0"/>
                        </a:rPr>
                        <a:t>entonces</a:t>
                      </a:r>
                      <a:r>
                        <a:rPr lang="es-ES" sz="1370" b="0" dirty="0" smtClean="0">
                          <a:solidFill>
                            <a:srgbClr val="000000"/>
                          </a:solidFill>
                          <a:latin typeface="Lucida Sans" panose="020B0602030504020204" pitchFamily="34" charset="0"/>
                        </a:rPr>
                        <a:t>  los hijos e hijas tendrán baja autoestima</a:t>
                      </a:r>
                    </a:p>
                  </a:txBody>
                  <a:tcPr>
                    <a:solidFill>
                      <a:srgbClr val="FBFDFF"/>
                    </a:solidFill>
                  </a:tcP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Hi</a:t>
                      </a:r>
                      <a:r>
                        <a:rPr lang="es-ES" sz="1370" b="0" dirty="0" smtClean="0">
                          <a:solidFill>
                            <a:srgbClr val="000000"/>
                          </a:solidFill>
                          <a:latin typeface="Lucida Sans" panose="020B0602030504020204" pitchFamily="34" charset="0"/>
                        </a:rPr>
                        <a:t>: «"Un clima organizacional positivo crea altos niveles de innovación en los empleados». </a:t>
                      </a:r>
                    </a:p>
                    <a:p>
                      <a:pPr marL="180000" marR="0" lvl="0" indent="0" algn="l" defTabSz="914400" rtl="0" eaLnBrk="1" fontAlgn="auto" latinLnBrk="0" hangingPunct="1">
                        <a:lnSpc>
                          <a:spcPct val="100000"/>
                        </a:lnSpc>
                        <a:spcBef>
                          <a:spcPts val="0"/>
                        </a:spcBef>
                        <a:spcAft>
                          <a:spcPts val="0"/>
                        </a:spcAft>
                        <a:buClrTx/>
                        <a:buSzTx/>
                        <a:buFontTx/>
                        <a:buNone/>
                        <a:tabLst/>
                        <a:defRPr/>
                      </a:pPr>
                      <a:r>
                        <a:rPr lang="es-ES" sz="1370" b="0" dirty="0" smtClean="0">
                          <a:solidFill>
                            <a:srgbClr val="FF0000"/>
                          </a:solidFill>
                          <a:latin typeface="Lucida Sans" panose="020B0602030504020204" pitchFamily="34" charset="0"/>
                          <a:sym typeface="Wingdings 3" panose="05040102010807070707" pitchFamily="18" charset="2"/>
                        </a:rPr>
                        <a:t></a:t>
                      </a:r>
                      <a:r>
                        <a:rPr lang="es-ES" sz="1370" b="0" dirty="0" smtClean="0">
                          <a:solidFill>
                            <a:srgbClr val="000000"/>
                          </a:solidFill>
                          <a:latin typeface="Lucida Sans" panose="020B0602030504020204" pitchFamily="34" charset="0"/>
                        </a:rPr>
                        <a:t>Es decir que </a:t>
                      </a:r>
                      <a:r>
                        <a:rPr lang="es-ES" sz="1370" b="1" dirty="0" smtClean="0">
                          <a:solidFill>
                            <a:srgbClr val="C00000"/>
                          </a:solidFill>
                          <a:latin typeface="Lucida Sans" panose="020B0602030504020204" pitchFamily="34" charset="0"/>
                        </a:rPr>
                        <a:t>si</a:t>
                      </a:r>
                      <a:r>
                        <a:rPr lang="es-ES" sz="1370" b="0" dirty="0" smtClean="0">
                          <a:solidFill>
                            <a:srgbClr val="000000"/>
                          </a:solidFill>
                          <a:latin typeface="Lucida Sans" panose="020B0602030504020204" pitchFamily="34" charset="0"/>
                        </a:rPr>
                        <a:t> el clima organizacional es positivo, </a:t>
                      </a:r>
                      <a:r>
                        <a:rPr lang="es-ES" sz="1370" b="1" dirty="0" smtClean="0">
                          <a:solidFill>
                            <a:srgbClr val="C00000"/>
                          </a:solidFill>
                          <a:latin typeface="Lucida Sans" panose="020B0602030504020204" pitchFamily="34" charset="0"/>
                        </a:rPr>
                        <a:t>entonces</a:t>
                      </a:r>
                      <a:r>
                        <a:rPr lang="es-ES" sz="1370" b="0" dirty="0" smtClean="0">
                          <a:solidFill>
                            <a:srgbClr val="000000"/>
                          </a:solidFill>
                          <a:latin typeface="Lucida Sans" panose="020B0602030504020204" pitchFamily="34" charset="0"/>
                        </a:rPr>
                        <a:t> los niveles de innovación de los empleados serán altos. </a:t>
                      </a:r>
                    </a:p>
                  </a:txBody>
                  <a:tcPr>
                    <a:solidFill>
                      <a:srgbClr val="C5E8FF"/>
                    </a:solidFill>
                  </a:tcPr>
                </a:tc>
              </a:tr>
            </a:tbl>
          </a:graphicData>
        </a:graphic>
      </p:graphicFrame>
      <p:pic>
        <p:nvPicPr>
          <p:cNvPr id="16" name="Picture 2" descr="C:\Users\Edison\Desktop\1.A subir\542953_511873615504534_54415660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6057" y="3977679"/>
            <a:ext cx="2426423" cy="2196000"/>
          </a:xfrm>
          <a:prstGeom prst="rect">
            <a:avLst/>
          </a:prstGeom>
          <a:noFill/>
          <a:effectLst>
            <a:glow rad="63500">
              <a:schemeClr val="accent2">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7380312" y="570157"/>
            <a:ext cx="1619354" cy="307777"/>
          </a:xfrm>
          <a:prstGeom prst="rect">
            <a:avLst/>
          </a:prstGeom>
        </p:spPr>
        <p:txBody>
          <a:bodyPr wrap="none">
            <a:spAutoFit/>
          </a:bodyPr>
          <a:lstStyle/>
          <a:p>
            <a:pPr fontAlgn="auto">
              <a:spcBef>
                <a:spcPts val="0"/>
              </a:spcBef>
              <a:spcAft>
                <a:spcPts val="0"/>
              </a:spcAft>
              <a:buClr>
                <a:srgbClr val="FF3300"/>
              </a:buClr>
              <a:defRPr/>
            </a:pPr>
            <a:r>
              <a:rPr lang="es-ES" b="0" dirty="0">
                <a:latin typeface="Lucida Sans" panose="020B0602030504020204" pitchFamily="34" charset="0"/>
              </a:rPr>
              <a:t>(Sampieri, </a:t>
            </a:r>
            <a:r>
              <a:rPr lang="es-ES" b="0" dirty="0" smtClean="0">
                <a:latin typeface="Lucida Sans" panose="020B0602030504020204" pitchFamily="34" charset="0"/>
              </a:rPr>
              <a:t>2010)</a:t>
            </a:r>
            <a:endParaRPr lang="es-ES" b="0" dirty="0">
              <a:latin typeface="Lucida Sans" panose="020B0602030504020204" pitchFamily="34" charset="0"/>
            </a:endParaRPr>
          </a:p>
        </p:txBody>
      </p:sp>
      <p:graphicFrame>
        <p:nvGraphicFramePr>
          <p:cNvPr id="23" name="Tabla 22"/>
          <p:cNvGraphicFramePr>
            <a:graphicFrameLocks noGrp="1"/>
          </p:cNvGraphicFramePr>
          <p:nvPr>
            <p:extLst>
              <p:ext uri="{D42A27DB-BD31-4B8C-83A1-F6EECF244321}">
                <p14:modId xmlns:p14="http://schemas.microsoft.com/office/powerpoint/2010/main" val="3098110730"/>
              </p:ext>
            </p:extLst>
          </p:nvPr>
        </p:nvGraphicFramePr>
        <p:xfrm>
          <a:off x="251520" y="4654272"/>
          <a:ext cx="2376264" cy="10058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376264"/>
              </a:tblGrid>
              <a:tr h="255653">
                <a:tc>
                  <a:txBody>
                    <a:bodyPr/>
                    <a:lstStyle/>
                    <a:p>
                      <a:pPr algn="ctr"/>
                      <a:r>
                        <a:rPr lang="es-MX" sz="1500" b="1" dirty="0" smtClean="0">
                          <a:solidFill>
                            <a:srgbClr val="FFFF00"/>
                          </a:solidFill>
                          <a:latin typeface="Lucida Sans" panose="020B0602030504020204" pitchFamily="34" charset="0"/>
                        </a:rPr>
                        <a:t>Causa</a:t>
                      </a:r>
                      <a:endParaRPr lang="es-ES" sz="1500" b="1" dirty="0">
                        <a:solidFill>
                          <a:srgbClr val="FFFF00"/>
                        </a:solidFill>
                        <a:latin typeface="Lucida Sans" panose="020B0602030504020204" pitchFamily="34" charset="0"/>
                      </a:endParaRPr>
                    </a:p>
                  </a:txBody>
                  <a:tcPr anchor="ctr" anchorCtr="1">
                    <a:solidFill>
                      <a:srgbClr val="2E8A5C"/>
                    </a:solidFill>
                  </a:tcPr>
                </a:tc>
              </a:tr>
              <a:tr h="3773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b="1" dirty="0" smtClean="0">
                          <a:solidFill>
                            <a:srgbClr val="C00000"/>
                          </a:solidFill>
                          <a:latin typeface="Lucida Sans" panose="020B0602030504020204" pitchFamily="34" charset="0"/>
                        </a:rPr>
                        <a:t>X</a:t>
                      </a:r>
                      <a:r>
                        <a:rPr lang="es-ES" sz="1400" b="0" dirty="0" smtClean="0">
                          <a:solidFill>
                            <a:srgbClr val="000000"/>
                          </a:solidFill>
                          <a:latin typeface="Lucida Sans" panose="020B0602030504020204" pitchFamily="34" charset="0"/>
                        </a:rPr>
                        <a:t> (si….)</a:t>
                      </a:r>
                      <a:endParaRPr lang="es-MX" sz="1400" b="0" dirty="0" smtClean="0">
                        <a:solidFill>
                          <a:schemeClr val="tx1"/>
                        </a:solidFill>
                        <a:latin typeface="Lucida Sans" panose="020B0602030504020204" pitchFamily="34" charset="0"/>
                      </a:endParaRPr>
                    </a:p>
                    <a:p>
                      <a:pPr algn="ctr"/>
                      <a:r>
                        <a:rPr lang="es-ES" sz="1400" b="0" dirty="0" smtClean="0">
                          <a:solidFill>
                            <a:schemeClr val="tx1"/>
                          </a:solidFill>
                          <a:latin typeface="Lucida Sans" panose="020B0602030504020204" pitchFamily="34" charset="0"/>
                        </a:rPr>
                        <a:t>Enunciado</a:t>
                      </a:r>
                      <a:r>
                        <a:rPr lang="es-ES" sz="1400" b="0" baseline="0" dirty="0" smtClean="0">
                          <a:solidFill>
                            <a:schemeClr val="tx1"/>
                          </a:solidFill>
                          <a:latin typeface="Lucida Sans" panose="020B0602030504020204" pitchFamily="34" charset="0"/>
                        </a:rPr>
                        <a:t> sobre la </a:t>
                      </a:r>
                      <a:r>
                        <a:rPr lang="es-ES" sz="1400" b="1" baseline="0" dirty="0" smtClean="0">
                          <a:solidFill>
                            <a:srgbClr val="C00000"/>
                          </a:solidFill>
                          <a:latin typeface="Lucida Sans" panose="020B0602030504020204" pitchFamily="34" charset="0"/>
                        </a:rPr>
                        <a:t>variable independiente</a:t>
                      </a:r>
                    </a:p>
                    <a:p>
                      <a:pPr algn="ctr"/>
                      <a:endParaRPr lang="es-ES" sz="300" b="1" dirty="0">
                        <a:solidFill>
                          <a:srgbClr val="C00000"/>
                        </a:solidFill>
                        <a:latin typeface="Lucida Sans" pitchFamily="34" charset="0"/>
                      </a:endParaRPr>
                    </a:p>
                  </a:txBody>
                  <a:tcPr marL="89535" marR="89535" marT="0" marB="0" anchor="ctr" anchorCtr="1">
                    <a:solidFill>
                      <a:srgbClr val="F6FCAA"/>
                    </a:solidFill>
                  </a:tcPr>
                </a:tc>
              </a:tr>
            </a:tbl>
          </a:graphicData>
        </a:graphic>
      </p:graphicFrame>
      <p:graphicFrame>
        <p:nvGraphicFramePr>
          <p:cNvPr id="27" name="Tabla 26"/>
          <p:cNvGraphicFramePr>
            <a:graphicFrameLocks noGrp="1"/>
          </p:cNvGraphicFramePr>
          <p:nvPr>
            <p:extLst>
              <p:ext uri="{D42A27DB-BD31-4B8C-83A1-F6EECF244321}">
                <p14:modId xmlns:p14="http://schemas.microsoft.com/office/powerpoint/2010/main" val="2275217333"/>
              </p:ext>
            </p:extLst>
          </p:nvPr>
        </p:nvGraphicFramePr>
        <p:xfrm>
          <a:off x="3491880" y="4655408"/>
          <a:ext cx="2376264" cy="10058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376264"/>
              </a:tblGrid>
              <a:tr h="255653">
                <a:tc>
                  <a:txBody>
                    <a:bodyPr/>
                    <a:lstStyle/>
                    <a:p>
                      <a:pPr algn="ctr"/>
                      <a:r>
                        <a:rPr lang="es-MX" sz="1500" b="1" dirty="0" smtClean="0">
                          <a:solidFill>
                            <a:srgbClr val="FFFF00"/>
                          </a:solidFill>
                          <a:latin typeface="Lucida Sans" panose="020B0602030504020204" pitchFamily="34" charset="0"/>
                        </a:rPr>
                        <a:t>Efecto</a:t>
                      </a:r>
                      <a:endParaRPr lang="es-ES" sz="1500" b="1" dirty="0">
                        <a:solidFill>
                          <a:srgbClr val="FFFF00"/>
                        </a:solidFill>
                        <a:latin typeface="Lucida Sans" panose="020B0602030504020204" pitchFamily="34" charset="0"/>
                      </a:endParaRPr>
                    </a:p>
                  </a:txBody>
                  <a:tcPr anchor="ctr" anchorCtr="1">
                    <a:solidFill>
                      <a:srgbClr val="2E8A5C"/>
                    </a:solidFill>
                  </a:tcPr>
                </a:tc>
              </a:tr>
              <a:tr h="3773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b="1" dirty="0" smtClean="0">
                          <a:solidFill>
                            <a:srgbClr val="C00000"/>
                          </a:solidFill>
                          <a:latin typeface="Lucida Sans" panose="020B0602030504020204" pitchFamily="34" charset="0"/>
                        </a:rPr>
                        <a:t>Y</a:t>
                      </a:r>
                      <a:r>
                        <a:rPr lang="es-ES" sz="1400" b="0" dirty="0" smtClean="0">
                          <a:solidFill>
                            <a:srgbClr val="000000"/>
                          </a:solidFill>
                          <a:latin typeface="Lucida Sans" panose="020B0602030504020204" pitchFamily="34" charset="0"/>
                        </a:rPr>
                        <a:t> (entonces….)</a:t>
                      </a:r>
                      <a:endParaRPr lang="es-MX" sz="1400" b="0" dirty="0" smtClean="0">
                        <a:solidFill>
                          <a:schemeClr val="tx1"/>
                        </a:solidFill>
                        <a:latin typeface="Lucida Sans" panose="020B0602030504020204" pitchFamily="34" charset="0"/>
                      </a:endParaRPr>
                    </a:p>
                    <a:p>
                      <a:pPr algn="ctr"/>
                      <a:r>
                        <a:rPr lang="es-ES" sz="1400" b="0" dirty="0" smtClean="0">
                          <a:solidFill>
                            <a:schemeClr val="tx1"/>
                          </a:solidFill>
                          <a:latin typeface="Lucida Sans" panose="020B0602030504020204" pitchFamily="34" charset="0"/>
                        </a:rPr>
                        <a:t>Enunciado</a:t>
                      </a:r>
                      <a:r>
                        <a:rPr lang="es-ES" sz="1400" b="0" baseline="0" dirty="0" smtClean="0">
                          <a:solidFill>
                            <a:schemeClr val="tx1"/>
                          </a:solidFill>
                          <a:latin typeface="Lucida Sans" panose="020B0602030504020204" pitchFamily="34" charset="0"/>
                        </a:rPr>
                        <a:t> sobre la </a:t>
                      </a:r>
                      <a:r>
                        <a:rPr lang="es-ES" sz="1400" b="1" baseline="0" dirty="0" smtClean="0">
                          <a:solidFill>
                            <a:srgbClr val="C00000"/>
                          </a:solidFill>
                          <a:latin typeface="Lucida Sans" panose="020B0602030504020204" pitchFamily="34" charset="0"/>
                        </a:rPr>
                        <a:t>variable dependiente</a:t>
                      </a:r>
                    </a:p>
                    <a:p>
                      <a:pPr algn="ctr"/>
                      <a:endParaRPr lang="es-ES" sz="300" b="1" dirty="0">
                        <a:solidFill>
                          <a:srgbClr val="C00000"/>
                        </a:solidFill>
                        <a:latin typeface="Lucida Sans" pitchFamily="34" charset="0"/>
                      </a:endParaRPr>
                    </a:p>
                  </a:txBody>
                  <a:tcPr marL="89535" marR="89535" marT="0" marB="0" anchor="ctr" anchorCtr="1">
                    <a:solidFill>
                      <a:srgbClr val="F6FCAA"/>
                    </a:solidFill>
                  </a:tcPr>
                </a:tc>
              </a:tr>
            </a:tbl>
          </a:graphicData>
        </a:graphic>
      </p:graphicFrame>
      <p:sp>
        <p:nvSpPr>
          <p:cNvPr id="60" name="128 Rectángulo"/>
          <p:cNvSpPr/>
          <p:nvPr/>
        </p:nvSpPr>
        <p:spPr bwMode="auto">
          <a:xfrm>
            <a:off x="4427984" y="6309320"/>
            <a:ext cx="4168176" cy="540000"/>
          </a:xfrm>
          <a:prstGeom prst="rect">
            <a:avLst/>
          </a:prstGeom>
          <a:gradFill>
            <a:gsLst>
              <a:gs pos="7000">
                <a:srgbClr val="00FF99"/>
              </a:gs>
              <a:gs pos="7000">
                <a:srgbClr val="FF0000"/>
              </a:gs>
              <a:gs pos="12000">
                <a:srgbClr val="2F2F91"/>
              </a:gs>
            </a:gsLst>
            <a:path path="circle">
              <a:fillToRect l="100000" t="100000"/>
            </a:path>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lvl="0" eaLnBrk="0" hangingPunct="0">
              <a:defRPr/>
            </a:pPr>
            <a:r>
              <a:rPr lang="es-ES" sz="1600" b="0" dirty="0" smtClean="0">
                <a:solidFill>
                  <a:schemeClr val="bg1"/>
                </a:solidFill>
                <a:latin typeface="Lucida Sans" panose="020B0602030504020204" pitchFamily="34" charset="0"/>
              </a:rPr>
              <a:t>La hipótesis causal contiene variables independiente y dependiente.</a:t>
            </a:r>
            <a:endParaRPr lang="es-ES" sz="1600" b="0" kern="0" dirty="0">
              <a:solidFill>
                <a:schemeClr val="bg1"/>
              </a:solidFill>
              <a:latin typeface="Lucida Sans" panose="020B0602030504020204" pitchFamily="34" charset="0"/>
            </a:endParaRPr>
          </a:p>
        </p:txBody>
      </p:sp>
    </p:spTree>
    <p:extLst>
      <p:ext uri="{BB962C8B-B14F-4D97-AF65-F5344CB8AC3E}">
        <p14:creationId xmlns:p14="http://schemas.microsoft.com/office/powerpoint/2010/main" val="38862334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80">
                                          <p:stCondLst>
                                            <p:cond delay="0"/>
                                          </p:stCondLst>
                                        </p:cTn>
                                        <p:tgtEl>
                                          <p:spTgt spid="15"/>
                                        </p:tgtEl>
                                      </p:cBhvr>
                                    </p:animEffect>
                                    <p:anim calcmode="lin" valueType="num">
                                      <p:cBhvr>
                                        <p:cTn id="2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1" dur="26">
                                          <p:stCondLst>
                                            <p:cond delay="650"/>
                                          </p:stCondLst>
                                        </p:cTn>
                                        <p:tgtEl>
                                          <p:spTgt spid="15"/>
                                        </p:tgtEl>
                                      </p:cBhvr>
                                      <p:to x="100000" y="60000"/>
                                    </p:animScale>
                                    <p:animScale>
                                      <p:cBhvr>
                                        <p:cTn id="32" dur="166" decel="50000">
                                          <p:stCondLst>
                                            <p:cond delay="676"/>
                                          </p:stCondLst>
                                        </p:cTn>
                                        <p:tgtEl>
                                          <p:spTgt spid="15"/>
                                        </p:tgtEl>
                                      </p:cBhvr>
                                      <p:to x="100000" y="100000"/>
                                    </p:animScale>
                                    <p:animScale>
                                      <p:cBhvr>
                                        <p:cTn id="33" dur="26">
                                          <p:stCondLst>
                                            <p:cond delay="1312"/>
                                          </p:stCondLst>
                                        </p:cTn>
                                        <p:tgtEl>
                                          <p:spTgt spid="15"/>
                                        </p:tgtEl>
                                      </p:cBhvr>
                                      <p:to x="100000" y="80000"/>
                                    </p:animScale>
                                    <p:animScale>
                                      <p:cBhvr>
                                        <p:cTn id="34" dur="166" decel="50000">
                                          <p:stCondLst>
                                            <p:cond delay="1338"/>
                                          </p:stCondLst>
                                        </p:cTn>
                                        <p:tgtEl>
                                          <p:spTgt spid="15"/>
                                        </p:tgtEl>
                                      </p:cBhvr>
                                      <p:to x="100000" y="100000"/>
                                    </p:animScale>
                                    <p:animScale>
                                      <p:cBhvr>
                                        <p:cTn id="35" dur="26">
                                          <p:stCondLst>
                                            <p:cond delay="1642"/>
                                          </p:stCondLst>
                                        </p:cTn>
                                        <p:tgtEl>
                                          <p:spTgt spid="15"/>
                                        </p:tgtEl>
                                      </p:cBhvr>
                                      <p:to x="100000" y="90000"/>
                                    </p:animScale>
                                    <p:animScale>
                                      <p:cBhvr>
                                        <p:cTn id="36" dur="166" decel="50000">
                                          <p:stCondLst>
                                            <p:cond delay="1668"/>
                                          </p:stCondLst>
                                        </p:cTn>
                                        <p:tgtEl>
                                          <p:spTgt spid="15"/>
                                        </p:tgtEl>
                                      </p:cBhvr>
                                      <p:to x="100000" y="100000"/>
                                    </p:animScale>
                                    <p:animScale>
                                      <p:cBhvr>
                                        <p:cTn id="37" dur="26">
                                          <p:stCondLst>
                                            <p:cond delay="1808"/>
                                          </p:stCondLst>
                                        </p:cTn>
                                        <p:tgtEl>
                                          <p:spTgt spid="15"/>
                                        </p:tgtEl>
                                      </p:cBhvr>
                                      <p:to x="100000" y="95000"/>
                                    </p:animScale>
                                    <p:animScale>
                                      <p:cBhvr>
                                        <p:cTn id="38" dur="166" decel="50000">
                                          <p:stCondLst>
                                            <p:cond delay="1834"/>
                                          </p:stCondLst>
                                        </p:cTn>
                                        <p:tgtEl>
                                          <p:spTgt spid="15"/>
                                        </p:tgtEl>
                                      </p:cBhvr>
                                      <p:to x="100000" y="100000"/>
                                    </p:animScale>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0-#ppt_w/2"/>
                                          </p:val>
                                        </p:tav>
                                        <p:tav tm="100000">
                                          <p:val>
                                            <p:strVal val="#ppt_x"/>
                                          </p:val>
                                        </p:tav>
                                      </p:tavLst>
                                    </p:anim>
                                    <p:anim calcmode="lin" valueType="num">
                                      <p:cBhvr additive="base">
                                        <p:cTn id="49" dur="500" fill="hold"/>
                                        <p:tgtEl>
                                          <p:spTgt spid="26"/>
                                        </p:tgtEl>
                                        <p:attrNameLst>
                                          <p:attrName>ppt_y</p:attrName>
                                        </p:attrNameLst>
                                      </p:cBhvr>
                                      <p:tavLst>
                                        <p:tav tm="0">
                                          <p:val>
                                            <p:strVal val="#ppt_y"/>
                                          </p:val>
                                        </p:tav>
                                        <p:tav tm="100000">
                                          <p:val>
                                            <p:strVal val="#ppt_y"/>
                                          </p:val>
                                        </p:tav>
                                      </p:tavLst>
                                    </p:anim>
                                  </p:childTnLst>
                                </p:cTn>
                              </p:par>
                            </p:childTnLst>
                          </p:cTn>
                        </p:par>
                        <p:par>
                          <p:cTn id="50" fill="hold">
                            <p:stCondLst>
                              <p:cond delay="500"/>
                            </p:stCondLst>
                            <p:childTnLst>
                              <p:par>
                                <p:cTn id="51" presetID="2" presetClass="entr" presetSubtype="1"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80">
                                          <p:stCondLst>
                                            <p:cond delay="0"/>
                                          </p:stCondLst>
                                        </p:cTn>
                                        <p:tgtEl>
                                          <p:spTgt spid="14"/>
                                        </p:tgtEl>
                                      </p:cBhvr>
                                    </p:animEffect>
                                    <p:anim calcmode="lin" valueType="num">
                                      <p:cBhvr>
                                        <p:cTn id="6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5" dur="26">
                                          <p:stCondLst>
                                            <p:cond delay="650"/>
                                          </p:stCondLst>
                                        </p:cTn>
                                        <p:tgtEl>
                                          <p:spTgt spid="14"/>
                                        </p:tgtEl>
                                      </p:cBhvr>
                                      <p:to x="100000" y="60000"/>
                                    </p:animScale>
                                    <p:animScale>
                                      <p:cBhvr>
                                        <p:cTn id="66" dur="166" decel="50000">
                                          <p:stCondLst>
                                            <p:cond delay="676"/>
                                          </p:stCondLst>
                                        </p:cTn>
                                        <p:tgtEl>
                                          <p:spTgt spid="14"/>
                                        </p:tgtEl>
                                      </p:cBhvr>
                                      <p:to x="100000" y="100000"/>
                                    </p:animScale>
                                    <p:animScale>
                                      <p:cBhvr>
                                        <p:cTn id="67" dur="26">
                                          <p:stCondLst>
                                            <p:cond delay="1312"/>
                                          </p:stCondLst>
                                        </p:cTn>
                                        <p:tgtEl>
                                          <p:spTgt spid="14"/>
                                        </p:tgtEl>
                                      </p:cBhvr>
                                      <p:to x="100000" y="80000"/>
                                    </p:animScale>
                                    <p:animScale>
                                      <p:cBhvr>
                                        <p:cTn id="68" dur="166" decel="50000">
                                          <p:stCondLst>
                                            <p:cond delay="1338"/>
                                          </p:stCondLst>
                                        </p:cTn>
                                        <p:tgtEl>
                                          <p:spTgt spid="14"/>
                                        </p:tgtEl>
                                      </p:cBhvr>
                                      <p:to x="100000" y="100000"/>
                                    </p:animScale>
                                    <p:animScale>
                                      <p:cBhvr>
                                        <p:cTn id="69" dur="26">
                                          <p:stCondLst>
                                            <p:cond delay="1642"/>
                                          </p:stCondLst>
                                        </p:cTn>
                                        <p:tgtEl>
                                          <p:spTgt spid="14"/>
                                        </p:tgtEl>
                                      </p:cBhvr>
                                      <p:to x="100000" y="90000"/>
                                    </p:animScale>
                                    <p:animScale>
                                      <p:cBhvr>
                                        <p:cTn id="70" dur="166" decel="50000">
                                          <p:stCondLst>
                                            <p:cond delay="1668"/>
                                          </p:stCondLst>
                                        </p:cTn>
                                        <p:tgtEl>
                                          <p:spTgt spid="14"/>
                                        </p:tgtEl>
                                      </p:cBhvr>
                                      <p:to x="100000" y="100000"/>
                                    </p:animScale>
                                    <p:animScale>
                                      <p:cBhvr>
                                        <p:cTn id="71" dur="26">
                                          <p:stCondLst>
                                            <p:cond delay="1808"/>
                                          </p:stCondLst>
                                        </p:cTn>
                                        <p:tgtEl>
                                          <p:spTgt spid="14"/>
                                        </p:tgtEl>
                                      </p:cBhvr>
                                      <p:to x="100000" y="95000"/>
                                    </p:animScale>
                                    <p:animScale>
                                      <p:cBhvr>
                                        <p:cTn id="72" dur="166" decel="50000">
                                          <p:stCondLst>
                                            <p:cond delay="1834"/>
                                          </p:stCondLst>
                                        </p:cTn>
                                        <p:tgtEl>
                                          <p:spTgt spid="14"/>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grpId="0" nodeType="click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additive="base">
                                        <p:cTn id="77" dur="500" fill="hold"/>
                                        <p:tgtEl>
                                          <p:spTgt spid="60"/>
                                        </p:tgtEl>
                                        <p:attrNameLst>
                                          <p:attrName>ppt_x</p:attrName>
                                        </p:attrNameLst>
                                      </p:cBhvr>
                                      <p:tavLst>
                                        <p:tav tm="0">
                                          <p:val>
                                            <p:strVal val="0-#ppt_w/2"/>
                                          </p:val>
                                        </p:tav>
                                        <p:tav tm="100000">
                                          <p:val>
                                            <p:strVal val="#ppt_x"/>
                                          </p:val>
                                        </p:tav>
                                      </p:tavLst>
                                    </p:anim>
                                    <p:anim calcmode="lin" valueType="num">
                                      <p:cBhvr additive="base">
                                        <p:cTn id="78"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17 Conector recto de flecha"/>
          <p:cNvCxnSpPr>
            <a:stCxn id="35" idx="3"/>
          </p:cNvCxnSpPr>
          <p:nvPr/>
        </p:nvCxnSpPr>
        <p:spPr>
          <a:xfrm flipV="1">
            <a:off x="5900331" y="2281409"/>
            <a:ext cx="702072" cy="69840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17 Conector recto de flecha"/>
          <p:cNvCxnSpPr/>
          <p:nvPr/>
        </p:nvCxnSpPr>
        <p:spPr>
          <a:xfrm>
            <a:off x="5868144" y="2157729"/>
            <a:ext cx="734259" cy="838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1 Título"/>
          <p:cNvSpPr txBox="1">
            <a:spLocks/>
          </p:cNvSpPr>
          <p:nvPr/>
        </p:nvSpPr>
        <p:spPr>
          <a:xfrm>
            <a:off x="-36512" y="-27384"/>
            <a:ext cx="9184534" cy="571480"/>
          </a:xfrm>
          <a:prstGeom prst="rect">
            <a:avLst/>
          </a:prstGeom>
          <a:gradFill>
            <a:gsLst>
              <a:gs pos="5000">
                <a:srgbClr val="00FF99"/>
              </a:gs>
              <a:gs pos="11000">
                <a:srgbClr val="FF0000"/>
              </a:gs>
              <a:gs pos="16000">
                <a:srgbClr val="2F2F91"/>
              </a:gs>
            </a:gsLst>
            <a:path path="circle">
              <a:fillToRect l="100000" t="100000"/>
            </a:path>
          </a:gradFill>
          <a:effectLst>
            <a:reflection blurRad="6350" stA="50000" endA="300" endPos="55000" dir="5400000" sy="-100000" algn="bl" rotWithShape="0"/>
          </a:effectLst>
        </p:spPr>
        <p:txBody>
          <a:bodyPr/>
          <a:lstStyle/>
          <a:p>
            <a:pPr lvl="0" eaLnBrk="0" hangingPunct="0">
              <a:defRPr/>
            </a:pPr>
            <a:r>
              <a:rPr lang="es-ES_tradnl" sz="2800" kern="0" dirty="0" smtClean="0">
                <a:solidFill>
                  <a:schemeClr val="bg1"/>
                </a:solidFill>
                <a:effectLst>
                  <a:outerShdw blurRad="38100" dist="38100" dir="2700000" algn="tl">
                    <a:srgbClr val="000000">
                      <a:alpha val="43137"/>
                    </a:srgbClr>
                  </a:outerShdw>
                </a:effectLst>
                <a:latin typeface="Lucida Sans" pitchFamily="34" charset="0"/>
                <a:cs typeface="Lucida Sans" pitchFamily="34" charset="0"/>
              </a:rPr>
              <a:t>Ejemplo con hipótesis causal multivariable</a:t>
            </a:r>
            <a:endParaRPr lang="es-ES" sz="2800" kern="0" dirty="0">
              <a:solidFill>
                <a:schemeClr val="bg1"/>
              </a:solidFill>
              <a:effectLst>
                <a:outerShdw blurRad="38100" dist="38100" dir="2700000" algn="tl">
                  <a:srgbClr val="000000">
                    <a:alpha val="43137"/>
                  </a:srgbClr>
                </a:outerShdw>
              </a:effectLst>
              <a:latin typeface="Lucida Sans" pitchFamily="34" charset="0"/>
              <a:cs typeface="Lucida Sans" pitchFamily="34" charset="0"/>
            </a:endParaRPr>
          </a:p>
        </p:txBody>
      </p:sp>
      <p:sp>
        <p:nvSpPr>
          <p:cNvPr id="24" name="8 Marcador de número de diapositiva"/>
          <p:cNvSpPr txBox="1">
            <a:spLocks/>
          </p:cNvSpPr>
          <p:nvPr/>
        </p:nvSpPr>
        <p:spPr>
          <a:xfrm>
            <a:off x="7048500" y="6600825"/>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1A972-1B43-4031-B38E-6352516437A2}" type="slidenum">
              <a:rPr kumimoji="0" lang="es-ES" sz="1600" b="1" i="0" u="none" strike="noStrike" kern="1200" cap="none" spc="0" normalizeH="0" baseline="0" noProof="0" smtClean="0">
                <a:ln>
                  <a:noFill/>
                </a:ln>
                <a:solidFill>
                  <a:schemeClr val="tx1"/>
                </a:solidFill>
                <a:effectLst/>
                <a:uLnTx/>
                <a:uFillTx/>
                <a:latin typeface="Cambria Math" pitchFamily="18" charset="0"/>
                <a:ea typeface="Cambria Math"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s-ES" sz="1600" b="1"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p:txBody>
      </p:sp>
      <p:sp>
        <p:nvSpPr>
          <p:cNvPr id="25" name="8 Marcador de número de diapositiva"/>
          <p:cNvSpPr txBox="1">
            <a:spLocks/>
          </p:cNvSpPr>
          <p:nvPr/>
        </p:nvSpPr>
        <p:spPr bwMode="auto">
          <a:xfrm>
            <a:off x="-47625" y="6643711"/>
            <a:ext cx="1785938" cy="276225"/>
          </a:xfrm>
          <a:prstGeom prst="rect">
            <a:avLst/>
          </a:prstGeom>
          <a:noFill/>
          <a:ln w="9525">
            <a:noFill/>
            <a:miter lim="800000"/>
            <a:headEnd/>
            <a:tailEnd/>
          </a:ln>
          <a:effectLst/>
        </p:spPr>
        <p:txBody>
          <a:bodyPr/>
          <a:lstStyle/>
          <a:p>
            <a:pPr>
              <a:defRPr/>
            </a:pPr>
            <a:r>
              <a:rPr lang="es-ES" sz="800" i="1" dirty="0">
                <a:solidFill>
                  <a:srgbClr val="003366"/>
                </a:solidFill>
                <a:latin typeface="+mn-lt"/>
              </a:rPr>
              <a:t>www.coimbraweb.com</a:t>
            </a:r>
          </a:p>
        </p:txBody>
      </p:sp>
      <p:sp>
        <p:nvSpPr>
          <p:cNvPr id="11" name="1 Título"/>
          <p:cNvSpPr txBox="1">
            <a:spLocks/>
          </p:cNvSpPr>
          <p:nvPr/>
        </p:nvSpPr>
        <p:spPr bwMode="auto">
          <a:xfrm>
            <a:off x="-17633" y="548680"/>
            <a:ext cx="5885777" cy="324000"/>
          </a:xfrm>
          <a:prstGeom prst="rect">
            <a:avLst/>
          </a:prstGeom>
          <a:solidFill>
            <a:srgbClr val="00FF99"/>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eaLnBrk="0" hangingPunct="0">
              <a:buClr>
                <a:srgbClr val="483700"/>
              </a:buClr>
              <a:buSzPct val="80000"/>
              <a:defRPr/>
            </a:pPr>
            <a:r>
              <a:rPr lang="es-ES_tradnl" sz="1800" b="0" kern="0" dirty="0" smtClean="0">
                <a:latin typeface="Lucida Sans" panose="020B0602030504020204" pitchFamily="34" charset="0"/>
              </a:rPr>
              <a:t>Plantea </a:t>
            </a:r>
            <a:r>
              <a:rPr lang="es-ES_tradnl" sz="1800" b="0" kern="0" dirty="0">
                <a:latin typeface="Lucida Sans" panose="020B0602030504020204" pitchFamily="34" charset="0"/>
              </a:rPr>
              <a:t>una relación entre diversas variables</a:t>
            </a:r>
            <a:endParaRPr lang="es-ES" sz="1800" kern="0" dirty="0">
              <a:effectLst>
                <a:outerShdw blurRad="38100" dist="38100" dir="2700000" algn="tl">
                  <a:srgbClr val="000000">
                    <a:alpha val="43137"/>
                  </a:srgbClr>
                </a:outerShdw>
              </a:effectLst>
              <a:latin typeface="Lucida Sans" panose="020B0602030504020204" pitchFamily="34" charset="0"/>
            </a:endParaRPr>
          </a:p>
        </p:txBody>
      </p:sp>
      <p:graphicFrame>
        <p:nvGraphicFramePr>
          <p:cNvPr id="15" name="10 Tabla"/>
          <p:cNvGraphicFramePr>
            <a:graphicFrameLocks noGrp="1"/>
          </p:cNvGraphicFramePr>
          <p:nvPr>
            <p:extLst>
              <p:ext uri="{D42A27DB-BD31-4B8C-83A1-F6EECF244321}">
                <p14:modId xmlns:p14="http://schemas.microsoft.com/office/powerpoint/2010/main" val="3815995750"/>
              </p:ext>
            </p:extLst>
          </p:nvPr>
        </p:nvGraphicFramePr>
        <p:xfrm>
          <a:off x="179513" y="1223392"/>
          <a:ext cx="3240359" cy="21336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240359"/>
              </a:tblGrid>
              <a:tr h="320201">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dirty="0" smtClean="0">
                          <a:solidFill>
                            <a:srgbClr val="FFFF00"/>
                          </a:solidFill>
                          <a:latin typeface="Lucida Sans" panose="020B0602030504020204" pitchFamily="34" charset="0"/>
                        </a:rPr>
                        <a:t>Ejemplo 13 .- Hipótesis multivariable  </a:t>
                      </a:r>
                      <a:r>
                        <a:rPr lang="es-ES" sz="1400" b="0" dirty="0" smtClean="0">
                          <a:latin typeface="Lucida Sans" panose="020B0602030504020204" pitchFamily="34" charset="0"/>
                        </a:rPr>
                        <a:t>(Sampieri, 2010)</a:t>
                      </a:r>
                      <a:r>
                        <a:rPr lang="es-BO" sz="1400" b="1" dirty="0" smtClean="0">
                          <a:solidFill>
                            <a:srgbClr val="FFFF00"/>
                          </a:solidFill>
                          <a:latin typeface="Lucida Sans" panose="020B0602030504020204" pitchFamily="34" charset="0"/>
                        </a:rPr>
                        <a:t> </a:t>
                      </a:r>
                      <a:endParaRPr lang="es-ES" sz="1400" b="0" dirty="0" smtClean="0">
                        <a:latin typeface="Lucida Sans" panose="020B0602030504020204" pitchFamily="34" charset="0"/>
                      </a:endParaRPr>
                    </a:p>
                  </a:txBody>
                  <a:tcPr anchor="ctr">
                    <a:solidFill>
                      <a:srgbClr val="0087E1"/>
                    </a:solidFill>
                  </a:tcPr>
                </a:tc>
              </a:tr>
              <a:tr h="1335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Hi</a:t>
                      </a:r>
                      <a:r>
                        <a:rPr lang="es-ES" sz="1370" b="0" dirty="0" smtClean="0">
                          <a:solidFill>
                            <a:srgbClr val="000000"/>
                          </a:solidFill>
                          <a:latin typeface="Lucida Sans" panose="020B0602030504020204" pitchFamily="34" charset="0"/>
                        </a:rPr>
                        <a:t>: </a:t>
                      </a:r>
                      <a:r>
                        <a:rPr lang="es-ES" sz="1400" b="0" dirty="0" smtClean="0">
                          <a:solidFill>
                            <a:srgbClr val="000000"/>
                          </a:solidFill>
                          <a:latin typeface="Lucida Sans" panose="020B0602030504020204" pitchFamily="34" charset="0"/>
                        </a:rPr>
                        <a:t>«La </a:t>
                      </a:r>
                      <a:r>
                        <a:rPr lang="es-ES" sz="1400" b="1" dirty="0" smtClean="0">
                          <a:solidFill>
                            <a:srgbClr val="C00000"/>
                          </a:solidFill>
                          <a:latin typeface="Lucida Sans" panose="020B0602030504020204" pitchFamily="34" charset="0"/>
                        </a:rPr>
                        <a:t>cohesión</a:t>
                      </a:r>
                      <a:r>
                        <a:rPr lang="es-ES" sz="1400" b="0" dirty="0" smtClean="0">
                          <a:solidFill>
                            <a:srgbClr val="000000"/>
                          </a:solidFill>
                          <a:latin typeface="Lucida Sans" panose="020B0602030504020204" pitchFamily="34" charset="0"/>
                        </a:rPr>
                        <a:t> y la </a:t>
                      </a:r>
                      <a:r>
                        <a:rPr lang="es-ES" sz="1400" b="1" dirty="0" smtClean="0">
                          <a:solidFill>
                            <a:srgbClr val="C00000"/>
                          </a:solidFill>
                          <a:latin typeface="Lucida Sans" panose="020B0602030504020204" pitchFamily="34" charset="0"/>
                        </a:rPr>
                        <a:t>centralización</a:t>
                      </a:r>
                      <a:r>
                        <a:rPr lang="es-ES" sz="1400" b="0" dirty="0" smtClean="0">
                          <a:solidFill>
                            <a:srgbClr val="000000"/>
                          </a:solidFill>
                          <a:latin typeface="Lucida Sans" panose="020B0602030504020204" pitchFamily="34" charset="0"/>
                        </a:rPr>
                        <a:t> en un grupo sometido a una dinámica, así como el </a:t>
                      </a:r>
                      <a:r>
                        <a:rPr lang="es-ES" sz="1400" b="1" dirty="0" smtClean="0">
                          <a:solidFill>
                            <a:srgbClr val="C00000"/>
                          </a:solidFill>
                          <a:latin typeface="Lucida Sans" panose="020B0602030504020204" pitchFamily="34" charset="0"/>
                        </a:rPr>
                        <a:t>tipo de liderazgo </a:t>
                      </a:r>
                      <a:r>
                        <a:rPr lang="es-ES" sz="1400" b="0" dirty="0" smtClean="0">
                          <a:solidFill>
                            <a:srgbClr val="000000"/>
                          </a:solidFill>
                          <a:latin typeface="Lucida Sans" panose="020B0602030504020204" pitchFamily="34" charset="0"/>
                        </a:rPr>
                        <a:t>que se ejerce dentro del grupo, determinan la </a:t>
                      </a:r>
                      <a:r>
                        <a:rPr lang="es-ES" sz="1400" b="1" dirty="0" smtClean="0">
                          <a:solidFill>
                            <a:srgbClr val="C00000"/>
                          </a:solidFill>
                          <a:latin typeface="Lucida Sans" panose="020B0602030504020204" pitchFamily="34" charset="0"/>
                        </a:rPr>
                        <a:t>eficacia</a:t>
                      </a:r>
                      <a:r>
                        <a:rPr lang="es-ES" sz="1400" b="0" dirty="0" smtClean="0">
                          <a:solidFill>
                            <a:srgbClr val="000000"/>
                          </a:solidFill>
                          <a:latin typeface="Lucida Sans" panose="020B0602030504020204" pitchFamily="34" charset="0"/>
                        </a:rPr>
                        <a:t> de éste para alcanzar sus metas primarias». </a:t>
                      </a:r>
                      <a:endParaRPr lang="es-ES" sz="1370" b="0" dirty="0" smtClean="0">
                        <a:solidFill>
                          <a:srgbClr val="000000"/>
                        </a:solidFill>
                        <a:latin typeface="Lucida Sans" panose="020B0602030504020204" pitchFamily="34" charset="0"/>
                      </a:endParaRPr>
                    </a:p>
                  </a:txBody>
                  <a:tcPr>
                    <a:solidFill>
                      <a:srgbClr val="FBFDFF"/>
                    </a:solidFill>
                  </a:tcPr>
                </a:tc>
              </a:tr>
            </a:tbl>
          </a:graphicData>
        </a:graphic>
      </p:graphicFrame>
      <p:cxnSp>
        <p:nvCxnSpPr>
          <p:cNvPr id="38" name="17 Conector recto de flecha"/>
          <p:cNvCxnSpPr>
            <a:stCxn id="33" idx="3"/>
          </p:cNvCxnSpPr>
          <p:nvPr/>
        </p:nvCxnSpPr>
        <p:spPr>
          <a:xfrm>
            <a:off x="5893956" y="1395636"/>
            <a:ext cx="708447" cy="63627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 name="10 Tabla"/>
          <p:cNvGraphicFramePr>
            <a:graphicFrameLocks noGrp="1"/>
          </p:cNvGraphicFramePr>
          <p:nvPr>
            <p:extLst>
              <p:ext uri="{D42A27DB-BD31-4B8C-83A1-F6EECF244321}">
                <p14:modId xmlns:p14="http://schemas.microsoft.com/office/powerpoint/2010/main" val="3592999477"/>
              </p:ext>
            </p:extLst>
          </p:nvPr>
        </p:nvGraphicFramePr>
        <p:xfrm>
          <a:off x="251520" y="4005064"/>
          <a:ext cx="3240360" cy="19202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240360"/>
              </a:tblGrid>
              <a:tr h="320201">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dirty="0" smtClean="0">
                          <a:solidFill>
                            <a:srgbClr val="FFFF00"/>
                          </a:solidFill>
                          <a:latin typeface="Lucida Sans" panose="020B0602030504020204" pitchFamily="34" charset="0"/>
                        </a:rPr>
                        <a:t>Ejemplo 14 .- Hipótesis multivariable  </a:t>
                      </a:r>
                      <a:r>
                        <a:rPr lang="es-ES" sz="1400" b="0" dirty="0" smtClean="0">
                          <a:latin typeface="Lucida Sans" panose="020B0602030504020204" pitchFamily="34" charset="0"/>
                        </a:rPr>
                        <a:t>(Sampieri, 2010)</a:t>
                      </a:r>
                      <a:r>
                        <a:rPr lang="es-BO" sz="1400" b="1" dirty="0" smtClean="0">
                          <a:solidFill>
                            <a:srgbClr val="FFFF00"/>
                          </a:solidFill>
                          <a:latin typeface="Lucida Sans" panose="020B0602030504020204" pitchFamily="34" charset="0"/>
                        </a:rPr>
                        <a:t> </a:t>
                      </a:r>
                      <a:endParaRPr lang="es-ES" sz="1400" b="0" dirty="0" smtClean="0">
                        <a:latin typeface="Lucida Sans" panose="020B0602030504020204" pitchFamily="34" charset="0"/>
                      </a:endParaRPr>
                    </a:p>
                  </a:txBody>
                  <a:tcPr anchor="ctr">
                    <a:solidFill>
                      <a:srgbClr val="0087E1"/>
                    </a:solidFill>
                  </a:tcPr>
                </a:tc>
              </a:tr>
              <a:tr h="195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Hi</a:t>
                      </a:r>
                      <a:r>
                        <a:rPr lang="es-ES" sz="1370" b="0" dirty="0" smtClean="0">
                          <a:solidFill>
                            <a:srgbClr val="000000"/>
                          </a:solidFill>
                          <a:latin typeface="Lucida Sans" panose="020B0602030504020204" pitchFamily="34" charset="0"/>
                        </a:rPr>
                        <a:t>: </a:t>
                      </a:r>
                      <a:r>
                        <a:rPr lang="es-ES" sz="1400" b="0" dirty="0" smtClean="0">
                          <a:solidFill>
                            <a:srgbClr val="000000"/>
                          </a:solidFill>
                          <a:latin typeface="Lucida Sans" panose="020B0602030504020204" pitchFamily="34" charset="0"/>
                        </a:rPr>
                        <a:t>«La </a:t>
                      </a:r>
                      <a:r>
                        <a:rPr lang="es-ES" sz="1400" b="1" dirty="0" smtClean="0">
                          <a:solidFill>
                            <a:srgbClr val="C00000"/>
                          </a:solidFill>
                          <a:latin typeface="Lucida Sans" panose="020B0602030504020204" pitchFamily="34" charset="0"/>
                        </a:rPr>
                        <a:t>variedad</a:t>
                      </a:r>
                      <a:r>
                        <a:rPr lang="es-ES" sz="1400" b="0" dirty="0" smtClean="0">
                          <a:solidFill>
                            <a:srgbClr val="000000"/>
                          </a:solidFill>
                          <a:latin typeface="Lucida Sans" panose="020B0602030504020204" pitchFamily="34" charset="0"/>
                        </a:rPr>
                        <a:t> y la </a:t>
                      </a:r>
                      <a:r>
                        <a:rPr lang="es-ES" sz="1400" b="1" dirty="0" smtClean="0">
                          <a:solidFill>
                            <a:srgbClr val="C00000"/>
                          </a:solidFill>
                          <a:latin typeface="Lucida Sans" panose="020B0602030504020204" pitchFamily="34" charset="0"/>
                        </a:rPr>
                        <a:t>autonomía</a:t>
                      </a:r>
                      <a:r>
                        <a:rPr lang="es-ES" sz="1400" b="0" dirty="0" smtClean="0">
                          <a:solidFill>
                            <a:srgbClr val="000000"/>
                          </a:solidFill>
                          <a:latin typeface="Lucida Sans" panose="020B0602030504020204" pitchFamily="34" charset="0"/>
                        </a:rPr>
                        <a:t> en el trabajo, así como la </a:t>
                      </a:r>
                      <a:r>
                        <a:rPr lang="es-ES" sz="1400" b="1" dirty="0" smtClean="0">
                          <a:solidFill>
                            <a:srgbClr val="C00000"/>
                          </a:solidFill>
                          <a:latin typeface="Lucida Sans" panose="020B0602030504020204" pitchFamily="34" charset="0"/>
                        </a:rPr>
                        <a:t>retroalimentación</a:t>
                      </a:r>
                      <a:r>
                        <a:rPr lang="es-ES" sz="1400" b="0" dirty="0" smtClean="0">
                          <a:solidFill>
                            <a:srgbClr val="000000"/>
                          </a:solidFill>
                          <a:latin typeface="Lucida Sans" panose="020B0602030504020204" pitchFamily="34" charset="0"/>
                        </a:rPr>
                        <a:t> proveniente del desarrollo de éste, generan mayor </a:t>
                      </a:r>
                      <a:r>
                        <a:rPr lang="es-ES" sz="1400" b="1" dirty="0" smtClean="0">
                          <a:solidFill>
                            <a:srgbClr val="C00000"/>
                          </a:solidFill>
                          <a:latin typeface="Lucida Sans" panose="020B0602030504020204" pitchFamily="34" charset="0"/>
                        </a:rPr>
                        <a:t>motivación intrínseca </a:t>
                      </a:r>
                      <a:r>
                        <a:rPr lang="es-ES" sz="1400" b="0" dirty="0" smtClean="0">
                          <a:solidFill>
                            <a:srgbClr val="000000"/>
                          </a:solidFill>
                          <a:latin typeface="Lucida Sans" panose="020B0602030504020204" pitchFamily="34" charset="0"/>
                        </a:rPr>
                        <a:t>y </a:t>
                      </a:r>
                      <a:r>
                        <a:rPr lang="es-ES" sz="1400" b="1" dirty="0" smtClean="0">
                          <a:solidFill>
                            <a:srgbClr val="C00000"/>
                          </a:solidFill>
                          <a:latin typeface="Lucida Sans" panose="020B0602030504020204" pitchFamily="34" charset="0"/>
                        </a:rPr>
                        <a:t>satisfacción laboral</a:t>
                      </a:r>
                      <a:r>
                        <a:rPr lang="es-ES" sz="1400" b="0" dirty="0" smtClean="0">
                          <a:solidFill>
                            <a:srgbClr val="000000"/>
                          </a:solidFill>
                          <a:latin typeface="Lucida Sans" panose="020B0602030504020204" pitchFamily="34" charset="0"/>
                        </a:rPr>
                        <a:t>». </a:t>
                      </a:r>
                      <a:endParaRPr lang="es-ES" sz="1370" b="0" dirty="0" smtClean="0">
                        <a:solidFill>
                          <a:srgbClr val="000000"/>
                        </a:solidFill>
                        <a:latin typeface="Lucida Sans" panose="020B0602030504020204" pitchFamily="34" charset="0"/>
                      </a:endParaRPr>
                    </a:p>
                  </a:txBody>
                  <a:tcPr>
                    <a:solidFill>
                      <a:srgbClr val="FBFDFF"/>
                    </a:solidFill>
                  </a:tcPr>
                </a:tc>
              </a:tr>
            </a:tbl>
          </a:graphicData>
        </a:graphic>
      </p:graphicFrame>
      <p:cxnSp>
        <p:nvCxnSpPr>
          <p:cNvPr id="29" name="17 Conector recto de flecha"/>
          <p:cNvCxnSpPr/>
          <p:nvPr/>
        </p:nvCxnSpPr>
        <p:spPr>
          <a:xfrm flipV="1">
            <a:off x="6006847" y="4687302"/>
            <a:ext cx="631156" cy="102928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17 Conector recto de flecha"/>
          <p:cNvCxnSpPr/>
          <p:nvPr/>
        </p:nvCxnSpPr>
        <p:spPr>
          <a:xfrm flipV="1">
            <a:off x="5966770" y="4568282"/>
            <a:ext cx="671233" cy="23804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17 Conector recto de flecha"/>
          <p:cNvCxnSpPr>
            <a:stCxn id="56" idx="3"/>
            <a:endCxn id="62" idx="1"/>
          </p:cNvCxnSpPr>
          <p:nvPr/>
        </p:nvCxnSpPr>
        <p:spPr>
          <a:xfrm>
            <a:off x="5931170" y="4059932"/>
            <a:ext cx="729062" cy="36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17 Conector recto de flecha"/>
          <p:cNvCxnSpPr/>
          <p:nvPr/>
        </p:nvCxnSpPr>
        <p:spPr>
          <a:xfrm>
            <a:off x="5930945" y="4185965"/>
            <a:ext cx="729174" cy="100989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17 Conector recto de flecha"/>
          <p:cNvCxnSpPr/>
          <p:nvPr/>
        </p:nvCxnSpPr>
        <p:spPr>
          <a:xfrm>
            <a:off x="5959803" y="4942510"/>
            <a:ext cx="671458" cy="4417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17 Conector recto de flecha"/>
          <p:cNvCxnSpPr/>
          <p:nvPr/>
        </p:nvCxnSpPr>
        <p:spPr>
          <a:xfrm flipV="1">
            <a:off x="6006847" y="5458164"/>
            <a:ext cx="631156" cy="41910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6" name="Tabla 55"/>
          <p:cNvGraphicFramePr>
            <a:graphicFrameLocks noGrp="1"/>
          </p:cNvGraphicFramePr>
          <p:nvPr>
            <p:extLst>
              <p:ext uri="{D42A27DB-BD31-4B8C-83A1-F6EECF244321}">
                <p14:modId xmlns:p14="http://schemas.microsoft.com/office/powerpoint/2010/main" val="2907756991"/>
              </p:ext>
            </p:extLst>
          </p:nvPr>
        </p:nvGraphicFramePr>
        <p:xfrm>
          <a:off x="3705297" y="3717032"/>
          <a:ext cx="2225873" cy="6858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25873"/>
              </a:tblGrid>
              <a:tr h="255653">
                <a:tc>
                  <a:txBody>
                    <a:bodyPr/>
                    <a:lstStyle/>
                    <a:p>
                      <a:pPr algn="ctr"/>
                      <a:r>
                        <a:rPr lang="es-MX" sz="1300" b="1" dirty="0" smtClean="0">
                          <a:solidFill>
                            <a:srgbClr val="FFFF00"/>
                          </a:solidFill>
                          <a:latin typeface="Lucida Sans" panose="020B0602030504020204" pitchFamily="34" charset="0"/>
                        </a:rPr>
                        <a:t>Causa</a:t>
                      </a:r>
                      <a:endParaRPr lang="es-ES" sz="1300" b="1" dirty="0">
                        <a:solidFill>
                          <a:srgbClr val="FFFF00"/>
                        </a:solidFill>
                        <a:latin typeface="Lucida Sans" panose="020B0602030504020204" pitchFamily="34" charset="0"/>
                      </a:endParaRPr>
                    </a:p>
                  </a:txBody>
                  <a:tcPr anchor="ctr" anchorCtr="1">
                    <a:solidFill>
                      <a:srgbClr val="2E8A5C"/>
                    </a:solidFill>
                  </a:tcPr>
                </a:tc>
              </a:tr>
              <a:tr h="377392">
                <a:tc>
                  <a:txBody>
                    <a:bodyPr/>
                    <a:lstStyle/>
                    <a:p>
                      <a:pPr algn="ctr"/>
                      <a:r>
                        <a:rPr lang="es-BO" sz="1300" b="1"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X</a:t>
                      </a:r>
                      <a:r>
                        <a:rPr lang="es-BO" sz="1300" b="1" baseline="-2500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1</a:t>
                      </a:r>
                      <a:r>
                        <a:rPr lang="es-BO" sz="130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BO" sz="1300" baseline="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 </a:t>
                      </a:r>
                      <a:r>
                        <a:rPr lang="es-ES" sz="1300" b="0" baseline="0" dirty="0" smtClean="0">
                          <a:solidFill>
                            <a:srgbClr val="000000"/>
                          </a:solidFill>
                          <a:effectLst/>
                          <a:latin typeface="Lucida Sans" panose="020B0602030504020204" pitchFamily="34" charset="0"/>
                          <a:ea typeface="+mn-ea"/>
                          <a:cs typeface="+mn-cs"/>
                          <a:sym typeface="Wingdings 2" panose="05020102010507070707" pitchFamily="18" charset="2"/>
                        </a:rPr>
                        <a:t>v</a:t>
                      </a:r>
                      <a:r>
                        <a:rPr lang="es-ES" sz="1300" b="0" dirty="0" smtClean="0">
                          <a:solidFill>
                            <a:srgbClr val="000000"/>
                          </a:solidFill>
                          <a:latin typeface="Lucida Sans" panose="020B0602030504020204" pitchFamily="34" charset="0"/>
                        </a:rPr>
                        <a:t>ariedad</a:t>
                      </a:r>
                    </a:p>
                    <a:p>
                      <a:pPr algn="ctr"/>
                      <a:r>
                        <a:rPr lang="es-ES" sz="1300" b="1" baseline="0" dirty="0" smtClean="0">
                          <a:solidFill>
                            <a:srgbClr val="C00000"/>
                          </a:solidFill>
                          <a:latin typeface="Lucida Sans" panose="020B0602030504020204" pitchFamily="34" charset="0"/>
                        </a:rPr>
                        <a:t>variable independiente</a:t>
                      </a:r>
                      <a:endParaRPr lang="es-ES" sz="1300" b="1" dirty="0">
                        <a:solidFill>
                          <a:srgbClr val="C00000"/>
                        </a:solidFill>
                        <a:latin typeface="Lucida Sans" pitchFamily="34" charset="0"/>
                      </a:endParaRPr>
                    </a:p>
                  </a:txBody>
                  <a:tcPr marL="89535" marR="89535" marT="0" marB="0" anchor="ctr" anchorCtr="1">
                    <a:solidFill>
                      <a:srgbClr val="F6FCAA"/>
                    </a:solidFill>
                  </a:tcPr>
                </a:tc>
              </a:tr>
            </a:tbl>
          </a:graphicData>
        </a:graphic>
      </p:graphicFrame>
      <p:graphicFrame>
        <p:nvGraphicFramePr>
          <p:cNvPr id="57" name="Tabla 56"/>
          <p:cNvGraphicFramePr>
            <a:graphicFrameLocks noGrp="1"/>
          </p:cNvGraphicFramePr>
          <p:nvPr>
            <p:extLst>
              <p:ext uri="{D42A27DB-BD31-4B8C-83A1-F6EECF244321}">
                <p14:modId xmlns:p14="http://schemas.microsoft.com/office/powerpoint/2010/main" val="2150299530"/>
              </p:ext>
            </p:extLst>
          </p:nvPr>
        </p:nvGraphicFramePr>
        <p:xfrm>
          <a:off x="3707904" y="4543400"/>
          <a:ext cx="2232248" cy="6858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32248"/>
              </a:tblGrid>
              <a:tr h="255653">
                <a:tc>
                  <a:txBody>
                    <a:bodyPr/>
                    <a:lstStyle/>
                    <a:p>
                      <a:pPr algn="ctr"/>
                      <a:r>
                        <a:rPr lang="es-MX" sz="1300" b="1" dirty="0" smtClean="0">
                          <a:solidFill>
                            <a:srgbClr val="FFFF00"/>
                          </a:solidFill>
                          <a:latin typeface="Lucida Sans" panose="020B0602030504020204" pitchFamily="34" charset="0"/>
                        </a:rPr>
                        <a:t>Causa</a:t>
                      </a:r>
                      <a:endParaRPr lang="es-ES" sz="1300" b="1" dirty="0">
                        <a:solidFill>
                          <a:srgbClr val="FFFF00"/>
                        </a:solidFill>
                        <a:latin typeface="Lucida Sans" panose="020B0602030504020204" pitchFamily="34" charset="0"/>
                      </a:endParaRPr>
                    </a:p>
                  </a:txBody>
                  <a:tcPr anchor="ctr" anchorCtr="1">
                    <a:solidFill>
                      <a:srgbClr val="2E8A5C"/>
                    </a:solidFill>
                  </a:tcPr>
                </a:tc>
              </a:tr>
              <a:tr h="377392">
                <a:tc>
                  <a:txBody>
                    <a:bodyPr/>
                    <a:lstStyle/>
                    <a:p>
                      <a:pPr algn="ctr"/>
                      <a:r>
                        <a:rPr lang="es-BO" sz="1300" b="1"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X</a:t>
                      </a:r>
                      <a:r>
                        <a:rPr lang="es-BO" sz="1300" b="1" baseline="-2500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2</a:t>
                      </a:r>
                      <a:r>
                        <a:rPr lang="es-BO" sz="130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BO" sz="1300" baseline="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 </a:t>
                      </a:r>
                      <a:r>
                        <a:rPr lang="es-ES" sz="1300" b="0" baseline="0" dirty="0" smtClean="0">
                          <a:solidFill>
                            <a:srgbClr val="000000"/>
                          </a:solidFill>
                          <a:effectLst/>
                          <a:latin typeface="Lucida Sans" panose="020B0602030504020204" pitchFamily="34" charset="0"/>
                          <a:ea typeface="+mn-ea"/>
                          <a:cs typeface="+mn-cs"/>
                          <a:sym typeface="Wingdings 2" panose="05020102010507070707" pitchFamily="18" charset="2"/>
                        </a:rPr>
                        <a:t>a</a:t>
                      </a:r>
                      <a:r>
                        <a:rPr lang="es-ES" sz="1300" b="0" dirty="0" smtClean="0">
                          <a:solidFill>
                            <a:srgbClr val="000000"/>
                          </a:solidFill>
                          <a:latin typeface="Lucida Sans" panose="020B0602030504020204" pitchFamily="34" charset="0"/>
                        </a:rPr>
                        <a:t>utonomía</a:t>
                      </a:r>
                    </a:p>
                    <a:p>
                      <a:pPr algn="ctr"/>
                      <a:r>
                        <a:rPr lang="es-ES" sz="1300" b="1" baseline="0" dirty="0" smtClean="0">
                          <a:solidFill>
                            <a:srgbClr val="C00000"/>
                          </a:solidFill>
                          <a:latin typeface="Lucida Sans" panose="020B0602030504020204" pitchFamily="34" charset="0"/>
                        </a:rPr>
                        <a:t>variable independiente</a:t>
                      </a:r>
                      <a:endParaRPr lang="es-ES" sz="1300" b="1" dirty="0">
                        <a:solidFill>
                          <a:srgbClr val="C00000"/>
                        </a:solidFill>
                        <a:latin typeface="Lucida Sans" pitchFamily="34" charset="0"/>
                      </a:endParaRPr>
                    </a:p>
                  </a:txBody>
                  <a:tcPr marL="89535" marR="89535" marT="0" marB="0" anchor="ctr" anchorCtr="1">
                    <a:solidFill>
                      <a:srgbClr val="F6FCAA"/>
                    </a:solidFill>
                  </a:tcPr>
                </a:tc>
              </a:tr>
            </a:tbl>
          </a:graphicData>
        </a:graphic>
      </p:graphicFrame>
      <p:graphicFrame>
        <p:nvGraphicFramePr>
          <p:cNvPr id="58" name="Tabla 57"/>
          <p:cNvGraphicFramePr>
            <a:graphicFrameLocks noGrp="1"/>
          </p:cNvGraphicFramePr>
          <p:nvPr>
            <p:extLst>
              <p:ext uri="{D42A27DB-BD31-4B8C-83A1-F6EECF244321}">
                <p14:modId xmlns:p14="http://schemas.microsoft.com/office/powerpoint/2010/main" val="946949778"/>
              </p:ext>
            </p:extLst>
          </p:nvPr>
        </p:nvGraphicFramePr>
        <p:xfrm>
          <a:off x="3707904" y="5407496"/>
          <a:ext cx="2264435" cy="6858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64435"/>
              </a:tblGrid>
              <a:tr h="252000">
                <a:tc>
                  <a:txBody>
                    <a:bodyPr/>
                    <a:lstStyle/>
                    <a:p>
                      <a:pPr algn="ctr"/>
                      <a:r>
                        <a:rPr lang="es-MX" sz="1300" b="1" dirty="0" smtClean="0">
                          <a:solidFill>
                            <a:srgbClr val="FFFF00"/>
                          </a:solidFill>
                          <a:latin typeface="Lucida Sans" panose="020B0602030504020204" pitchFamily="34" charset="0"/>
                        </a:rPr>
                        <a:t>Causa</a:t>
                      </a:r>
                      <a:endParaRPr lang="es-ES" sz="1300" b="1" dirty="0">
                        <a:solidFill>
                          <a:srgbClr val="FFFF00"/>
                        </a:solidFill>
                        <a:latin typeface="Lucida Sans" panose="020B0602030504020204" pitchFamily="34" charset="0"/>
                      </a:endParaRPr>
                    </a:p>
                  </a:txBody>
                  <a:tcPr anchor="ctr" anchorCtr="1">
                    <a:solidFill>
                      <a:srgbClr val="2E8A5C"/>
                    </a:solidFill>
                  </a:tcPr>
                </a:tc>
              </a:tr>
              <a:tr h="193677">
                <a:tc>
                  <a:txBody>
                    <a:bodyPr/>
                    <a:lstStyle/>
                    <a:p>
                      <a:pPr algn="ctr"/>
                      <a:r>
                        <a:rPr lang="es-BO" sz="1300" b="1"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X</a:t>
                      </a:r>
                      <a:r>
                        <a:rPr lang="es-BO" sz="1300" b="1" baseline="-2500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3</a:t>
                      </a:r>
                      <a:r>
                        <a:rPr lang="es-BO" sz="130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BO" sz="1300" baseline="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 </a:t>
                      </a:r>
                      <a:r>
                        <a:rPr lang="es-ES" sz="1300" b="0" baseline="0" dirty="0" smtClean="0">
                          <a:solidFill>
                            <a:srgbClr val="000000"/>
                          </a:solidFill>
                          <a:effectLst/>
                          <a:latin typeface="Lucida Sans" panose="020B0602030504020204" pitchFamily="34" charset="0"/>
                          <a:ea typeface="+mn-ea"/>
                          <a:cs typeface="+mn-cs"/>
                          <a:sym typeface="Wingdings 2" panose="05020102010507070707" pitchFamily="18" charset="2"/>
                        </a:rPr>
                        <a:t>r</a:t>
                      </a:r>
                      <a:r>
                        <a:rPr lang="es-ES" sz="1300" b="0" dirty="0" smtClean="0">
                          <a:solidFill>
                            <a:srgbClr val="000000"/>
                          </a:solidFill>
                          <a:latin typeface="Lucida Sans" panose="020B0602030504020204" pitchFamily="34" charset="0"/>
                        </a:rPr>
                        <a:t>etroalimentación</a:t>
                      </a:r>
                      <a:endParaRPr lang="es-BO" sz="1300" baseline="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endParaRPr>
                    </a:p>
                    <a:p>
                      <a:pPr algn="ctr"/>
                      <a:r>
                        <a:rPr lang="es-ES" sz="1300" b="1" baseline="0" dirty="0" smtClean="0">
                          <a:solidFill>
                            <a:srgbClr val="C00000"/>
                          </a:solidFill>
                          <a:latin typeface="Lucida Sans" panose="020B0602030504020204" pitchFamily="34" charset="0"/>
                        </a:rPr>
                        <a:t>variable independiente</a:t>
                      </a:r>
                      <a:endParaRPr lang="es-ES" sz="1300" b="1" dirty="0">
                        <a:solidFill>
                          <a:srgbClr val="C00000"/>
                        </a:solidFill>
                        <a:latin typeface="Lucida Sans" pitchFamily="34" charset="0"/>
                      </a:endParaRPr>
                    </a:p>
                  </a:txBody>
                  <a:tcPr marL="89535" marR="89535" marT="0" marB="0" anchor="ctr" anchorCtr="1">
                    <a:solidFill>
                      <a:srgbClr val="F6FCAA"/>
                    </a:solidFill>
                  </a:tcPr>
                </a:tc>
              </a:tr>
            </a:tbl>
          </a:graphicData>
        </a:graphic>
      </p:graphicFrame>
      <p:graphicFrame>
        <p:nvGraphicFramePr>
          <p:cNvPr id="62" name="Tabla 61"/>
          <p:cNvGraphicFramePr>
            <a:graphicFrameLocks noGrp="1"/>
          </p:cNvGraphicFramePr>
          <p:nvPr>
            <p:extLst>
              <p:ext uri="{D42A27DB-BD31-4B8C-83A1-F6EECF244321}">
                <p14:modId xmlns:p14="http://schemas.microsoft.com/office/powerpoint/2010/main" val="452224544"/>
              </p:ext>
            </p:extLst>
          </p:nvPr>
        </p:nvGraphicFramePr>
        <p:xfrm>
          <a:off x="6660232" y="4077072"/>
          <a:ext cx="2232248" cy="6858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32248"/>
              </a:tblGrid>
              <a:tr h="255653">
                <a:tc>
                  <a:txBody>
                    <a:bodyPr/>
                    <a:lstStyle/>
                    <a:p>
                      <a:pPr algn="ctr"/>
                      <a:r>
                        <a:rPr lang="es-MX" sz="1300" b="1" dirty="0" smtClean="0">
                          <a:solidFill>
                            <a:srgbClr val="FFFF00"/>
                          </a:solidFill>
                          <a:latin typeface="Lucida Sans" panose="020B0602030504020204" pitchFamily="34" charset="0"/>
                        </a:rPr>
                        <a:t>Efecto</a:t>
                      </a:r>
                      <a:endParaRPr lang="es-ES" sz="1300" b="1" dirty="0">
                        <a:solidFill>
                          <a:srgbClr val="FFFF00"/>
                        </a:solidFill>
                        <a:latin typeface="Lucida Sans" panose="020B0602030504020204" pitchFamily="34" charset="0"/>
                      </a:endParaRPr>
                    </a:p>
                  </a:txBody>
                  <a:tcPr anchor="ctr" anchorCtr="1">
                    <a:solidFill>
                      <a:srgbClr val="2E8A5C"/>
                    </a:solidFill>
                  </a:tcPr>
                </a:tc>
              </a:tr>
              <a:tr h="377392">
                <a:tc>
                  <a:txBody>
                    <a:bodyPr/>
                    <a:lstStyle/>
                    <a:p>
                      <a:pPr algn="ctr"/>
                      <a:r>
                        <a:rPr lang="es-BO" sz="1300" b="1"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Y</a:t>
                      </a:r>
                      <a:r>
                        <a:rPr lang="es-BO" sz="1300" b="1" baseline="-2500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1</a:t>
                      </a:r>
                      <a:r>
                        <a:rPr lang="es-BO" sz="130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 motivación intrínseca</a:t>
                      </a:r>
                    </a:p>
                    <a:p>
                      <a:pPr algn="ctr"/>
                      <a:r>
                        <a:rPr lang="es-ES" sz="1300" b="1" baseline="0" dirty="0" smtClean="0">
                          <a:solidFill>
                            <a:srgbClr val="C00000"/>
                          </a:solidFill>
                          <a:latin typeface="Lucida Sans" panose="020B0602030504020204" pitchFamily="34" charset="0"/>
                        </a:rPr>
                        <a:t>variable dependiente</a:t>
                      </a:r>
                      <a:endParaRPr lang="es-ES" sz="1300" b="1" dirty="0">
                        <a:solidFill>
                          <a:srgbClr val="C00000"/>
                        </a:solidFill>
                        <a:latin typeface="Lucida Sans" pitchFamily="34" charset="0"/>
                      </a:endParaRPr>
                    </a:p>
                  </a:txBody>
                  <a:tcPr marL="89535" marR="89535" marT="0" marB="0" anchor="ctr" anchorCtr="1">
                    <a:solidFill>
                      <a:srgbClr val="F6FCAA"/>
                    </a:solidFill>
                  </a:tcPr>
                </a:tc>
              </a:tr>
            </a:tbl>
          </a:graphicData>
        </a:graphic>
      </p:graphicFrame>
      <p:graphicFrame>
        <p:nvGraphicFramePr>
          <p:cNvPr id="63" name="Tabla 62"/>
          <p:cNvGraphicFramePr>
            <a:graphicFrameLocks noGrp="1"/>
          </p:cNvGraphicFramePr>
          <p:nvPr>
            <p:extLst>
              <p:ext uri="{D42A27DB-BD31-4B8C-83A1-F6EECF244321}">
                <p14:modId xmlns:p14="http://schemas.microsoft.com/office/powerpoint/2010/main" val="2081993395"/>
              </p:ext>
            </p:extLst>
          </p:nvPr>
        </p:nvGraphicFramePr>
        <p:xfrm>
          <a:off x="6660232" y="4903440"/>
          <a:ext cx="2232023" cy="6858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32023"/>
              </a:tblGrid>
              <a:tr h="255653">
                <a:tc>
                  <a:txBody>
                    <a:bodyPr/>
                    <a:lstStyle/>
                    <a:p>
                      <a:pPr algn="ctr"/>
                      <a:r>
                        <a:rPr lang="es-MX" sz="1300" b="1" dirty="0" smtClean="0">
                          <a:solidFill>
                            <a:srgbClr val="FFFF00"/>
                          </a:solidFill>
                          <a:latin typeface="Lucida Sans" panose="020B0602030504020204" pitchFamily="34" charset="0"/>
                        </a:rPr>
                        <a:t>Efecto</a:t>
                      </a:r>
                      <a:endParaRPr lang="es-ES" sz="1300" b="1" dirty="0">
                        <a:solidFill>
                          <a:srgbClr val="FFFF00"/>
                        </a:solidFill>
                        <a:latin typeface="Lucida Sans" panose="020B0602030504020204" pitchFamily="34" charset="0"/>
                      </a:endParaRPr>
                    </a:p>
                  </a:txBody>
                  <a:tcPr anchor="ctr" anchorCtr="1">
                    <a:solidFill>
                      <a:srgbClr val="2E8A5C"/>
                    </a:solidFill>
                  </a:tcPr>
                </a:tc>
              </a:tr>
              <a:tr h="377392">
                <a:tc>
                  <a:txBody>
                    <a:bodyPr/>
                    <a:lstStyle/>
                    <a:p>
                      <a:pPr algn="ctr"/>
                      <a:r>
                        <a:rPr lang="es-BO" sz="1300" b="1"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Y</a:t>
                      </a:r>
                      <a:r>
                        <a:rPr lang="es-BO" sz="1300" b="1" baseline="-2500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2</a:t>
                      </a:r>
                      <a:r>
                        <a:rPr lang="es-BO" sz="130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 satisfacción</a:t>
                      </a:r>
                      <a:r>
                        <a:rPr lang="es-BO" sz="1300" baseline="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 laboral</a:t>
                      </a:r>
                      <a:endParaRPr lang="es-BO" sz="130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endParaRPr>
                    </a:p>
                    <a:p>
                      <a:pPr algn="ctr"/>
                      <a:r>
                        <a:rPr lang="es-ES" sz="1300" b="1" baseline="0" dirty="0" smtClean="0">
                          <a:solidFill>
                            <a:srgbClr val="C00000"/>
                          </a:solidFill>
                          <a:latin typeface="Lucida Sans" panose="020B0602030504020204" pitchFamily="34" charset="0"/>
                        </a:rPr>
                        <a:t>variable dependiente</a:t>
                      </a:r>
                      <a:endParaRPr lang="es-ES" sz="1300" b="1" dirty="0">
                        <a:solidFill>
                          <a:srgbClr val="C00000"/>
                        </a:solidFill>
                        <a:latin typeface="Lucida Sans" pitchFamily="34" charset="0"/>
                      </a:endParaRPr>
                    </a:p>
                  </a:txBody>
                  <a:tcPr marL="89535" marR="89535" marT="0" marB="0" anchor="ctr" anchorCtr="1">
                    <a:solidFill>
                      <a:srgbClr val="F6FCAA"/>
                    </a:solidFill>
                  </a:tcPr>
                </a:tc>
              </a:tr>
            </a:tbl>
          </a:graphicData>
        </a:graphic>
      </p:graphicFrame>
      <p:graphicFrame>
        <p:nvGraphicFramePr>
          <p:cNvPr id="17" name="Tabla 16"/>
          <p:cNvGraphicFramePr>
            <a:graphicFrameLocks noGrp="1"/>
          </p:cNvGraphicFramePr>
          <p:nvPr>
            <p:extLst>
              <p:ext uri="{D42A27DB-BD31-4B8C-83A1-F6EECF244321}">
                <p14:modId xmlns:p14="http://schemas.microsoft.com/office/powerpoint/2010/main" val="1067978941"/>
              </p:ext>
            </p:extLst>
          </p:nvPr>
        </p:nvGraphicFramePr>
        <p:xfrm>
          <a:off x="6588224" y="1700808"/>
          <a:ext cx="2232248" cy="8839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32248"/>
              </a:tblGrid>
              <a:tr h="255653">
                <a:tc>
                  <a:txBody>
                    <a:bodyPr/>
                    <a:lstStyle/>
                    <a:p>
                      <a:pPr algn="ctr"/>
                      <a:r>
                        <a:rPr lang="es-MX" sz="1300" b="1" dirty="0" smtClean="0">
                          <a:solidFill>
                            <a:srgbClr val="FFFF00"/>
                          </a:solidFill>
                          <a:latin typeface="Lucida Sans" panose="020B0602030504020204" pitchFamily="34" charset="0"/>
                        </a:rPr>
                        <a:t>Efecto</a:t>
                      </a:r>
                      <a:endParaRPr lang="es-ES" sz="1300" b="1" dirty="0">
                        <a:solidFill>
                          <a:srgbClr val="FFFF00"/>
                        </a:solidFill>
                        <a:latin typeface="Lucida Sans" panose="020B0602030504020204" pitchFamily="34" charset="0"/>
                      </a:endParaRPr>
                    </a:p>
                  </a:txBody>
                  <a:tcPr anchor="ctr" anchorCtr="1">
                    <a:solidFill>
                      <a:srgbClr val="2E8A5C"/>
                    </a:solidFill>
                  </a:tcPr>
                </a:tc>
              </a:tr>
              <a:tr h="408909">
                <a:tc>
                  <a:txBody>
                    <a:bodyPr/>
                    <a:lstStyle/>
                    <a:p>
                      <a:pPr algn="ctr"/>
                      <a:r>
                        <a:rPr lang="es-BO" sz="1300" b="1"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Y</a:t>
                      </a:r>
                      <a:r>
                        <a:rPr lang="es-BO" sz="1300" b="1" baseline="-2500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1</a:t>
                      </a:r>
                      <a:r>
                        <a:rPr lang="es-BO" sz="130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 </a:t>
                      </a:r>
                      <a:r>
                        <a:rPr lang="es-ES" sz="1300" b="0" dirty="0" smtClean="0">
                          <a:solidFill>
                            <a:schemeClr val="tx1"/>
                          </a:solidFill>
                          <a:effectLst/>
                          <a:latin typeface="Lucida Sans" panose="020B0602030504020204" pitchFamily="34" charset="0"/>
                          <a:ea typeface="+mn-ea"/>
                          <a:cs typeface="+mn-cs"/>
                          <a:sym typeface="Wingdings 2" panose="05020102010507070707" pitchFamily="18" charset="2"/>
                        </a:rPr>
                        <a:t>e</a:t>
                      </a:r>
                      <a:r>
                        <a:rPr lang="es-ES" sz="1300" b="0" dirty="0" smtClean="0">
                          <a:solidFill>
                            <a:schemeClr val="tx1"/>
                          </a:solidFill>
                          <a:latin typeface="Lucida Sans" panose="020B0602030504020204" pitchFamily="34" charset="0"/>
                        </a:rPr>
                        <a:t>fectividad en logro de metas primarias</a:t>
                      </a:r>
                    </a:p>
                    <a:p>
                      <a:pPr algn="ctr"/>
                      <a:r>
                        <a:rPr lang="es-ES" sz="1300" b="1" baseline="0" dirty="0" smtClean="0">
                          <a:solidFill>
                            <a:srgbClr val="C00000"/>
                          </a:solidFill>
                          <a:latin typeface="Lucida Sans" panose="020B0602030504020204" pitchFamily="34" charset="0"/>
                        </a:rPr>
                        <a:t>variable dependiente</a:t>
                      </a:r>
                      <a:endParaRPr lang="es-ES" sz="1300" b="1" dirty="0">
                        <a:solidFill>
                          <a:srgbClr val="C00000"/>
                        </a:solidFill>
                        <a:latin typeface="Lucida Sans" pitchFamily="34" charset="0"/>
                      </a:endParaRPr>
                    </a:p>
                  </a:txBody>
                  <a:tcPr marL="89535" marR="89535" marT="0" marB="0" anchor="ctr" anchorCtr="1">
                    <a:solidFill>
                      <a:srgbClr val="F6FCAA"/>
                    </a:solidFill>
                  </a:tcPr>
                </a:tc>
              </a:tr>
            </a:tbl>
          </a:graphicData>
        </a:graphic>
      </p:graphicFrame>
      <p:graphicFrame>
        <p:nvGraphicFramePr>
          <p:cNvPr id="33" name="Tabla 32"/>
          <p:cNvGraphicFramePr>
            <a:graphicFrameLocks noGrp="1"/>
          </p:cNvGraphicFramePr>
          <p:nvPr>
            <p:extLst>
              <p:ext uri="{D42A27DB-BD31-4B8C-83A1-F6EECF244321}">
                <p14:modId xmlns:p14="http://schemas.microsoft.com/office/powerpoint/2010/main" val="3801952789"/>
              </p:ext>
            </p:extLst>
          </p:nvPr>
        </p:nvGraphicFramePr>
        <p:xfrm>
          <a:off x="3668083" y="1052736"/>
          <a:ext cx="2225873" cy="6858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25873"/>
              </a:tblGrid>
              <a:tr h="255653">
                <a:tc>
                  <a:txBody>
                    <a:bodyPr/>
                    <a:lstStyle/>
                    <a:p>
                      <a:pPr algn="ctr"/>
                      <a:r>
                        <a:rPr lang="es-MX" sz="1300" b="1" dirty="0" smtClean="0">
                          <a:solidFill>
                            <a:srgbClr val="FFFF00"/>
                          </a:solidFill>
                          <a:latin typeface="Lucida Sans" panose="020B0602030504020204" pitchFamily="34" charset="0"/>
                        </a:rPr>
                        <a:t>Causa</a:t>
                      </a:r>
                      <a:endParaRPr lang="es-ES" sz="1300" b="1" dirty="0">
                        <a:solidFill>
                          <a:srgbClr val="FFFF00"/>
                        </a:solidFill>
                        <a:latin typeface="Lucida Sans" panose="020B0602030504020204" pitchFamily="34" charset="0"/>
                      </a:endParaRPr>
                    </a:p>
                  </a:txBody>
                  <a:tcPr anchor="ctr" anchorCtr="1">
                    <a:solidFill>
                      <a:srgbClr val="2E8A5C"/>
                    </a:solidFill>
                  </a:tcPr>
                </a:tc>
              </a:tr>
              <a:tr h="377392">
                <a:tc>
                  <a:txBody>
                    <a:bodyPr/>
                    <a:lstStyle/>
                    <a:p>
                      <a:pPr algn="ctr"/>
                      <a:r>
                        <a:rPr lang="es-BO" sz="1300" b="1"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X</a:t>
                      </a:r>
                      <a:r>
                        <a:rPr lang="es-BO" sz="1300" b="1" baseline="-2500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1</a:t>
                      </a:r>
                      <a:r>
                        <a:rPr lang="es-BO" sz="130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BO" sz="1300" baseline="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 cohesión</a:t>
                      </a:r>
                    </a:p>
                    <a:p>
                      <a:pPr algn="ctr"/>
                      <a:r>
                        <a:rPr lang="es-ES" sz="1300" b="1" baseline="0" dirty="0" smtClean="0">
                          <a:solidFill>
                            <a:srgbClr val="C00000"/>
                          </a:solidFill>
                          <a:latin typeface="Lucida Sans" panose="020B0602030504020204" pitchFamily="34" charset="0"/>
                        </a:rPr>
                        <a:t>variable independiente</a:t>
                      </a:r>
                      <a:endParaRPr lang="es-ES" sz="1300" b="1" dirty="0">
                        <a:solidFill>
                          <a:srgbClr val="C00000"/>
                        </a:solidFill>
                        <a:latin typeface="Lucida Sans" pitchFamily="34" charset="0"/>
                      </a:endParaRPr>
                    </a:p>
                  </a:txBody>
                  <a:tcPr marL="89535" marR="89535" marT="0" marB="0" anchor="ctr" anchorCtr="1">
                    <a:solidFill>
                      <a:srgbClr val="F6FCAA"/>
                    </a:solidFill>
                  </a:tcPr>
                </a:tc>
              </a:tr>
            </a:tbl>
          </a:graphicData>
        </a:graphic>
      </p:graphicFrame>
      <p:graphicFrame>
        <p:nvGraphicFramePr>
          <p:cNvPr id="34" name="Tabla 33"/>
          <p:cNvGraphicFramePr>
            <a:graphicFrameLocks noGrp="1"/>
          </p:cNvGraphicFramePr>
          <p:nvPr>
            <p:extLst>
              <p:ext uri="{D42A27DB-BD31-4B8C-83A1-F6EECF244321}">
                <p14:modId xmlns:p14="http://schemas.microsoft.com/office/powerpoint/2010/main" val="1568566962"/>
              </p:ext>
            </p:extLst>
          </p:nvPr>
        </p:nvGraphicFramePr>
        <p:xfrm>
          <a:off x="3668083" y="1844824"/>
          <a:ext cx="2232248" cy="6858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32248"/>
              </a:tblGrid>
              <a:tr h="255653">
                <a:tc>
                  <a:txBody>
                    <a:bodyPr/>
                    <a:lstStyle/>
                    <a:p>
                      <a:pPr algn="ctr"/>
                      <a:r>
                        <a:rPr lang="es-MX" sz="1300" b="1" dirty="0" smtClean="0">
                          <a:solidFill>
                            <a:srgbClr val="FFFF00"/>
                          </a:solidFill>
                          <a:latin typeface="Lucida Sans" panose="020B0602030504020204" pitchFamily="34" charset="0"/>
                        </a:rPr>
                        <a:t>Causa</a:t>
                      </a:r>
                      <a:endParaRPr lang="es-ES" sz="1300" b="1" dirty="0">
                        <a:solidFill>
                          <a:srgbClr val="FFFF00"/>
                        </a:solidFill>
                        <a:latin typeface="Lucida Sans" panose="020B0602030504020204" pitchFamily="34" charset="0"/>
                      </a:endParaRPr>
                    </a:p>
                  </a:txBody>
                  <a:tcPr anchor="ctr" anchorCtr="1">
                    <a:solidFill>
                      <a:srgbClr val="2E8A5C"/>
                    </a:solidFill>
                  </a:tcPr>
                </a:tc>
              </a:tr>
              <a:tr h="377392">
                <a:tc>
                  <a:txBody>
                    <a:bodyPr/>
                    <a:lstStyle/>
                    <a:p>
                      <a:pPr algn="ctr"/>
                      <a:r>
                        <a:rPr lang="es-BO" sz="1300" b="1"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X</a:t>
                      </a:r>
                      <a:r>
                        <a:rPr lang="es-BO" sz="1300" b="1" baseline="-2500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2</a:t>
                      </a:r>
                      <a:r>
                        <a:rPr lang="es-BO" sz="130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BO" sz="1300" baseline="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 centralización</a:t>
                      </a:r>
                    </a:p>
                    <a:p>
                      <a:pPr algn="ctr"/>
                      <a:r>
                        <a:rPr lang="es-ES" sz="1300" b="1" baseline="0" dirty="0" smtClean="0">
                          <a:solidFill>
                            <a:srgbClr val="C00000"/>
                          </a:solidFill>
                          <a:latin typeface="Lucida Sans" panose="020B0602030504020204" pitchFamily="34" charset="0"/>
                        </a:rPr>
                        <a:t>variable independiente</a:t>
                      </a:r>
                      <a:endParaRPr lang="es-ES" sz="1300" b="1" dirty="0">
                        <a:solidFill>
                          <a:srgbClr val="C00000"/>
                        </a:solidFill>
                        <a:latin typeface="Lucida Sans" pitchFamily="34" charset="0"/>
                      </a:endParaRPr>
                    </a:p>
                  </a:txBody>
                  <a:tcPr marL="89535" marR="89535" marT="0" marB="0" anchor="ctr" anchorCtr="1">
                    <a:solidFill>
                      <a:srgbClr val="F6FCAA"/>
                    </a:solidFill>
                  </a:tcPr>
                </a:tc>
              </a:tr>
            </a:tbl>
          </a:graphicData>
        </a:graphic>
      </p:graphicFrame>
      <p:graphicFrame>
        <p:nvGraphicFramePr>
          <p:cNvPr id="35" name="Tabla 34"/>
          <p:cNvGraphicFramePr>
            <a:graphicFrameLocks noGrp="1"/>
          </p:cNvGraphicFramePr>
          <p:nvPr>
            <p:extLst>
              <p:ext uri="{D42A27DB-BD31-4B8C-83A1-F6EECF244321}">
                <p14:modId xmlns:p14="http://schemas.microsoft.com/office/powerpoint/2010/main" val="2321972361"/>
              </p:ext>
            </p:extLst>
          </p:nvPr>
        </p:nvGraphicFramePr>
        <p:xfrm>
          <a:off x="3635896" y="2636912"/>
          <a:ext cx="2264435" cy="6858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64435"/>
              </a:tblGrid>
              <a:tr h="252000">
                <a:tc>
                  <a:txBody>
                    <a:bodyPr/>
                    <a:lstStyle/>
                    <a:p>
                      <a:pPr algn="ctr"/>
                      <a:r>
                        <a:rPr lang="es-MX" sz="1300" b="1" dirty="0" smtClean="0">
                          <a:solidFill>
                            <a:srgbClr val="FFFF00"/>
                          </a:solidFill>
                          <a:latin typeface="Lucida Sans" panose="020B0602030504020204" pitchFamily="34" charset="0"/>
                        </a:rPr>
                        <a:t>Causa</a:t>
                      </a:r>
                      <a:endParaRPr lang="es-ES" sz="1300" b="1" dirty="0">
                        <a:solidFill>
                          <a:srgbClr val="FFFF00"/>
                        </a:solidFill>
                        <a:latin typeface="Lucida Sans" panose="020B0602030504020204" pitchFamily="34" charset="0"/>
                      </a:endParaRPr>
                    </a:p>
                  </a:txBody>
                  <a:tcPr anchor="ctr" anchorCtr="1">
                    <a:solidFill>
                      <a:srgbClr val="2E8A5C"/>
                    </a:solidFill>
                  </a:tcPr>
                </a:tc>
              </a:tr>
              <a:tr h="193677">
                <a:tc>
                  <a:txBody>
                    <a:bodyPr/>
                    <a:lstStyle/>
                    <a:p>
                      <a:pPr algn="ctr"/>
                      <a:r>
                        <a:rPr lang="es-BO" sz="1300" b="1"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X</a:t>
                      </a:r>
                      <a:r>
                        <a:rPr lang="es-BO" sz="1300" b="1" baseline="-2500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3</a:t>
                      </a:r>
                      <a:r>
                        <a:rPr lang="es-BO" sz="130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BO" sz="1300" baseline="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 tipo de liderazgo</a:t>
                      </a:r>
                    </a:p>
                    <a:p>
                      <a:pPr algn="ctr"/>
                      <a:r>
                        <a:rPr lang="es-ES" sz="1300" b="1" baseline="0" dirty="0" smtClean="0">
                          <a:solidFill>
                            <a:srgbClr val="C00000"/>
                          </a:solidFill>
                          <a:latin typeface="Lucida Sans" panose="020B0602030504020204" pitchFamily="34" charset="0"/>
                        </a:rPr>
                        <a:t>variable independiente</a:t>
                      </a:r>
                      <a:endParaRPr lang="es-ES" sz="1300" b="1" dirty="0">
                        <a:solidFill>
                          <a:srgbClr val="C00000"/>
                        </a:solidFill>
                        <a:latin typeface="Lucida Sans" pitchFamily="34" charset="0"/>
                      </a:endParaRPr>
                    </a:p>
                  </a:txBody>
                  <a:tcPr marL="89535" marR="89535" marT="0" marB="0" anchor="ctr" anchorCtr="1">
                    <a:solidFill>
                      <a:srgbClr val="F6FCAA"/>
                    </a:solidFill>
                  </a:tcPr>
                </a:tc>
              </a:tr>
            </a:tbl>
          </a:graphicData>
        </a:graphic>
      </p:graphicFrame>
      <p:sp>
        <p:nvSpPr>
          <p:cNvPr id="64" name="128 Rectángulo"/>
          <p:cNvSpPr/>
          <p:nvPr/>
        </p:nvSpPr>
        <p:spPr bwMode="auto">
          <a:xfrm>
            <a:off x="5364088" y="6309320"/>
            <a:ext cx="3232072" cy="540000"/>
          </a:xfrm>
          <a:prstGeom prst="rect">
            <a:avLst/>
          </a:prstGeom>
          <a:gradFill>
            <a:gsLst>
              <a:gs pos="7000">
                <a:srgbClr val="00FF99"/>
              </a:gs>
              <a:gs pos="7000">
                <a:srgbClr val="FF0000"/>
              </a:gs>
              <a:gs pos="12000">
                <a:srgbClr val="2F2F91"/>
              </a:gs>
            </a:gsLst>
            <a:path path="circle">
              <a:fillToRect l="100000" t="100000"/>
            </a:path>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lvl="0" eaLnBrk="0" hangingPunct="0">
              <a:defRPr/>
            </a:pPr>
            <a:r>
              <a:rPr lang="es-ES" sz="1600" b="0" dirty="0" smtClean="0">
                <a:solidFill>
                  <a:schemeClr val="bg1"/>
                </a:solidFill>
                <a:latin typeface="Lucida Sans" panose="020B0602030504020204" pitchFamily="34" charset="0"/>
              </a:rPr>
              <a:t>La hipótesis multivariable contiene diversas variables.</a:t>
            </a:r>
            <a:endParaRPr lang="es-ES" sz="1600" b="0" kern="0" dirty="0">
              <a:solidFill>
                <a:schemeClr val="bg1"/>
              </a:solidFill>
              <a:latin typeface="Lucida Sans" panose="020B0602030504020204" pitchFamily="34" charset="0"/>
            </a:endParaRPr>
          </a:p>
        </p:txBody>
      </p:sp>
    </p:spTree>
    <p:extLst>
      <p:ext uri="{BB962C8B-B14F-4D97-AF65-F5344CB8AC3E}">
        <p14:creationId xmlns:p14="http://schemas.microsoft.com/office/powerpoint/2010/main" val="19517185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0-#ppt_w/2"/>
                                          </p:val>
                                        </p:tav>
                                        <p:tav tm="100000">
                                          <p:val>
                                            <p:strVal val="#ppt_x"/>
                                          </p:val>
                                        </p:tav>
                                      </p:tavLst>
                                    </p:anim>
                                    <p:anim calcmode="lin" valueType="num">
                                      <p:cBhvr additive="base">
                                        <p:cTn id="25" dur="500" fill="hold"/>
                                        <p:tgtEl>
                                          <p:spTgt spid="33"/>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0-#ppt_w/2"/>
                                          </p:val>
                                        </p:tav>
                                        <p:tav tm="100000">
                                          <p:val>
                                            <p:strVal val="#ppt_x"/>
                                          </p:val>
                                        </p:tav>
                                      </p:tavLst>
                                    </p:anim>
                                    <p:anim calcmode="lin" valueType="num">
                                      <p:cBhvr additive="base">
                                        <p:cTn id="30" dur="500" fill="hold"/>
                                        <p:tgtEl>
                                          <p:spTgt spid="34"/>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0-#ppt_w/2"/>
                                          </p:val>
                                        </p:tav>
                                        <p:tav tm="100000">
                                          <p:val>
                                            <p:strVal val="#ppt_x"/>
                                          </p:val>
                                        </p:tav>
                                      </p:tavLst>
                                    </p:anim>
                                    <p:anim calcmode="lin" valueType="num">
                                      <p:cBhvr additive="base">
                                        <p:cTn id="3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0-#ppt_w/2"/>
                                          </p:val>
                                        </p:tav>
                                        <p:tav tm="100000">
                                          <p:val>
                                            <p:strVal val="#ppt_x"/>
                                          </p:val>
                                        </p:tav>
                                      </p:tavLst>
                                    </p:anim>
                                    <p:anim calcmode="lin" valueType="num">
                                      <p:cBhvr additive="base">
                                        <p:cTn id="41" dur="500" fill="hold"/>
                                        <p:tgtEl>
                                          <p:spTgt spid="38"/>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2" presetClass="entr" presetSubtype="8"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0-#ppt_w/2"/>
                                          </p:val>
                                        </p:tav>
                                        <p:tav tm="100000">
                                          <p:val>
                                            <p:strVal val="#ppt_x"/>
                                          </p:val>
                                        </p:tav>
                                      </p:tavLst>
                                    </p:anim>
                                    <p:anim calcmode="lin" valueType="num">
                                      <p:cBhvr additive="base">
                                        <p:cTn id="46" dur="500" fill="hold"/>
                                        <p:tgtEl>
                                          <p:spTgt spid="37"/>
                                        </p:tgtEl>
                                        <p:attrNameLst>
                                          <p:attrName>ppt_y</p:attrName>
                                        </p:attrNameLst>
                                      </p:cBhvr>
                                      <p:tavLst>
                                        <p:tav tm="0">
                                          <p:val>
                                            <p:strVal val="#ppt_y"/>
                                          </p:val>
                                        </p:tav>
                                        <p:tav tm="100000">
                                          <p:val>
                                            <p:strVal val="#ppt_y"/>
                                          </p:val>
                                        </p:tav>
                                      </p:tavLst>
                                    </p:anim>
                                  </p:childTnLst>
                                </p:cTn>
                              </p:par>
                            </p:childTnLst>
                          </p:cTn>
                        </p:par>
                        <p:par>
                          <p:cTn id="47" fill="hold">
                            <p:stCondLst>
                              <p:cond delay="1000"/>
                            </p:stCondLst>
                            <p:childTnLst>
                              <p:par>
                                <p:cTn id="48" presetID="2" presetClass="entr" presetSubtype="8"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500" fill="hold"/>
                                        <p:tgtEl>
                                          <p:spTgt spid="36"/>
                                        </p:tgtEl>
                                        <p:attrNameLst>
                                          <p:attrName>ppt_x</p:attrName>
                                        </p:attrNameLst>
                                      </p:cBhvr>
                                      <p:tavLst>
                                        <p:tav tm="0">
                                          <p:val>
                                            <p:strVal val="0-#ppt_w/2"/>
                                          </p:val>
                                        </p:tav>
                                        <p:tav tm="100000">
                                          <p:val>
                                            <p:strVal val="#ppt_x"/>
                                          </p:val>
                                        </p:tav>
                                      </p:tavLst>
                                    </p:anim>
                                    <p:anim calcmode="lin" valueType="num">
                                      <p:cBhvr additive="base">
                                        <p:cTn id="51" dur="500" fill="hold"/>
                                        <p:tgtEl>
                                          <p:spTgt spid="36"/>
                                        </p:tgtEl>
                                        <p:attrNameLst>
                                          <p:attrName>ppt_y</p:attrName>
                                        </p:attrNameLst>
                                      </p:cBhvr>
                                      <p:tavLst>
                                        <p:tav tm="0">
                                          <p:val>
                                            <p:strVal val="#ppt_y"/>
                                          </p:val>
                                        </p:tav>
                                        <p:tav tm="100000">
                                          <p:val>
                                            <p:strVal val="#ppt_y"/>
                                          </p:val>
                                        </p:tav>
                                      </p:tavLst>
                                    </p:anim>
                                  </p:childTnLst>
                                </p:cTn>
                              </p:par>
                            </p:childTnLst>
                          </p:cTn>
                        </p:par>
                        <p:par>
                          <p:cTn id="52" fill="hold">
                            <p:stCondLst>
                              <p:cond delay="1500"/>
                            </p:stCondLst>
                            <p:childTnLst>
                              <p:par>
                                <p:cTn id="53" presetID="2" presetClass="entr" presetSubtype="8"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0-#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down)">
                                      <p:cBhvr>
                                        <p:cTn id="61" dur="580">
                                          <p:stCondLst>
                                            <p:cond delay="0"/>
                                          </p:stCondLst>
                                        </p:cTn>
                                        <p:tgtEl>
                                          <p:spTgt spid="39"/>
                                        </p:tgtEl>
                                      </p:cBhvr>
                                    </p:animEffect>
                                    <p:anim calcmode="lin" valueType="num">
                                      <p:cBhvr>
                                        <p:cTn id="62"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67" dur="26">
                                          <p:stCondLst>
                                            <p:cond delay="650"/>
                                          </p:stCondLst>
                                        </p:cTn>
                                        <p:tgtEl>
                                          <p:spTgt spid="39"/>
                                        </p:tgtEl>
                                      </p:cBhvr>
                                      <p:to x="100000" y="60000"/>
                                    </p:animScale>
                                    <p:animScale>
                                      <p:cBhvr>
                                        <p:cTn id="68" dur="166" decel="50000">
                                          <p:stCondLst>
                                            <p:cond delay="676"/>
                                          </p:stCondLst>
                                        </p:cTn>
                                        <p:tgtEl>
                                          <p:spTgt spid="39"/>
                                        </p:tgtEl>
                                      </p:cBhvr>
                                      <p:to x="100000" y="100000"/>
                                    </p:animScale>
                                    <p:animScale>
                                      <p:cBhvr>
                                        <p:cTn id="69" dur="26">
                                          <p:stCondLst>
                                            <p:cond delay="1312"/>
                                          </p:stCondLst>
                                        </p:cTn>
                                        <p:tgtEl>
                                          <p:spTgt spid="39"/>
                                        </p:tgtEl>
                                      </p:cBhvr>
                                      <p:to x="100000" y="80000"/>
                                    </p:animScale>
                                    <p:animScale>
                                      <p:cBhvr>
                                        <p:cTn id="70" dur="166" decel="50000">
                                          <p:stCondLst>
                                            <p:cond delay="1338"/>
                                          </p:stCondLst>
                                        </p:cTn>
                                        <p:tgtEl>
                                          <p:spTgt spid="39"/>
                                        </p:tgtEl>
                                      </p:cBhvr>
                                      <p:to x="100000" y="100000"/>
                                    </p:animScale>
                                    <p:animScale>
                                      <p:cBhvr>
                                        <p:cTn id="71" dur="26">
                                          <p:stCondLst>
                                            <p:cond delay="1642"/>
                                          </p:stCondLst>
                                        </p:cTn>
                                        <p:tgtEl>
                                          <p:spTgt spid="39"/>
                                        </p:tgtEl>
                                      </p:cBhvr>
                                      <p:to x="100000" y="90000"/>
                                    </p:animScale>
                                    <p:animScale>
                                      <p:cBhvr>
                                        <p:cTn id="72" dur="166" decel="50000">
                                          <p:stCondLst>
                                            <p:cond delay="1668"/>
                                          </p:stCondLst>
                                        </p:cTn>
                                        <p:tgtEl>
                                          <p:spTgt spid="39"/>
                                        </p:tgtEl>
                                      </p:cBhvr>
                                      <p:to x="100000" y="100000"/>
                                    </p:animScale>
                                    <p:animScale>
                                      <p:cBhvr>
                                        <p:cTn id="73" dur="26">
                                          <p:stCondLst>
                                            <p:cond delay="1808"/>
                                          </p:stCondLst>
                                        </p:cTn>
                                        <p:tgtEl>
                                          <p:spTgt spid="39"/>
                                        </p:tgtEl>
                                      </p:cBhvr>
                                      <p:to x="100000" y="95000"/>
                                    </p:animScale>
                                    <p:animScale>
                                      <p:cBhvr>
                                        <p:cTn id="74" dur="166" decel="50000">
                                          <p:stCondLst>
                                            <p:cond delay="1834"/>
                                          </p:stCondLst>
                                        </p:cTn>
                                        <p:tgtEl>
                                          <p:spTgt spid="39"/>
                                        </p:tgtEl>
                                      </p:cBhvr>
                                      <p:to x="100000" y="100000"/>
                                    </p:animScale>
                                  </p:childTnLst>
                                </p:cTn>
                              </p:par>
                            </p:childTnLst>
                          </p:cTn>
                        </p:par>
                        <p:par>
                          <p:cTn id="75" fill="hold">
                            <p:stCondLst>
                              <p:cond delay="2000"/>
                            </p:stCondLst>
                            <p:childTnLst>
                              <p:par>
                                <p:cTn id="76" presetID="2" presetClass="entr" presetSubtype="8"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 calcmode="lin" valueType="num">
                                      <p:cBhvr additive="base">
                                        <p:cTn id="78" dur="500" fill="hold"/>
                                        <p:tgtEl>
                                          <p:spTgt spid="56"/>
                                        </p:tgtEl>
                                        <p:attrNameLst>
                                          <p:attrName>ppt_x</p:attrName>
                                        </p:attrNameLst>
                                      </p:cBhvr>
                                      <p:tavLst>
                                        <p:tav tm="0">
                                          <p:val>
                                            <p:strVal val="0-#ppt_w/2"/>
                                          </p:val>
                                        </p:tav>
                                        <p:tav tm="100000">
                                          <p:val>
                                            <p:strVal val="#ppt_x"/>
                                          </p:val>
                                        </p:tav>
                                      </p:tavLst>
                                    </p:anim>
                                    <p:anim calcmode="lin" valueType="num">
                                      <p:cBhvr additive="base">
                                        <p:cTn id="79" dur="500" fill="hold"/>
                                        <p:tgtEl>
                                          <p:spTgt spid="56"/>
                                        </p:tgtEl>
                                        <p:attrNameLst>
                                          <p:attrName>ppt_y</p:attrName>
                                        </p:attrNameLst>
                                      </p:cBhvr>
                                      <p:tavLst>
                                        <p:tav tm="0">
                                          <p:val>
                                            <p:strVal val="#ppt_y"/>
                                          </p:val>
                                        </p:tav>
                                        <p:tav tm="100000">
                                          <p:val>
                                            <p:strVal val="#ppt_y"/>
                                          </p:val>
                                        </p:tav>
                                      </p:tavLst>
                                    </p:anim>
                                  </p:childTnLst>
                                </p:cTn>
                              </p:par>
                            </p:childTnLst>
                          </p:cTn>
                        </p:par>
                        <p:par>
                          <p:cTn id="80" fill="hold">
                            <p:stCondLst>
                              <p:cond delay="2500"/>
                            </p:stCondLst>
                            <p:childTnLst>
                              <p:par>
                                <p:cTn id="81" presetID="2" presetClass="entr" presetSubtype="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0-#ppt_w/2"/>
                                          </p:val>
                                        </p:tav>
                                        <p:tav tm="100000">
                                          <p:val>
                                            <p:strVal val="#ppt_x"/>
                                          </p:val>
                                        </p:tav>
                                      </p:tavLst>
                                    </p:anim>
                                    <p:anim calcmode="lin" valueType="num">
                                      <p:cBhvr additive="base">
                                        <p:cTn id="84" dur="500" fill="hold"/>
                                        <p:tgtEl>
                                          <p:spTgt spid="57"/>
                                        </p:tgtEl>
                                        <p:attrNameLst>
                                          <p:attrName>ppt_y</p:attrName>
                                        </p:attrNameLst>
                                      </p:cBhvr>
                                      <p:tavLst>
                                        <p:tav tm="0">
                                          <p:val>
                                            <p:strVal val="#ppt_y"/>
                                          </p:val>
                                        </p:tav>
                                        <p:tav tm="100000">
                                          <p:val>
                                            <p:strVal val="#ppt_y"/>
                                          </p:val>
                                        </p:tav>
                                      </p:tavLst>
                                    </p:anim>
                                  </p:childTnLst>
                                </p:cTn>
                              </p:par>
                            </p:childTnLst>
                          </p:cTn>
                        </p:par>
                        <p:par>
                          <p:cTn id="85" fill="hold">
                            <p:stCondLst>
                              <p:cond delay="3000"/>
                            </p:stCondLst>
                            <p:childTnLst>
                              <p:par>
                                <p:cTn id="86" presetID="2" presetClass="entr" presetSubtype="8" fill="hold" nodeType="afterEffect">
                                  <p:stCondLst>
                                    <p:cond delay="0"/>
                                  </p:stCondLst>
                                  <p:childTnLst>
                                    <p:set>
                                      <p:cBhvr>
                                        <p:cTn id="87" dur="1" fill="hold">
                                          <p:stCondLst>
                                            <p:cond delay="0"/>
                                          </p:stCondLst>
                                        </p:cTn>
                                        <p:tgtEl>
                                          <p:spTgt spid="58"/>
                                        </p:tgtEl>
                                        <p:attrNameLst>
                                          <p:attrName>style.visibility</p:attrName>
                                        </p:attrNameLst>
                                      </p:cBhvr>
                                      <p:to>
                                        <p:strVal val="visible"/>
                                      </p:to>
                                    </p:set>
                                    <p:anim calcmode="lin" valueType="num">
                                      <p:cBhvr additive="base">
                                        <p:cTn id="88" dur="500" fill="hold"/>
                                        <p:tgtEl>
                                          <p:spTgt spid="58"/>
                                        </p:tgtEl>
                                        <p:attrNameLst>
                                          <p:attrName>ppt_x</p:attrName>
                                        </p:attrNameLst>
                                      </p:cBhvr>
                                      <p:tavLst>
                                        <p:tav tm="0">
                                          <p:val>
                                            <p:strVal val="0-#ppt_w/2"/>
                                          </p:val>
                                        </p:tav>
                                        <p:tav tm="100000">
                                          <p:val>
                                            <p:strVal val="#ppt_x"/>
                                          </p:val>
                                        </p:tav>
                                      </p:tavLst>
                                    </p:anim>
                                    <p:anim calcmode="lin" valueType="num">
                                      <p:cBhvr additive="base">
                                        <p:cTn id="89"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nodeType="click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500" fill="hold"/>
                                        <p:tgtEl>
                                          <p:spTgt spid="31"/>
                                        </p:tgtEl>
                                        <p:attrNameLst>
                                          <p:attrName>ppt_x</p:attrName>
                                        </p:attrNameLst>
                                      </p:cBhvr>
                                      <p:tavLst>
                                        <p:tav tm="0">
                                          <p:val>
                                            <p:strVal val="0-#ppt_w/2"/>
                                          </p:val>
                                        </p:tav>
                                        <p:tav tm="100000">
                                          <p:val>
                                            <p:strVal val="#ppt_x"/>
                                          </p:val>
                                        </p:tav>
                                      </p:tavLst>
                                    </p:anim>
                                    <p:anim calcmode="lin" valueType="num">
                                      <p:cBhvr additive="base">
                                        <p:cTn id="95" dur="500" fill="hold"/>
                                        <p:tgtEl>
                                          <p:spTgt spid="31"/>
                                        </p:tgtEl>
                                        <p:attrNameLst>
                                          <p:attrName>ppt_y</p:attrName>
                                        </p:attrNameLst>
                                      </p:cBhvr>
                                      <p:tavLst>
                                        <p:tav tm="0">
                                          <p:val>
                                            <p:strVal val="#ppt_y"/>
                                          </p:val>
                                        </p:tav>
                                        <p:tav tm="100000">
                                          <p:val>
                                            <p:strVal val="#ppt_y"/>
                                          </p:val>
                                        </p:tav>
                                      </p:tavLst>
                                    </p:anim>
                                  </p:childTnLst>
                                </p:cTn>
                              </p:par>
                            </p:childTnLst>
                          </p:cTn>
                        </p:par>
                        <p:par>
                          <p:cTn id="96" fill="hold">
                            <p:stCondLst>
                              <p:cond delay="500"/>
                            </p:stCondLst>
                            <p:childTnLst>
                              <p:par>
                                <p:cTn id="97" presetID="2" presetClass="entr" presetSubtype="8" fill="hold" nodeType="after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fill="hold"/>
                                        <p:tgtEl>
                                          <p:spTgt spid="30"/>
                                        </p:tgtEl>
                                        <p:attrNameLst>
                                          <p:attrName>ppt_x</p:attrName>
                                        </p:attrNameLst>
                                      </p:cBhvr>
                                      <p:tavLst>
                                        <p:tav tm="0">
                                          <p:val>
                                            <p:strVal val="0-#ppt_w/2"/>
                                          </p:val>
                                        </p:tav>
                                        <p:tav tm="100000">
                                          <p:val>
                                            <p:strVal val="#ppt_x"/>
                                          </p:val>
                                        </p:tav>
                                      </p:tavLst>
                                    </p:anim>
                                    <p:anim calcmode="lin" valueType="num">
                                      <p:cBhvr additive="base">
                                        <p:cTn id="100" dur="500" fill="hold"/>
                                        <p:tgtEl>
                                          <p:spTgt spid="30"/>
                                        </p:tgtEl>
                                        <p:attrNameLst>
                                          <p:attrName>ppt_y</p:attrName>
                                        </p:attrNameLst>
                                      </p:cBhvr>
                                      <p:tavLst>
                                        <p:tav tm="0">
                                          <p:val>
                                            <p:strVal val="#ppt_y"/>
                                          </p:val>
                                        </p:tav>
                                        <p:tav tm="100000">
                                          <p:val>
                                            <p:strVal val="#ppt_y"/>
                                          </p:val>
                                        </p:tav>
                                      </p:tavLst>
                                    </p:anim>
                                  </p:childTnLst>
                                </p:cTn>
                              </p:par>
                            </p:childTnLst>
                          </p:cTn>
                        </p:par>
                        <p:par>
                          <p:cTn id="101" fill="hold">
                            <p:stCondLst>
                              <p:cond delay="1000"/>
                            </p:stCondLst>
                            <p:childTnLst>
                              <p:par>
                                <p:cTn id="102" presetID="2" presetClass="entr" presetSubtype="8"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 calcmode="lin" valueType="num">
                                      <p:cBhvr additive="base">
                                        <p:cTn id="104" dur="500" fill="hold"/>
                                        <p:tgtEl>
                                          <p:spTgt spid="29"/>
                                        </p:tgtEl>
                                        <p:attrNameLst>
                                          <p:attrName>ppt_x</p:attrName>
                                        </p:attrNameLst>
                                      </p:cBhvr>
                                      <p:tavLst>
                                        <p:tav tm="0">
                                          <p:val>
                                            <p:strVal val="0-#ppt_w/2"/>
                                          </p:val>
                                        </p:tav>
                                        <p:tav tm="100000">
                                          <p:val>
                                            <p:strVal val="#ppt_x"/>
                                          </p:val>
                                        </p:tav>
                                      </p:tavLst>
                                    </p:anim>
                                    <p:anim calcmode="lin" valueType="num">
                                      <p:cBhvr additive="base">
                                        <p:cTn id="105" dur="500" fill="hold"/>
                                        <p:tgtEl>
                                          <p:spTgt spid="29"/>
                                        </p:tgtEl>
                                        <p:attrNameLst>
                                          <p:attrName>ppt_y</p:attrName>
                                        </p:attrNameLst>
                                      </p:cBhvr>
                                      <p:tavLst>
                                        <p:tav tm="0">
                                          <p:val>
                                            <p:strVal val="#ppt_y"/>
                                          </p:val>
                                        </p:tav>
                                        <p:tav tm="100000">
                                          <p:val>
                                            <p:strVal val="#ppt_y"/>
                                          </p:val>
                                        </p:tav>
                                      </p:tavLst>
                                    </p:anim>
                                  </p:childTnLst>
                                </p:cTn>
                              </p:par>
                            </p:childTnLst>
                          </p:cTn>
                        </p:par>
                        <p:par>
                          <p:cTn id="106" fill="hold">
                            <p:stCondLst>
                              <p:cond delay="1500"/>
                            </p:stCondLst>
                            <p:childTnLst>
                              <p:par>
                                <p:cTn id="107" presetID="2" presetClass="entr" presetSubtype="8" fill="hold" nodeType="afterEffect">
                                  <p:stCondLst>
                                    <p:cond delay="0"/>
                                  </p:stCondLst>
                                  <p:childTnLst>
                                    <p:set>
                                      <p:cBhvr>
                                        <p:cTn id="108" dur="1" fill="hold">
                                          <p:stCondLst>
                                            <p:cond delay="0"/>
                                          </p:stCondLst>
                                        </p:cTn>
                                        <p:tgtEl>
                                          <p:spTgt spid="62"/>
                                        </p:tgtEl>
                                        <p:attrNameLst>
                                          <p:attrName>style.visibility</p:attrName>
                                        </p:attrNameLst>
                                      </p:cBhvr>
                                      <p:to>
                                        <p:strVal val="visible"/>
                                      </p:to>
                                    </p:set>
                                    <p:anim calcmode="lin" valueType="num">
                                      <p:cBhvr additive="base">
                                        <p:cTn id="109" dur="500" fill="hold"/>
                                        <p:tgtEl>
                                          <p:spTgt spid="62"/>
                                        </p:tgtEl>
                                        <p:attrNameLst>
                                          <p:attrName>ppt_x</p:attrName>
                                        </p:attrNameLst>
                                      </p:cBhvr>
                                      <p:tavLst>
                                        <p:tav tm="0">
                                          <p:val>
                                            <p:strVal val="0-#ppt_w/2"/>
                                          </p:val>
                                        </p:tav>
                                        <p:tav tm="100000">
                                          <p:val>
                                            <p:strVal val="#ppt_x"/>
                                          </p:val>
                                        </p:tav>
                                      </p:tavLst>
                                    </p:anim>
                                    <p:anim calcmode="lin" valueType="num">
                                      <p:cBhvr additive="base">
                                        <p:cTn id="110"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additive="base">
                                        <p:cTn id="115" dur="500" fill="hold"/>
                                        <p:tgtEl>
                                          <p:spTgt spid="40"/>
                                        </p:tgtEl>
                                        <p:attrNameLst>
                                          <p:attrName>ppt_x</p:attrName>
                                        </p:attrNameLst>
                                      </p:cBhvr>
                                      <p:tavLst>
                                        <p:tav tm="0">
                                          <p:val>
                                            <p:strVal val="0-#ppt_w/2"/>
                                          </p:val>
                                        </p:tav>
                                        <p:tav tm="100000">
                                          <p:val>
                                            <p:strVal val="#ppt_x"/>
                                          </p:val>
                                        </p:tav>
                                      </p:tavLst>
                                    </p:anim>
                                    <p:anim calcmode="lin" valueType="num">
                                      <p:cBhvr additive="base">
                                        <p:cTn id="116" dur="500" fill="hold"/>
                                        <p:tgtEl>
                                          <p:spTgt spid="40"/>
                                        </p:tgtEl>
                                        <p:attrNameLst>
                                          <p:attrName>ppt_y</p:attrName>
                                        </p:attrNameLst>
                                      </p:cBhvr>
                                      <p:tavLst>
                                        <p:tav tm="0">
                                          <p:val>
                                            <p:strVal val="#ppt_y"/>
                                          </p:val>
                                        </p:tav>
                                        <p:tav tm="100000">
                                          <p:val>
                                            <p:strVal val="#ppt_y"/>
                                          </p:val>
                                        </p:tav>
                                      </p:tavLst>
                                    </p:anim>
                                  </p:childTnLst>
                                </p:cTn>
                              </p:par>
                            </p:childTnLst>
                          </p:cTn>
                        </p:par>
                        <p:par>
                          <p:cTn id="117" fill="hold">
                            <p:stCondLst>
                              <p:cond delay="500"/>
                            </p:stCondLst>
                            <p:childTnLst>
                              <p:par>
                                <p:cTn id="118" presetID="2" presetClass="entr" presetSubtype="8" fill="hold" nodeType="afterEffect">
                                  <p:stCondLst>
                                    <p:cond delay="0"/>
                                  </p:stCondLst>
                                  <p:childTnLst>
                                    <p:set>
                                      <p:cBhvr>
                                        <p:cTn id="119" dur="1" fill="hold">
                                          <p:stCondLst>
                                            <p:cond delay="0"/>
                                          </p:stCondLst>
                                        </p:cTn>
                                        <p:tgtEl>
                                          <p:spTgt spid="41"/>
                                        </p:tgtEl>
                                        <p:attrNameLst>
                                          <p:attrName>style.visibility</p:attrName>
                                        </p:attrNameLst>
                                      </p:cBhvr>
                                      <p:to>
                                        <p:strVal val="visible"/>
                                      </p:to>
                                    </p:set>
                                    <p:anim calcmode="lin" valueType="num">
                                      <p:cBhvr additive="base">
                                        <p:cTn id="120" dur="500" fill="hold"/>
                                        <p:tgtEl>
                                          <p:spTgt spid="41"/>
                                        </p:tgtEl>
                                        <p:attrNameLst>
                                          <p:attrName>ppt_x</p:attrName>
                                        </p:attrNameLst>
                                      </p:cBhvr>
                                      <p:tavLst>
                                        <p:tav tm="0">
                                          <p:val>
                                            <p:strVal val="0-#ppt_w/2"/>
                                          </p:val>
                                        </p:tav>
                                        <p:tav tm="100000">
                                          <p:val>
                                            <p:strVal val="#ppt_x"/>
                                          </p:val>
                                        </p:tav>
                                      </p:tavLst>
                                    </p:anim>
                                    <p:anim calcmode="lin" valueType="num">
                                      <p:cBhvr additive="base">
                                        <p:cTn id="121" dur="500" fill="hold"/>
                                        <p:tgtEl>
                                          <p:spTgt spid="41"/>
                                        </p:tgtEl>
                                        <p:attrNameLst>
                                          <p:attrName>ppt_y</p:attrName>
                                        </p:attrNameLst>
                                      </p:cBhvr>
                                      <p:tavLst>
                                        <p:tav tm="0">
                                          <p:val>
                                            <p:strVal val="#ppt_y"/>
                                          </p:val>
                                        </p:tav>
                                        <p:tav tm="100000">
                                          <p:val>
                                            <p:strVal val="#ppt_y"/>
                                          </p:val>
                                        </p:tav>
                                      </p:tavLst>
                                    </p:anim>
                                  </p:childTnLst>
                                </p:cTn>
                              </p:par>
                            </p:childTnLst>
                          </p:cTn>
                        </p:par>
                        <p:par>
                          <p:cTn id="122" fill="hold">
                            <p:stCondLst>
                              <p:cond delay="1000"/>
                            </p:stCondLst>
                            <p:childTnLst>
                              <p:par>
                                <p:cTn id="123" presetID="2" presetClass="entr" presetSubtype="8" fill="hold" nodeType="afterEffect">
                                  <p:stCondLst>
                                    <p:cond delay="0"/>
                                  </p:stCondLst>
                                  <p:childTnLst>
                                    <p:set>
                                      <p:cBhvr>
                                        <p:cTn id="124" dur="1" fill="hold">
                                          <p:stCondLst>
                                            <p:cond delay="0"/>
                                          </p:stCondLst>
                                        </p:cTn>
                                        <p:tgtEl>
                                          <p:spTgt spid="42"/>
                                        </p:tgtEl>
                                        <p:attrNameLst>
                                          <p:attrName>style.visibility</p:attrName>
                                        </p:attrNameLst>
                                      </p:cBhvr>
                                      <p:to>
                                        <p:strVal val="visible"/>
                                      </p:to>
                                    </p:set>
                                    <p:anim calcmode="lin" valueType="num">
                                      <p:cBhvr additive="base">
                                        <p:cTn id="125" dur="500" fill="hold"/>
                                        <p:tgtEl>
                                          <p:spTgt spid="42"/>
                                        </p:tgtEl>
                                        <p:attrNameLst>
                                          <p:attrName>ppt_x</p:attrName>
                                        </p:attrNameLst>
                                      </p:cBhvr>
                                      <p:tavLst>
                                        <p:tav tm="0">
                                          <p:val>
                                            <p:strVal val="0-#ppt_w/2"/>
                                          </p:val>
                                        </p:tav>
                                        <p:tav tm="100000">
                                          <p:val>
                                            <p:strVal val="#ppt_x"/>
                                          </p:val>
                                        </p:tav>
                                      </p:tavLst>
                                    </p:anim>
                                    <p:anim calcmode="lin" valueType="num">
                                      <p:cBhvr additive="base">
                                        <p:cTn id="126" dur="500" fill="hold"/>
                                        <p:tgtEl>
                                          <p:spTgt spid="42"/>
                                        </p:tgtEl>
                                        <p:attrNameLst>
                                          <p:attrName>ppt_y</p:attrName>
                                        </p:attrNameLst>
                                      </p:cBhvr>
                                      <p:tavLst>
                                        <p:tav tm="0">
                                          <p:val>
                                            <p:strVal val="#ppt_y"/>
                                          </p:val>
                                        </p:tav>
                                        <p:tav tm="100000">
                                          <p:val>
                                            <p:strVal val="#ppt_y"/>
                                          </p:val>
                                        </p:tav>
                                      </p:tavLst>
                                    </p:anim>
                                  </p:childTnLst>
                                </p:cTn>
                              </p:par>
                            </p:childTnLst>
                          </p:cTn>
                        </p:par>
                        <p:par>
                          <p:cTn id="127" fill="hold">
                            <p:stCondLst>
                              <p:cond delay="1500"/>
                            </p:stCondLst>
                            <p:childTnLst>
                              <p:par>
                                <p:cTn id="128" presetID="2" presetClass="entr" presetSubtype="8" fill="hold" nodeType="afterEffect">
                                  <p:stCondLst>
                                    <p:cond delay="0"/>
                                  </p:stCondLst>
                                  <p:childTnLst>
                                    <p:set>
                                      <p:cBhvr>
                                        <p:cTn id="129" dur="1" fill="hold">
                                          <p:stCondLst>
                                            <p:cond delay="0"/>
                                          </p:stCondLst>
                                        </p:cTn>
                                        <p:tgtEl>
                                          <p:spTgt spid="63"/>
                                        </p:tgtEl>
                                        <p:attrNameLst>
                                          <p:attrName>style.visibility</p:attrName>
                                        </p:attrNameLst>
                                      </p:cBhvr>
                                      <p:to>
                                        <p:strVal val="visible"/>
                                      </p:to>
                                    </p:set>
                                    <p:anim calcmode="lin" valueType="num">
                                      <p:cBhvr additive="base">
                                        <p:cTn id="130" dur="500" fill="hold"/>
                                        <p:tgtEl>
                                          <p:spTgt spid="63"/>
                                        </p:tgtEl>
                                        <p:attrNameLst>
                                          <p:attrName>ppt_x</p:attrName>
                                        </p:attrNameLst>
                                      </p:cBhvr>
                                      <p:tavLst>
                                        <p:tav tm="0">
                                          <p:val>
                                            <p:strVal val="0-#ppt_w/2"/>
                                          </p:val>
                                        </p:tav>
                                        <p:tav tm="100000">
                                          <p:val>
                                            <p:strVal val="#ppt_x"/>
                                          </p:val>
                                        </p:tav>
                                      </p:tavLst>
                                    </p:anim>
                                    <p:anim calcmode="lin" valueType="num">
                                      <p:cBhvr additive="base">
                                        <p:cTn id="131"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9" fill="hold" grpId="0" nodeType="click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500" fill="hold"/>
                                        <p:tgtEl>
                                          <p:spTgt spid="64"/>
                                        </p:tgtEl>
                                        <p:attrNameLst>
                                          <p:attrName>ppt_x</p:attrName>
                                        </p:attrNameLst>
                                      </p:cBhvr>
                                      <p:tavLst>
                                        <p:tav tm="0">
                                          <p:val>
                                            <p:strVal val="0-#ppt_w/2"/>
                                          </p:val>
                                        </p:tav>
                                        <p:tav tm="100000">
                                          <p:val>
                                            <p:strVal val="#ppt_x"/>
                                          </p:val>
                                        </p:tav>
                                      </p:tavLst>
                                    </p:anim>
                                    <p:anim calcmode="lin" valueType="num">
                                      <p:cBhvr additive="base">
                                        <p:cTn id="137"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36512" y="-27384"/>
            <a:ext cx="9184534" cy="571480"/>
          </a:xfrm>
          <a:prstGeom prst="rect">
            <a:avLst/>
          </a:prstGeom>
          <a:gradFill>
            <a:gsLst>
              <a:gs pos="5000">
                <a:srgbClr val="00FF99"/>
              </a:gs>
              <a:gs pos="11000">
                <a:srgbClr val="FF0000"/>
              </a:gs>
              <a:gs pos="16000">
                <a:srgbClr val="2F2F91"/>
              </a:gs>
            </a:gsLst>
            <a:path path="circle">
              <a:fillToRect l="100000" t="100000"/>
            </a:path>
          </a:gradFill>
          <a:effectLst>
            <a:reflection blurRad="6350" stA="50000" endA="300" endPos="55000" dir="5400000" sy="-100000" algn="bl" rotWithShape="0"/>
          </a:effectLst>
        </p:spPr>
        <p:txBody>
          <a:bodyPr/>
          <a:lstStyle/>
          <a:p>
            <a:pPr lvl="0" eaLnBrk="0" hangingPunct="0">
              <a:defRPr/>
            </a:pPr>
            <a:r>
              <a:rPr lang="es-ES_tradnl" sz="2400" kern="0" dirty="0" smtClean="0">
                <a:solidFill>
                  <a:schemeClr val="bg1"/>
                </a:solidFill>
                <a:effectLst>
                  <a:outerShdw blurRad="38100" dist="38100" dir="2700000" algn="tl">
                    <a:srgbClr val="000000">
                      <a:alpha val="43137"/>
                    </a:srgbClr>
                  </a:outerShdw>
                </a:effectLst>
                <a:latin typeface="Lucida Sans" pitchFamily="34" charset="0"/>
                <a:cs typeface="Lucida Sans" pitchFamily="34" charset="0"/>
              </a:rPr>
              <a:t>Ejemplo con hipótesis causal con variable interviniente</a:t>
            </a:r>
            <a:endParaRPr lang="es-ES" sz="2400" kern="0" dirty="0">
              <a:solidFill>
                <a:schemeClr val="bg1"/>
              </a:solidFill>
              <a:effectLst>
                <a:outerShdw blurRad="38100" dist="38100" dir="2700000" algn="tl">
                  <a:srgbClr val="000000">
                    <a:alpha val="43137"/>
                  </a:srgbClr>
                </a:outerShdw>
              </a:effectLst>
              <a:latin typeface="Lucida Sans" pitchFamily="34" charset="0"/>
              <a:cs typeface="Lucida Sans" pitchFamily="34" charset="0"/>
            </a:endParaRPr>
          </a:p>
        </p:txBody>
      </p:sp>
      <p:sp>
        <p:nvSpPr>
          <p:cNvPr id="24" name="8 Marcador de número de diapositiva"/>
          <p:cNvSpPr txBox="1">
            <a:spLocks/>
          </p:cNvSpPr>
          <p:nvPr/>
        </p:nvSpPr>
        <p:spPr>
          <a:xfrm>
            <a:off x="7048500" y="6600825"/>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1A972-1B43-4031-B38E-6352516437A2}" type="slidenum">
              <a:rPr kumimoji="0" lang="es-ES" sz="1600" b="1" i="0" u="none" strike="noStrike" kern="1200" cap="none" spc="0" normalizeH="0" baseline="0" noProof="0" smtClean="0">
                <a:ln>
                  <a:noFill/>
                </a:ln>
                <a:solidFill>
                  <a:schemeClr val="tx1"/>
                </a:solidFill>
                <a:effectLst/>
                <a:uLnTx/>
                <a:uFillTx/>
                <a:latin typeface="Cambria Math" pitchFamily="18" charset="0"/>
                <a:ea typeface="Cambria Math"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s-ES" sz="1600" b="1"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p:txBody>
      </p:sp>
      <p:sp>
        <p:nvSpPr>
          <p:cNvPr id="25" name="8 Marcador de número de diapositiva"/>
          <p:cNvSpPr txBox="1">
            <a:spLocks/>
          </p:cNvSpPr>
          <p:nvPr/>
        </p:nvSpPr>
        <p:spPr bwMode="auto">
          <a:xfrm>
            <a:off x="-47625" y="6643711"/>
            <a:ext cx="1785938" cy="276225"/>
          </a:xfrm>
          <a:prstGeom prst="rect">
            <a:avLst/>
          </a:prstGeom>
          <a:noFill/>
          <a:ln w="9525">
            <a:noFill/>
            <a:miter lim="800000"/>
            <a:headEnd/>
            <a:tailEnd/>
          </a:ln>
          <a:effectLst/>
        </p:spPr>
        <p:txBody>
          <a:bodyPr/>
          <a:lstStyle/>
          <a:p>
            <a:pPr>
              <a:defRPr/>
            </a:pPr>
            <a:r>
              <a:rPr lang="es-ES" sz="800" i="1" dirty="0">
                <a:solidFill>
                  <a:srgbClr val="003366"/>
                </a:solidFill>
                <a:latin typeface="+mn-lt"/>
              </a:rPr>
              <a:t>www.coimbraweb.com</a:t>
            </a:r>
          </a:p>
        </p:txBody>
      </p:sp>
      <p:sp>
        <p:nvSpPr>
          <p:cNvPr id="11" name="1 Título"/>
          <p:cNvSpPr txBox="1">
            <a:spLocks/>
          </p:cNvSpPr>
          <p:nvPr/>
        </p:nvSpPr>
        <p:spPr bwMode="auto">
          <a:xfrm>
            <a:off x="-17633" y="548680"/>
            <a:ext cx="5957785" cy="324000"/>
          </a:xfrm>
          <a:prstGeom prst="rect">
            <a:avLst/>
          </a:prstGeom>
          <a:solidFill>
            <a:srgbClr val="00FF99"/>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eaLnBrk="0" hangingPunct="0">
              <a:buClr>
                <a:srgbClr val="483700"/>
              </a:buClr>
              <a:buSzPct val="80000"/>
              <a:defRPr/>
            </a:pPr>
            <a:r>
              <a:rPr lang="es-ES_tradnl" sz="1800" b="0" kern="0" dirty="0" smtClean="0">
                <a:latin typeface="Lucida Sans" panose="020B0602030504020204" pitchFamily="34" charset="0"/>
              </a:rPr>
              <a:t>Interviene otra variable modificando la relación</a:t>
            </a:r>
            <a:endParaRPr lang="es-ES" sz="1800" kern="0" dirty="0">
              <a:effectLst>
                <a:outerShdw blurRad="38100" dist="38100" dir="2700000" algn="tl">
                  <a:srgbClr val="000000">
                    <a:alpha val="43137"/>
                  </a:srgbClr>
                </a:outerShdw>
              </a:effectLst>
              <a:latin typeface="Lucida Sans" panose="020B0602030504020204" pitchFamily="34" charset="0"/>
            </a:endParaRPr>
          </a:p>
        </p:txBody>
      </p:sp>
      <p:graphicFrame>
        <p:nvGraphicFramePr>
          <p:cNvPr id="43" name="10 Tabla"/>
          <p:cNvGraphicFramePr>
            <a:graphicFrameLocks noGrp="1"/>
          </p:cNvGraphicFramePr>
          <p:nvPr>
            <p:extLst>
              <p:ext uri="{D42A27DB-BD31-4B8C-83A1-F6EECF244321}">
                <p14:modId xmlns:p14="http://schemas.microsoft.com/office/powerpoint/2010/main" val="3323262799"/>
              </p:ext>
            </p:extLst>
          </p:nvPr>
        </p:nvGraphicFramePr>
        <p:xfrm>
          <a:off x="467544" y="1225152"/>
          <a:ext cx="4824536" cy="10517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824536"/>
              </a:tblGrid>
              <a:tr h="320201">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dirty="0" smtClean="0">
                          <a:solidFill>
                            <a:srgbClr val="FFFF00"/>
                          </a:solidFill>
                          <a:latin typeface="Lucida Sans" panose="020B0602030504020204" pitchFamily="34" charset="0"/>
                        </a:rPr>
                        <a:t>Ejemplo 15.- Con</a:t>
                      </a:r>
                      <a:r>
                        <a:rPr lang="es-BO" sz="1500" b="1" baseline="0" dirty="0" smtClean="0">
                          <a:solidFill>
                            <a:srgbClr val="FFFF00"/>
                          </a:solidFill>
                          <a:latin typeface="Lucida Sans" panose="020B0602030504020204" pitchFamily="34" charset="0"/>
                        </a:rPr>
                        <a:t> variable interviniente</a:t>
                      </a:r>
                      <a:r>
                        <a:rPr lang="es-BO" sz="1500" b="1" dirty="0" smtClean="0">
                          <a:solidFill>
                            <a:srgbClr val="FFFF00"/>
                          </a:solidFill>
                          <a:latin typeface="Lucida Sans" panose="020B0602030504020204" pitchFamily="34" charset="0"/>
                        </a:rPr>
                        <a:t>  </a:t>
                      </a:r>
                      <a:endParaRPr lang="es-ES" sz="1400" b="0" dirty="0" smtClean="0">
                        <a:latin typeface="Lucida Sans" panose="020B0602030504020204" pitchFamily="34" charset="0"/>
                      </a:endParaRPr>
                    </a:p>
                  </a:txBody>
                  <a:tcPr anchor="ctr">
                    <a:solidFill>
                      <a:srgbClr val="0087E1"/>
                    </a:solidFill>
                  </a:tcPr>
                </a:tc>
              </a:tr>
              <a:tr h="6489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Hi</a:t>
                      </a:r>
                      <a:r>
                        <a:rPr lang="es-ES" sz="1370" b="0" dirty="0" smtClean="0">
                          <a:solidFill>
                            <a:srgbClr val="000000"/>
                          </a:solidFill>
                          <a:latin typeface="Lucida Sans" panose="020B0602030504020204" pitchFamily="34" charset="0"/>
                        </a:rPr>
                        <a:t>: </a:t>
                      </a:r>
                      <a:r>
                        <a:rPr lang="es-ES" sz="1400" b="0" dirty="0" smtClean="0">
                          <a:solidFill>
                            <a:srgbClr val="000000"/>
                          </a:solidFill>
                          <a:latin typeface="Lucida Sans" panose="020B0602030504020204" pitchFamily="34" charset="0"/>
                        </a:rPr>
                        <a:t>«El </a:t>
                      </a:r>
                      <a:r>
                        <a:rPr lang="es-ES" sz="1400" b="1" dirty="0" smtClean="0">
                          <a:solidFill>
                            <a:srgbClr val="C00000"/>
                          </a:solidFill>
                          <a:latin typeface="Lucida Sans" panose="020B0602030504020204" pitchFamily="34" charset="0"/>
                        </a:rPr>
                        <a:t>pago</a:t>
                      </a:r>
                      <a:r>
                        <a:rPr lang="es-ES" sz="1400" b="0" dirty="0" smtClean="0">
                          <a:solidFill>
                            <a:srgbClr val="000000"/>
                          </a:solidFill>
                          <a:latin typeface="Lucida Sans" panose="020B0602030504020204" pitchFamily="34" charset="0"/>
                        </a:rPr>
                        <a:t> aumenta la </a:t>
                      </a:r>
                      <a:r>
                        <a:rPr lang="es-ES" sz="1400" b="1" dirty="0" smtClean="0">
                          <a:solidFill>
                            <a:srgbClr val="C00000"/>
                          </a:solidFill>
                          <a:latin typeface="Lucida Sans" panose="020B0602030504020204" pitchFamily="34" charset="0"/>
                        </a:rPr>
                        <a:t>motivación intrínseca </a:t>
                      </a:r>
                      <a:r>
                        <a:rPr lang="es-ES" sz="1400" b="0" dirty="0" smtClean="0">
                          <a:solidFill>
                            <a:srgbClr val="000000"/>
                          </a:solidFill>
                          <a:latin typeface="Lucida Sans" panose="020B0602030504020204" pitchFamily="34" charset="0"/>
                        </a:rPr>
                        <a:t>de los trabajadores, cuando se </a:t>
                      </a:r>
                      <a:r>
                        <a:rPr lang="es-ES" sz="1400" b="1" dirty="0" smtClean="0">
                          <a:solidFill>
                            <a:srgbClr val="C00000"/>
                          </a:solidFill>
                          <a:latin typeface="Lucida Sans" panose="020B0602030504020204" pitchFamily="34" charset="0"/>
                        </a:rPr>
                        <a:t>administra con el desempeño</a:t>
                      </a:r>
                      <a:r>
                        <a:rPr lang="es-ES" sz="1400" b="0" dirty="0" smtClean="0">
                          <a:solidFill>
                            <a:srgbClr val="000000"/>
                          </a:solidFill>
                          <a:latin typeface="Lucida Sans" panose="020B0602030504020204" pitchFamily="34" charset="0"/>
                        </a:rPr>
                        <a:t>». </a:t>
                      </a:r>
                      <a:endParaRPr lang="es-ES" sz="1370" b="0" dirty="0" smtClean="0">
                        <a:solidFill>
                          <a:srgbClr val="000000"/>
                        </a:solidFill>
                        <a:latin typeface="Lucida Sans" panose="020B0602030504020204" pitchFamily="34" charset="0"/>
                      </a:endParaRPr>
                    </a:p>
                  </a:txBody>
                  <a:tcPr>
                    <a:solidFill>
                      <a:srgbClr val="FBFDFF"/>
                    </a:solidFill>
                  </a:tcPr>
                </a:tc>
              </a:tr>
            </a:tbl>
          </a:graphicData>
        </a:graphic>
      </p:graphicFrame>
      <p:cxnSp>
        <p:nvCxnSpPr>
          <p:cNvPr id="45" name="17 Conector recto de flecha"/>
          <p:cNvCxnSpPr/>
          <p:nvPr/>
        </p:nvCxnSpPr>
        <p:spPr>
          <a:xfrm>
            <a:off x="2965790" y="4287389"/>
            <a:ext cx="2016000" cy="2386"/>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17 Conector recto de flecha"/>
          <p:cNvCxnSpPr/>
          <p:nvPr/>
        </p:nvCxnSpPr>
        <p:spPr>
          <a:xfrm rot="-5400000">
            <a:off x="3668386" y="4637679"/>
            <a:ext cx="648000" cy="2386"/>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1278062"/>
            <a:ext cx="3066660" cy="2185268"/>
          </a:xfrm>
          <a:prstGeom prst="rect">
            <a:avLst/>
          </a:prstGeom>
          <a:effectLst>
            <a:glow rad="63500">
              <a:schemeClr val="accent2">
                <a:satMod val="175000"/>
                <a:alpha val="40000"/>
              </a:schemeClr>
            </a:glow>
            <a:outerShdw blurRad="50800" dist="38100" dir="2700000" algn="tl" rotWithShape="0">
              <a:prstClr val="black">
                <a:alpha val="40000"/>
              </a:prstClr>
            </a:outerShdw>
          </a:effectLst>
        </p:spPr>
      </p:pic>
      <p:graphicFrame>
        <p:nvGraphicFramePr>
          <p:cNvPr id="44" name="Tabla 43"/>
          <p:cNvGraphicFramePr>
            <a:graphicFrameLocks noGrp="1"/>
          </p:cNvGraphicFramePr>
          <p:nvPr>
            <p:extLst>
              <p:ext uri="{D42A27DB-BD31-4B8C-83A1-F6EECF244321}">
                <p14:modId xmlns:p14="http://schemas.microsoft.com/office/powerpoint/2010/main" val="2314010104"/>
              </p:ext>
            </p:extLst>
          </p:nvPr>
        </p:nvGraphicFramePr>
        <p:xfrm>
          <a:off x="539553" y="3860656"/>
          <a:ext cx="2376264" cy="79247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376264"/>
              </a:tblGrid>
              <a:tr h="255653">
                <a:tc>
                  <a:txBody>
                    <a:bodyPr/>
                    <a:lstStyle/>
                    <a:p>
                      <a:pPr algn="ctr"/>
                      <a:r>
                        <a:rPr lang="es-MX" sz="1500" b="1" dirty="0" smtClean="0">
                          <a:solidFill>
                            <a:srgbClr val="FFFF00"/>
                          </a:solidFill>
                          <a:latin typeface="Lucida Sans" panose="020B0602030504020204" pitchFamily="34" charset="0"/>
                        </a:rPr>
                        <a:t>Causa</a:t>
                      </a:r>
                      <a:endParaRPr lang="es-ES" sz="1500" b="1" dirty="0">
                        <a:solidFill>
                          <a:srgbClr val="FFFF00"/>
                        </a:solidFill>
                        <a:latin typeface="Lucida Sans" panose="020B0602030504020204" pitchFamily="34" charset="0"/>
                      </a:endParaRPr>
                    </a:p>
                  </a:txBody>
                  <a:tcPr anchor="ctr" anchorCtr="1">
                    <a:solidFill>
                      <a:srgbClr val="2E8A5C"/>
                    </a:solidFill>
                  </a:tcPr>
                </a:tc>
              </a:tr>
              <a:tr h="377392">
                <a:tc>
                  <a:txBody>
                    <a:bodyPr/>
                    <a:lstStyle/>
                    <a:p>
                      <a:pPr algn="ctr"/>
                      <a:r>
                        <a:rPr lang="es-BO" sz="1400" b="1"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X</a:t>
                      </a:r>
                      <a:r>
                        <a:rPr lang="es-BO" sz="140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BO" sz="1400" baseline="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 pago</a:t>
                      </a:r>
                    </a:p>
                    <a:p>
                      <a:pPr algn="ctr"/>
                      <a:r>
                        <a:rPr lang="es-ES" sz="1400" b="1" baseline="0" dirty="0" smtClean="0">
                          <a:solidFill>
                            <a:srgbClr val="C00000"/>
                          </a:solidFill>
                          <a:latin typeface="Lucida Sans" panose="020B0602030504020204" pitchFamily="34" charset="0"/>
                        </a:rPr>
                        <a:t>variable independiente</a:t>
                      </a:r>
                    </a:p>
                    <a:p>
                      <a:pPr algn="ctr"/>
                      <a:endParaRPr lang="es-ES" sz="300" b="1" dirty="0">
                        <a:solidFill>
                          <a:srgbClr val="C00000"/>
                        </a:solidFill>
                        <a:latin typeface="Lucida Sans" pitchFamily="34" charset="0"/>
                      </a:endParaRPr>
                    </a:p>
                  </a:txBody>
                  <a:tcPr marL="89535" marR="89535" marT="0" marB="0" anchor="ctr" anchorCtr="1">
                    <a:solidFill>
                      <a:srgbClr val="F6FCAA"/>
                    </a:solidFill>
                  </a:tcPr>
                </a:tc>
              </a:tr>
            </a:tbl>
          </a:graphicData>
        </a:graphic>
      </p:graphicFrame>
      <p:graphicFrame>
        <p:nvGraphicFramePr>
          <p:cNvPr id="46" name="Tabla 45"/>
          <p:cNvGraphicFramePr>
            <a:graphicFrameLocks noGrp="1"/>
          </p:cNvGraphicFramePr>
          <p:nvPr>
            <p:extLst>
              <p:ext uri="{D42A27DB-BD31-4B8C-83A1-F6EECF244321}">
                <p14:modId xmlns:p14="http://schemas.microsoft.com/office/powerpoint/2010/main" val="3911051825"/>
              </p:ext>
            </p:extLst>
          </p:nvPr>
        </p:nvGraphicFramePr>
        <p:xfrm>
          <a:off x="5021943" y="3860656"/>
          <a:ext cx="2376264" cy="79247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376264"/>
              </a:tblGrid>
              <a:tr h="255653">
                <a:tc>
                  <a:txBody>
                    <a:bodyPr/>
                    <a:lstStyle/>
                    <a:p>
                      <a:pPr algn="ctr"/>
                      <a:r>
                        <a:rPr lang="es-MX" sz="1500" b="1" dirty="0" smtClean="0">
                          <a:solidFill>
                            <a:srgbClr val="FFFF00"/>
                          </a:solidFill>
                          <a:latin typeface="Lucida Sans" panose="020B0602030504020204" pitchFamily="34" charset="0"/>
                        </a:rPr>
                        <a:t>Efecto</a:t>
                      </a:r>
                      <a:endParaRPr lang="es-ES" sz="1500" b="1" dirty="0">
                        <a:solidFill>
                          <a:srgbClr val="FFFF00"/>
                        </a:solidFill>
                        <a:latin typeface="Lucida Sans" panose="020B0602030504020204" pitchFamily="34" charset="0"/>
                      </a:endParaRPr>
                    </a:p>
                  </a:txBody>
                  <a:tcPr anchor="ctr" anchorCtr="1">
                    <a:solidFill>
                      <a:srgbClr val="2E8A5C"/>
                    </a:solidFill>
                  </a:tcPr>
                </a:tc>
              </a:tr>
              <a:tr h="3773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b="1" dirty="0" smtClean="0">
                          <a:solidFill>
                            <a:schemeClr val="tx1"/>
                          </a:solidFill>
                          <a:latin typeface="Lucida Sans" panose="020B0602030504020204" pitchFamily="34" charset="0"/>
                        </a:rPr>
                        <a:t>Y</a:t>
                      </a:r>
                      <a:r>
                        <a:rPr lang="es-ES" sz="1400" b="0" dirty="0" smtClean="0">
                          <a:solidFill>
                            <a:srgbClr val="000000"/>
                          </a:solidFill>
                          <a:latin typeface="Lucida Sans" panose="020B0602030504020204" pitchFamily="34" charset="0"/>
                        </a:rPr>
                        <a:t>: motivación intrínseca</a:t>
                      </a:r>
                      <a:endParaRPr lang="es-MX" sz="1400" b="0" dirty="0" smtClean="0">
                        <a:solidFill>
                          <a:schemeClr val="tx1"/>
                        </a:solidFill>
                        <a:latin typeface="Lucida Sans" panose="020B0602030504020204" pitchFamily="34" charset="0"/>
                      </a:endParaRPr>
                    </a:p>
                    <a:p>
                      <a:pPr algn="ctr"/>
                      <a:r>
                        <a:rPr lang="es-ES" sz="1400" b="1" baseline="0" dirty="0" smtClean="0">
                          <a:solidFill>
                            <a:srgbClr val="C00000"/>
                          </a:solidFill>
                          <a:latin typeface="Lucida Sans" panose="020B0602030504020204" pitchFamily="34" charset="0"/>
                        </a:rPr>
                        <a:t>variable dependiente</a:t>
                      </a:r>
                    </a:p>
                    <a:p>
                      <a:pPr algn="ctr"/>
                      <a:endParaRPr lang="es-ES" sz="300" b="1" dirty="0">
                        <a:solidFill>
                          <a:srgbClr val="C00000"/>
                        </a:solidFill>
                        <a:latin typeface="Lucida Sans" pitchFamily="34" charset="0"/>
                      </a:endParaRPr>
                    </a:p>
                  </a:txBody>
                  <a:tcPr marL="89535" marR="89535" marT="0" marB="0" anchor="ctr" anchorCtr="1">
                    <a:solidFill>
                      <a:srgbClr val="F6FCAA"/>
                    </a:solidFill>
                  </a:tcPr>
                </a:tc>
              </a:tr>
            </a:tbl>
          </a:graphicData>
        </a:graphic>
      </p:graphicFrame>
      <p:graphicFrame>
        <p:nvGraphicFramePr>
          <p:cNvPr id="47" name="Tabla 46"/>
          <p:cNvGraphicFramePr>
            <a:graphicFrameLocks noGrp="1"/>
          </p:cNvGraphicFramePr>
          <p:nvPr>
            <p:extLst>
              <p:ext uri="{D42A27DB-BD31-4B8C-83A1-F6EECF244321}">
                <p14:modId xmlns:p14="http://schemas.microsoft.com/office/powerpoint/2010/main" val="306668024"/>
              </p:ext>
            </p:extLst>
          </p:nvPr>
        </p:nvGraphicFramePr>
        <p:xfrm>
          <a:off x="2963292" y="4962872"/>
          <a:ext cx="2225873" cy="9144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25873"/>
              </a:tblGrid>
              <a:tr h="255653">
                <a:tc>
                  <a:txBody>
                    <a:bodyPr/>
                    <a:lstStyle/>
                    <a:p>
                      <a:pPr algn="ctr"/>
                      <a:r>
                        <a:rPr lang="es-MX" sz="1500" b="1" dirty="0" smtClean="0">
                          <a:solidFill>
                            <a:srgbClr val="FFFF00"/>
                          </a:solidFill>
                          <a:latin typeface="Lucida Sans" panose="020B0602030504020204" pitchFamily="34" charset="0"/>
                        </a:rPr>
                        <a:t>Intervención</a:t>
                      </a:r>
                      <a:endParaRPr lang="es-ES" sz="1500" b="1" dirty="0">
                        <a:solidFill>
                          <a:srgbClr val="FFFF00"/>
                        </a:solidFill>
                        <a:latin typeface="Lucida Sans" panose="020B0602030504020204" pitchFamily="34" charset="0"/>
                      </a:endParaRPr>
                    </a:p>
                  </a:txBody>
                  <a:tcPr anchor="ctr" anchorCtr="1">
                    <a:solidFill>
                      <a:srgbClr val="2E8A5C"/>
                    </a:solidFill>
                  </a:tcPr>
                </a:tc>
              </a:tr>
              <a:tr h="377392">
                <a:tc>
                  <a:txBody>
                    <a:bodyPr/>
                    <a:lstStyle/>
                    <a:p>
                      <a:pPr algn="ctr"/>
                      <a:r>
                        <a:rPr lang="es-BO" sz="1300" b="1"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Z</a:t>
                      </a:r>
                      <a:r>
                        <a:rPr lang="es-BO" sz="130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BO" sz="1300" baseline="0" dirty="0" smtClean="0">
                          <a:solidFill>
                            <a:schemeClr val="tx1"/>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 condiciones de administración del pago</a:t>
                      </a:r>
                    </a:p>
                    <a:p>
                      <a:pPr algn="ctr"/>
                      <a:r>
                        <a:rPr lang="es-ES" sz="1300" b="1" baseline="0" dirty="0" smtClean="0">
                          <a:solidFill>
                            <a:srgbClr val="C00000"/>
                          </a:solidFill>
                          <a:latin typeface="Lucida Sans" panose="020B0602030504020204" pitchFamily="34" charset="0"/>
                        </a:rPr>
                        <a:t>variable interviniente</a:t>
                      </a:r>
                      <a:endParaRPr lang="es-ES" sz="1300" b="1" dirty="0">
                        <a:solidFill>
                          <a:srgbClr val="C00000"/>
                        </a:solidFill>
                        <a:latin typeface="Lucida Sans" pitchFamily="34" charset="0"/>
                      </a:endParaRPr>
                    </a:p>
                  </a:txBody>
                  <a:tcPr marL="89535" marR="89535" marT="0" marB="0" anchor="ctr" anchorCtr="1">
                    <a:solidFill>
                      <a:srgbClr val="F6FCAA"/>
                    </a:solidFill>
                  </a:tcPr>
                </a:tc>
              </a:tr>
            </a:tbl>
          </a:graphicData>
        </a:graphic>
      </p:graphicFrame>
      <p:sp>
        <p:nvSpPr>
          <p:cNvPr id="64" name="128 Rectángulo"/>
          <p:cNvSpPr/>
          <p:nvPr/>
        </p:nvSpPr>
        <p:spPr bwMode="auto">
          <a:xfrm>
            <a:off x="5364088" y="6309320"/>
            <a:ext cx="3232072" cy="540000"/>
          </a:xfrm>
          <a:prstGeom prst="rect">
            <a:avLst/>
          </a:prstGeom>
          <a:gradFill>
            <a:gsLst>
              <a:gs pos="7000">
                <a:srgbClr val="00FF99"/>
              </a:gs>
              <a:gs pos="7000">
                <a:srgbClr val="FF0000"/>
              </a:gs>
              <a:gs pos="12000">
                <a:srgbClr val="2F2F91"/>
              </a:gs>
            </a:gsLst>
            <a:path path="circle">
              <a:fillToRect l="100000" t="100000"/>
            </a:path>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lvl="0" eaLnBrk="0" hangingPunct="0">
              <a:defRPr/>
            </a:pPr>
            <a:r>
              <a:rPr lang="es-ES" sz="1600" b="0" dirty="0" smtClean="0">
                <a:solidFill>
                  <a:schemeClr val="bg1"/>
                </a:solidFill>
                <a:latin typeface="Lucida Sans" panose="020B0602030504020204" pitchFamily="34" charset="0"/>
              </a:rPr>
              <a:t>La variable interviniente puede modificar la relación.</a:t>
            </a:r>
            <a:endParaRPr lang="es-ES" sz="1600" b="0" kern="0" dirty="0">
              <a:solidFill>
                <a:schemeClr val="bg1"/>
              </a:solidFill>
              <a:latin typeface="Lucida Sans" panose="020B0602030504020204" pitchFamily="34" charset="0"/>
            </a:endParaRPr>
          </a:p>
        </p:txBody>
      </p:sp>
    </p:spTree>
    <p:extLst>
      <p:ext uri="{BB962C8B-B14F-4D97-AF65-F5344CB8AC3E}">
        <p14:creationId xmlns:p14="http://schemas.microsoft.com/office/powerpoint/2010/main" val="15279087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invX="1"/>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80">
                                          <p:stCondLst>
                                            <p:cond delay="0"/>
                                          </p:stCondLst>
                                        </p:cTn>
                                        <p:tgtEl>
                                          <p:spTgt spid="43"/>
                                        </p:tgtEl>
                                      </p:cBhvr>
                                    </p:animEffect>
                                    <p:anim calcmode="lin" valueType="num">
                                      <p:cBhvr>
                                        <p:cTn id="8"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3" dur="26">
                                          <p:stCondLst>
                                            <p:cond delay="650"/>
                                          </p:stCondLst>
                                        </p:cTn>
                                        <p:tgtEl>
                                          <p:spTgt spid="43"/>
                                        </p:tgtEl>
                                      </p:cBhvr>
                                      <p:to x="100000" y="60000"/>
                                    </p:animScale>
                                    <p:animScale>
                                      <p:cBhvr>
                                        <p:cTn id="14" dur="166" decel="50000">
                                          <p:stCondLst>
                                            <p:cond delay="676"/>
                                          </p:stCondLst>
                                        </p:cTn>
                                        <p:tgtEl>
                                          <p:spTgt spid="43"/>
                                        </p:tgtEl>
                                      </p:cBhvr>
                                      <p:to x="100000" y="100000"/>
                                    </p:animScale>
                                    <p:animScale>
                                      <p:cBhvr>
                                        <p:cTn id="15" dur="26">
                                          <p:stCondLst>
                                            <p:cond delay="1312"/>
                                          </p:stCondLst>
                                        </p:cTn>
                                        <p:tgtEl>
                                          <p:spTgt spid="43"/>
                                        </p:tgtEl>
                                      </p:cBhvr>
                                      <p:to x="100000" y="80000"/>
                                    </p:animScale>
                                    <p:animScale>
                                      <p:cBhvr>
                                        <p:cTn id="16" dur="166" decel="50000">
                                          <p:stCondLst>
                                            <p:cond delay="1338"/>
                                          </p:stCondLst>
                                        </p:cTn>
                                        <p:tgtEl>
                                          <p:spTgt spid="43"/>
                                        </p:tgtEl>
                                      </p:cBhvr>
                                      <p:to x="100000" y="100000"/>
                                    </p:animScale>
                                    <p:animScale>
                                      <p:cBhvr>
                                        <p:cTn id="17" dur="26">
                                          <p:stCondLst>
                                            <p:cond delay="1642"/>
                                          </p:stCondLst>
                                        </p:cTn>
                                        <p:tgtEl>
                                          <p:spTgt spid="43"/>
                                        </p:tgtEl>
                                      </p:cBhvr>
                                      <p:to x="100000" y="90000"/>
                                    </p:animScale>
                                    <p:animScale>
                                      <p:cBhvr>
                                        <p:cTn id="18" dur="166" decel="50000">
                                          <p:stCondLst>
                                            <p:cond delay="1668"/>
                                          </p:stCondLst>
                                        </p:cTn>
                                        <p:tgtEl>
                                          <p:spTgt spid="43"/>
                                        </p:tgtEl>
                                      </p:cBhvr>
                                      <p:to x="100000" y="100000"/>
                                    </p:animScale>
                                    <p:animScale>
                                      <p:cBhvr>
                                        <p:cTn id="19" dur="26">
                                          <p:stCondLst>
                                            <p:cond delay="1808"/>
                                          </p:stCondLst>
                                        </p:cTn>
                                        <p:tgtEl>
                                          <p:spTgt spid="43"/>
                                        </p:tgtEl>
                                      </p:cBhvr>
                                      <p:to x="100000" y="95000"/>
                                    </p:animScale>
                                    <p:animScale>
                                      <p:cBhvr>
                                        <p:cTn id="20" dur="166" decel="50000">
                                          <p:stCondLst>
                                            <p:cond delay="1834"/>
                                          </p:stCondLst>
                                        </p:cTn>
                                        <p:tgtEl>
                                          <p:spTgt spid="43"/>
                                        </p:tgtEl>
                                      </p:cBhvr>
                                      <p:to x="100000" y="100000"/>
                                    </p:animScale>
                                  </p:childTnLst>
                                </p:cTn>
                              </p:par>
                            </p:childTnLst>
                          </p:cTn>
                        </p:par>
                        <p:par>
                          <p:cTn id="21" fill="hold">
                            <p:stCondLst>
                              <p:cond delay="2000"/>
                            </p:stCondLst>
                            <p:childTnLst>
                              <p:par>
                                <p:cTn id="22" presetID="31"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ppt_x"/>
                                          </p:val>
                                        </p:tav>
                                        <p:tav tm="100000">
                                          <p:val>
                                            <p:strVal val="#ppt_x"/>
                                          </p:val>
                                        </p:tav>
                                      </p:tavLst>
                                    </p:anim>
                                    <p:anim calcmode="lin" valueType="num">
                                      <p:cBhvr additive="base">
                                        <p:cTn id="33" dur="500" fill="hold"/>
                                        <p:tgtEl>
                                          <p:spTgt spid="44"/>
                                        </p:tgtEl>
                                        <p:attrNameLst>
                                          <p:attrName>ppt_y</p:attrName>
                                        </p:attrNameLst>
                                      </p:cBhvr>
                                      <p:tavLst>
                                        <p:tav tm="0">
                                          <p:val>
                                            <p:strVal val="0-#ppt_h/2"/>
                                          </p:val>
                                        </p:tav>
                                        <p:tav tm="100000">
                                          <p:val>
                                            <p:strVal val="#ppt_y"/>
                                          </p:val>
                                        </p:tav>
                                      </p:tavLst>
                                    </p:anim>
                                  </p:childTnLst>
                                </p:cTn>
                              </p:par>
                            </p:childTnLst>
                          </p:cTn>
                        </p:par>
                        <p:par>
                          <p:cTn id="34" fill="hold">
                            <p:stCondLst>
                              <p:cond delay="500"/>
                            </p:stCondLst>
                            <p:childTnLst>
                              <p:par>
                                <p:cTn id="35" presetID="2" presetClass="entr" presetSubtype="8"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0-#ppt_w/2"/>
                                          </p:val>
                                        </p:tav>
                                        <p:tav tm="100000">
                                          <p:val>
                                            <p:strVal val="#ppt_x"/>
                                          </p:val>
                                        </p:tav>
                                      </p:tavLst>
                                    </p:anim>
                                    <p:anim calcmode="lin" valueType="num">
                                      <p:cBhvr additive="base">
                                        <p:cTn id="38" dur="500" fill="hold"/>
                                        <p:tgtEl>
                                          <p:spTgt spid="45"/>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1"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additive="base">
                                        <p:cTn id="42" dur="500" fill="hold"/>
                                        <p:tgtEl>
                                          <p:spTgt spid="46"/>
                                        </p:tgtEl>
                                        <p:attrNameLst>
                                          <p:attrName>ppt_x</p:attrName>
                                        </p:attrNameLst>
                                      </p:cBhvr>
                                      <p:tavLst>
                                        <p:tav tm="0">
                                          <p:val>
                                            <p:strVal val="#ppt_x"/>
                                          </p:val>
                                        </p:tav>
                                        <p:tav tm="100000">
                                          <p:val>
                                            <p:strVal val="#ppt_x"/>
                                          </p:val>
                                        </p:tav>
                                      </p:tavLst>
                                    </p:anim>
                                    <p:anim calcmode="lin" valueType="num">
                                      <p:cBhvr additive="base">
                                        <p:cTn id="43"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nodeType="click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additive="base">
                                        <p:cTn id="48" dur="500" fill="hold"/>
                                        <p:tgtEl>
                                          <p:spTgt spid="47"/>
                                        </p:tgtEl>
                                        <p:attrNameLst>
                                          <p:attrName>ppt_x</p:attrName>
                                        </p:attrNameLst>
                                      </p:cBhvr>
                                      <p:tavLst>
                                        <p:tav tm="0">
                                          <p:val>
                                            <p:strVal val="#ppt_x"/>
                                          </p:val>
                                        </p:tav>
                                        <p:tav tm="100000">
                                          <p:val>
                                            <p:strVal val="#ppt_x"/>
                                          </p:val>
                                        </p:tav>
                                      </p:tavLst>
                                    </p:anim>
                                    <p:anim calcmode="lin" valueType="num">
                                      <p:cBhvr additive="base">
                                        <p:cTn id="49" dur="500" fill="hold"/>
                                        <p:tgtEl>
                                          <p:spTgt spid="47"/>
                                        </p:tgtEl>
                                        <p:attrNameLst>
                                          <p:attrName>ppt_y</p:attrName>
                                        </p:attrNameLst>
                                      </p:cBhvr>
                                      <p:tavLst>
                                        <p:tav tm="0">
                                          <p:val>
                                            <p:strVal val="0-#ppt_h/2"/>
                                          </p:val>
                                        </p:tav>
                                        <p:tav tm="100000">
                                          <p:val>
                                            <p:strVal val="#ppt_y"/>
                                          </p:val>
                                        </p:tav>
                                      </p:tavLst>
                                    </p:anim>
                                  </p:childTnLst>
                                </p:cTn>
                              </p:par>
                            </p:childTnLst>
                          </p:cTn>
                        </p:par>
                        <p:par>
                          <p:cTn id="50" fill="hold">
                            <p:stCondLst>
                              <p:cond delay="500"/>
                            </p:stCondLst>
                            <p:childTnLst>
                              <p:par>
                                <p:cTn id="51" presetID="2" presetClass="entr" presetSubtype="8"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500" fill="hold"/>
                                        <p:tgtEl>
                                          <p:spTgt spid="48"/>
                                        </p:tgtEl>
                                        <p:attrNameLst>
                                          <p:attrName>ppt_x</p:attrName>
                                        </p:attrNameLst>
                                      </p:cBhvr>
                                      <p:tavLst>
                                        <p:tav tm="0">
                                          <p:val>
                                            <p:strVal val="0-#ppt_w/2"/>
                                          </p:val>
                                        </p:tav>
                                        <p:tav tm="100000">
                                          <p:val>
                                            <p:strVal val="#ppt_x"/>
                                          </p:val>
                                        </p:tav>
                                      </p:tavLst>
                                    </p:anim>
                                    <p:anim calcmode="lin" valueType="num">
                                      <p:cBhvr additive="base">
                                        <p:cTn id="54"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9" fill="hold" grpId="0" nodeType="click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additive="base">
                                        <p:cTn id="59" dur="500" fill="hold"/>
                                        <p:tgtEl>
                                          <p:spTgt spid="64"/>
                                        </p:tgtEl>
                                        <p:attrNameLst>
                                          <p:attrName>ppt_x</p:attrName>
                                        </p:attrNameLst>
                                      </p:cBhvr>
                                      <p:tavLst>
                                        <p:tav tm="0">
                                          <p:val>
                                            <p:strVal val="0-#ppt_w/2"/>
                                          </p:val>
                                        </p:tav>
                                        <p:tav tm="100000">
                                          <p:val>
                                            <p:strVal val="#ppt_x"/>
                                          </p:val>
                                        </p:tav>
                                      </p:tavLst>
                                    </p:anim>
                                    <p:anim calcmode="lin" valueType="num">
                                      <p:cBhvr additive="base">
                                        <p:cTn id="60"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6512" y="-27384"/>
            <a:ext cx="9184534" cy="571480"/>
          </a:xfrm>
          <a:prstGeom prst="rect">
            <a:avLst/>
          </a:prstGeom>
          <a:gradFill>
            <a:gsLst>
              <a:gs pos="5000">
                <a:srgbClr val="00FF99"/>
              </a:gs>
              <a:gs pos="11000">
                <a:srgbClr val="FF0000"/>
              </a:gs>
              <a:gs pos="16000">
                <a:srgbClr val="2F2F91"/>
              </a:gs>
            </a:gsLst>
            <a:path path="circle">
              <a:fillToRect l="100000" t="100000"/>
            </a:path>
          </a:gradFill>
          <a:effectLst>
            <a:reflection blurRad="6350" stA="50000" endA="300" endPos="55000" dir="5400000" sy="-100000" algn="bl" rotWithShape="0"/>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_tradnl" sz="3000" kern="0" dirty="0" smtClean="0">
                <a:solidFill>
                  <a:srgbClr val="FFFF00"/>
                </a:solidFill>
                <a:effectLst>
                  <a:outerShdw blurRad="38100" dist="38100" dir="2700000" algn="tl">
                    <a:srgbClr val="000000">
                      <a:alpha val="43137"/>
                    </a:srgbClr>
                  </a:outerShdw>
                </a:effectLst>
                <a:latin typeface="Lucida Sans" pitchFamily="34" charset="0"/>
                <a:ea typeface="+mj-ea"/>
                <a:cs typeface="Lucida Sans" pitchFamily="34" charset="0"/>
              </a:rPr>
              <a:t>5.- HIPÓTESIS NULA Y ALTERNATIVA</a:t>
            </a:r>
            <a:endParaRPr kumimoji="0" lang="es-ES" sz="3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Sans" pitchFamily="34" charset="0"/>
              <a:ea typeface="+mj-ea"/>
              <a:cs typeface="Lucida Sans" pitchFamily="34" charset="0"/>
            </a:endParaRPr>
          </a:p>
        </p:txBody>
      </p:sp>
      <p:sp>
        <p:nvSpPr>
          <p:cNvPr id="24" name="8 Marcador de número de diapositiva"/>
          <p:cNvSpPr txBox="1">
            <a:spLocks/>
          </p:cNvSpPr>
          <p:nvPr/>
        </p:nvSpPr>
        <p:spPr>
          <a:xfrm>
            <a:off x="7048500" y="6600825"/>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1A972-1B43-4031-B38E-6352516437A2}" type="slidenum">
              <a:rPr kumimoji="0" lang="es-ES" sz="1600" b="1" i="0" u="none" strike="noStrike" kern="1200" cap="none" spc="0" normalizeH="0" baseline="0" noProof="0" smtClean="0">
                <a:ln>
                  <a:noFill/>
                </a:ln>
                <a:solidFill>
                  <a:schemeClr val="tx1"/>
                </a:solidFill>
                <a:effectLst/>
                <a:uLnTx/>
                <a:uFillTx/>
                <a:latin typeface="Cambria Math" pitchFamily="18" charset="0"/>
                <a:ea typeface="Cambria Math"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s-ES" sz="1600" b="1"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p:txBody>
      </p:sp>
      <p:sp>
        <p:nvSpPr>
          <p:cNvPr id="25" name="8 Marcador de número de diapositiva"/>
          <p:cNvSpPr txBox="1">
            <a:spLocks/>
          </p:cNvSpPr>
          <p:nvPr/>
        </p:nvSpPr>
        <p:spPr bwMode="auto">
          <a:xfrm>
            <a:off x="-47625" y="6643711"/>
            <a:ext cx="1785938" cy="276225"/>
          </a:xfrm>
          <a:prstGeom prst="rect">
            <a:avLst/>
          </a:prstGeom>
          <a:noFill/>
          <a:ln w="9525">
            <a:noFill/>
            <a:miter lim="800000"/>
            <a:headEnd/>
            <a:tailEnd/>
          </a:ln>
          <a:effectLst/>
        </p:spPr>
        <p:txBody>
          <a:bodyPr/>
          <a:lstStyle/>
          <a:p>
            <a:pPr>
              <a:defRPr/>
            </a:pPr>
            <a:r>
              <a:rPr lang="es-ES" sz="800" i="1" dirty="0">
                <a:solidFill>
                  <a:srgbClr val="003366"/>
                </a:solidFill>
                <a:latin typeface="+mn-lt"/>
              </a:rPr>
              <a:t>www.coimbraweb.com</a:t>
            </a:r>
          </a:p>
        </p:txBody>
      </p:sp>
      <p:sp>
        <p:nvSpPr>
          <p:cNvPr id="11" name="1 Título"/>
          <p:cNvSpPr txBox="1">
            <a:spLocks/>
          </p:cNvSpPr>
          <p:nvPr/>
        </p:nvSpPr>
        <p:spPr bwMode="auto">
          <a:xfrm>
            <a:off x="-17633" y="548680"/>
            <a:ext cx="4938082" cy="324000"/>
          </a:xfrm>
          <a:prstGeom prst="rect">
            <a:avLst/>
          </a:prstGeom>
          <a:solidFill>
            <a:srgbClr val="00FF99"/>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eaLnBrk="0" hangingPunct="0">
              <a:buClr>
                <a:srgbClr val="483700"/>
              </a:buClr>
              <a:buSzPct val="80000"/>
              <a:defRPr/>
            </a:pPr>
            <a:r>
              <a:rPr lang="es-ES_tradnl" sz="1800" b="0" kern="0" dirty="0" smtClean="0">
                <a:latin typeface="Lucida Sans" panose="020B0602030504020204" pitchFamily="34" charset="0"/>
              </a:rPr>
              <a:t>Se derivan de la hipótesis de investigación</a:t>
            </a:r>
            <a:endParaRPr lang="es-ES" sz="1800" kern="0" dirty="0">
              <a:effectLst>
                <a:outerShdw blurRad="38100" dist="38100" dir="2700000" algn="tl">
                  <a:srgbClr val="000000">
                    <a:alpha val="43137"/>
                  </a:srgbClr>
                </a:outerShdw>
              </a:effectLst>
              <a:latin typeface="Lucida Sans" panose="020B0602030504020204" pitchFamily="34" charset="0"/>
            </a:endParaRPr>
          </a:p>
        </p:txBody>
      </p:sp>
      <p:graphicFrame>
        <p:nvGraphicFramePr>
          <p:cNvPr id="14" name="10 Tabla"/>
          <p:cNvGraphicFramePr>
            <a:graphicFrameLocks noGrp="1"/>
          </p:cNvGraphicFramePr>
          <p:nvPr>
            <p:extLst>
              <p:ext uri="{D42A27DB-BD31-4B8C-83A1-F6EECF244321}">
                <p14:modId xmlns:p14="http://schemas.microsoft.com/office/powerpoint/2010/main" val="3965398765"/>
              </p:ext>
            </p:extLst>
          </p:nvPr>
        </p:nvGraphicFramePr>
        <p:xfrm>
          <a:off x="251520" y="980728"/>
          <a:ext cx="4896544" cy="15240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896544"/>
              </a:tblGrid>
              <a:tr h="277278">
                <a:tc>
                  <a:txBody>
                    <a:bodyPr/>
                    <a:lstStyle/>
                    <a:p>
                      <a:pPr algn="ctr">
                        <a:buClr>
                          <a:srgbClr val="FF3300"/>
                        </a:buClr>
                      </a:pPr>
                      <a:r>
                        <a:rPr lang="es-BO" sz="1500" b="1" baseline="0" dirty="0" smtClean="0">
                          <a:solidFill>
                            <a:srgbClr val="FFFF00"/>
                          </a:solidFill>
                          <a:latin typeface="Lucida Sans" panose="020B0602030504020204" pitchFamily="34" charset="0"/>
                        </a:rPr>
                        <a:t>HIPÓTESIS NULA</a:t>
                      </a:r>
                      <a:endParaRPr lang="es-MX" sz="1500" b="1" dirty="0">
                        <a:solidFill>
                          <a:srgbClr val="FFFF00"/>
                        </a:solidFill>
                        <a:latin typeface="Lucida Sans" panose="020B0602030504020204" pitchFamily="34" charset="0"/>
                      </a:endParaRPr>
                    </a:p>
                  </a:txBody>
                  <a:tcPr anchor="ctr">
                    <a:solidFill>
                      <a:srgbClr val="2F2F91"/>
                    </a:solidFill>
                  </a:tcPr>
                </a:tc>
              </a:tr>
              <a:tr h="203875">
                <a:tc>
                  <a:txBody>
                    <a:bodyPr/>
                    <a:lstStyle/>
                    <a:p>
                      <a:pPr marL="0" marR="0" lvl="0" indent="0" algn="ctr" defTabSz="914400" rtl="0" eaLnBrk="0" fontAlgn="base" latinLnBrk="0" hangingPunct="0">
                        <a:lnSpc>
                          <a:spcPct val="100000"/>
                        </a:lnSpc>
                        <a:spcBef>
                          <a:spcPct val="0"/>
                        </a:spcBef>
                        <a:spcAft>
                          <a:spcPct val="0"/>
                        </a:spcAft>
                        <a:buClr>
                          <a:srgbClr val="483700"/>
                        </a:buClr>
                        <a:buSzPct val="80000"/>
                        <a:tabLst/>
                        <a:defRPr/>
                      </a:pPr>
                      <a:r>
                        <a:rPr kumimoji="0" lang="es-ES_tradnl" sz="1500" b="0" i="0" u="none" strike="noStrike" kern="0" cap="none" spc="0" normalizeH="0" noProof="0" dirty="0" smtClean="0">
                          <a:ln>
                            <a:noFill/>
                          </a:ln>
                          <a:solidFill>
                            <a:schemeClr val="tx1"/>
                          </a:solidFill>
                          <a:effectLst/>
                          <a:uLnTx/>
                          <a:uFillTx/>
                          <a:latin typeface="Lucida Sans" panose="020B0602030504020204" pitchFamily="34" charset="0"/>
                          <a:ea typeface="+mn-ea"/>
                          <a:cs typeface="+mn-cs"/>
                        </a:rPr>
                        <a:t>¿Cuál</a:t>
                      </a:r>
                      <a:r>
                        <a:rPr kumimoji="0" lang="es-ES_tradnl" sz="1500" b="0" i="0" u="none" strike="noStrike" kern="0" cap="none" spc="0" normalizeH="0" baseline="0" noProof="0" dirty="0" smtClean="0">
                          <a:ln>
                            <a:noFill/>
                          </a:ln>
                          <a:solidFill>
                            <a:schemeClr val="tx1"/>
                          </a:solidFill>
                          <a:effectLst/>
                          <a:uLnTx/>
                          <a:uFillTx/>
                          <a:latin typeface="Lucida Sans" panose="020B0602030504020204" pitchFamily="34" charset="0"/>
                          <a:ea typeface="+mn-ea"/>
                          <a:cs typeface="+mn-cs"/>
                        </a:rPr>
                        <a:t> es su propósito?</a:t>
                      </a:r>
                      <a:endParaRPr kumimoji="0" lang="es-ES" sz="1500" i="0" u="none" strike="noStrike" kern="0" cap="none" spc="0" normalizeH="0" noProof="0" dirty="0">
                        <a:ln>
                          <a:noFill/>
                        </a:ln>
                        <a:solidFill>
                          <a:schemeClr val="tx1"/>
                        </a:solidFill>
                        <a:effectLst>
                          <a:outerShdw blurRad="38100" dist="38100" dir="2700000" algn="tl">
                            <a:srgbClr val="000000">
                              <a:alpha val="43137"/>
                            </a:srgbClr>
                          </a:outerShdw>
                        </a:effectLst>
                        <a:uLnTx/>
                        <a:uFillTx/>
                        <a:latin typeface="Lucida Sans" panose="020B0602030504020204" pitchFamily="34" charset="0"/>
                        <a:ea typeface="+mn-ea"/>
                        <a:cs typeface="+mn-cs"/>
                      </a:endParaRPr>
                    </a:p>
                  </a:txBody>
                  <a:tcPr marL="89535" marR="89535" marT="0" marB="0" anchor="ctr">
                    <a:solidFill>
                      <a:srgbClr val="FFB64B"/>
                    </a:solidFill>
                  </a:tcPr>
                </a:tc>
              </a:tr>
              <a:tr h="237667">
                <a:tc>
                  <a:txBody>
                    <a:bodyPr/>
                    <a:lstStyle/>
                    <a:p>
                      <a:pPr>
                        <a:buClr>
                          <a:srgbClr val="FF3300"/>
                        </a:buClr>
                      </a:pPr>
                      <a:r>
                        <a:rPr lang="es-BO" sz="1400" b="0" dirty="0" smtClean="0">
                          <a:solidFill>
                            <a:srgbClr val="FF0000"/>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ES" sz="1400" b="1" dirty="0" smtClean="0">
                          <a:solidFill>
                            <a:srgbClr val="C00000"/>
                          </a:solidFill>
                          <a:effectLst/>
                          <a:latin typeface="Lucida Sans" panose="020B0602030504020204" pitchFamily="34" charset="0"/>
                          <a:ea typeface="+mn-ea"/>
                          <a:cs typeface="+mn-cs"/>
                          <a:sym typeface="Wingdings 2" panose="05020102010507070707" pitchFamily="18" charset="2"/>
                        </a:rPr>
                        <a:t>N</a:t>
                      </a:r>
                      <a:r>
                        <a:rPr lang="es-ES" sz="1400" b="1" dirty="0" smtClean="0">
                          <a:solidFill>
                            <a:srgbClr val="C00000"/>
                          </a:solidFill>
                          <a:latin typeface="Lucida Sans" panose="020B0602030504020204" pitchFamily="34" charset="0"/>
                        </a:rPr>
                        <a:t>egar</a:t>
                      </a:r>
                      <a:r>
                        <a:rPr lang="es-ES" sz="1400" b="0" dirty="0" smtClean="0">
                          <a:solidFill>
                            <a:srgbClr val="000000"/>
                          </a:solidFill>
                          <a:latin typeface="Lucida Sans" panose="020B0602030504020204" pitchFamily="34" charset="0"/>
                        </a:rPr>
                        <a:t> lo que afirma la hipótesis de investigación. </a:t>
                      </a:r>
                    </a:p>
                    <a:p>
                      <a:pPr>
                        <a:buClr>
                          <a:srgbClr val="FF3300"/>
                        </a:buClr>
                      </a:pPr>
                      <a:endParaRPr lang="es-ES_tradnl" sz="400" b="0" dirty="0" smtClean="0">
                        <a:solidFill>
                          <a:srgbClr val="000000"/>
                        </a:solidFill>
                        <a:latin typeface="Lucida Sans" panose="020B0602030504020204" pitchFamily="34" charset="0"/>
                      </a:endParaRPr>
                    </a:p>
                  </a:txBody>
                  <a:tcPr marL="89535" marR="89535" marT="0" marB="0">
                    <a:solidFill>
                      <a:srgbClr val="FFFCF7"/>
                    </a:solidFill>
                  </a:tcPr>
                </a:tc>
              </a:tr>
              <a:tr h="453111">
                <a:tc>
                  <a:txBody>
                    <a:bodyPr/>
                    <a:lstStyle/>
                    <a:p>
                      <a:pPr>
                        <a:buClr>
                          <a:srgbClr val="FF3300"/>
                        </a:buClr>
                      </a:pPr>
                      <a:r>
                        <a:rPr lang="es-BO" sz="1400" b="0" dirty="0" smtClean="0">
                          <a:solidFill>
                            <a:srgbClr val="FF0000"/>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ES" sz="1400" b="0" baseline="0" dirty="0" smtClean="0">
                          <a:solidFill>
                            <a:srgbClr val="000000"/>
                          </a:solidFill>
                          <a:latin typeface="Lucida Sans" panose="020B0602030504020204" pitchFamily="34" charset="0"/>
                          <a:sym typeface="Wingdings 2" panose="05020102010507070707" pitchFamily="18" charset="2"/>
                        </a:rPr>
                        <a:t>Puesto </a:t>
                      </a:r>
                      <a:r>
                        <a:rPr lang="es-ES_tradnl" sz="1400" b="0" dirty="0" smtClean="0">
                          <a:solidFill>
                            <a:srgbClr val="000000"/>
                          </a:solidFill>
                          <a:latin typeface="Lucida Sans" panose="020B0602030504020204" pitchFamily="34" charset="0"/>
                        </a:rPr>
                        <a:t>que se </a:t>
                      </a:r>
                      <a:r>
                        <a:rPr lang="es-ES_tradnl" sz="1400" b="1" dirty="0" smtClean="0">
                          <a:solidFill>
                            <a:srgbClr val="C00000"/>
                          </a:solidFill>
                          <a:latin typeface="Lucida Sans" panose="020B0602030504020204" pitchFamily="34" charset="0"/>
                        </a:rPr>
                        <a:t>deriva</a:t>
                      </a:r>
                      <a:r>
                        <a:rPr lang="es-ES_tradnl" sz="1400" b="0" dirty="0" smtClean="0">
                          <a:solidFill>
                            <a:srgbClr val="000000"/>
                          </a:solidFill>
                          <a:latin typeface="Lucida Sans" panose="020B0602030504020204" pitchFamily="34" charset="0"/>
                        </a:rPr>
                        <a:t> de la hipótesis de investigación, se clasifica del mismo modo, pero con los elementos que la caracteriza.</a:t>
                      </a:r>
                    </a:p>
                    <a:p>
                      <a:pPr>
                        <a:buClr>
                          <a:srgbClr val="FF3300"/>
                        </a:buClr>
                      </a:pPr>
                      <a:endParaRPr lang="es-ES_tradnl" sz="400" b="0" dirty="0" smtClean="0">
                        <a:solidFill>
                          <a:srgbClr val="000000"/>
                        </a:solidFill>
                        <a:latin typeface="Lucida Sans" panose="020B0602030504020204" pitchFamily="34" charset="0"/>
                      </a:endParaRPr>
                    </a:p>
                  </a:txBody>
                  <a:tcPr marL="89535" marR="89535" marT="0" marB="0">
                    <a:solidFill>
                      <a:srgbClr val="FFE8C5"/>
                    </a:solidFill>
                  </a:tcPr>
                </a:tc>
              </a:tr>
            </a:tbl>
          </a:graphicData>
        </a:graphic>
      </p:graphicFrame>
      <p:graphicFrame>
        <p:nvGraphicFramePr>
          <p:cNvPr id="19" name="10 Tabla"/>
          <p:cNvGraphicFramePr>
            <a:graphicFrameLocks noGrp="1"/>
          </p:cNvGraphicFramePr>
          <p:nvPr>
            <p:extLst>
              <p:ext uri="{D42A27DB-BD31-4B8C-83A1-F6EECF244321}">
                <p14:modId xmlns:p14="http://schemas.microsoft.com/office/powerpoint/2010/main" val="3711547927"/>
              </p:ext>
            </p:extLst>
          </p:nvPr>
        </p:nvGraphicFramePr>
        <p:xfrm>
          <a:off x="5436096" y="908720"/>
          <a:ext cx="3528392" cy="175564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528392"/>
              </a:tblGrid>
              <a:tr h="183770">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dirty="0" smtClean="0">
                          <a:solidFill>
                            <a:srgbClr val="FFFF00"/>
                          </a:solidFill>
                          <a:latin typeface="Lucida Sans" panose="020B0602030504020204" pitchFamily="34" charset="0"/>
                        </a:rPr>
                        <a:t>Ejemplo 16 .- Hipótesis</a:t>
                      </a:r>
                      <a:r>
                        <a:rPr lang="es-BO" sz="1500" b="1" baseline="0" dirty="0" smtClean="0">
                          <a:solidFill>
                            <a:srgbClr val="FFFF00"/>
                          </a:solidFill>
                          <a:latin typeface="Lucida Sans" panose="020B0602030504020204" pitchFamily="34" charset="0"/>
                        </a:rPr>
                        <a:t> nulas</a:t>
                      </a:r>
                      <a:endParaRPr lang="es-ES" sz="1400" b="0" dirty="0" smtClean="0">
                        <a:latin typeface="Lucida Sans" panose="020B0602030504020204" pitchFamily="34" charset="0"/>
                      </a:endParaRPr>
                    </a:p>
                  </a:txBody>
                  <a:tcPr anchor="ctr">
                    <a:solidFill>
                      <a:srgbClr val="0087E1"/>
                    </a:solidFill>
                  </a:tcPr>
                </a:tc>
              </a:tr>
              <a:tr h="532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Ho</a:t>
                      </a:r>
                      <a:r>
                        <a:rPr lang="es-ES" sz="1370" b="0" dirty="0" smtClean="0">
                          <a:solidFill>
                            <a:srgbClr val="000000"/>
                          </a:solidFill>
                          <a:latin typeface="Lucida Sans" panose="020B0602030504020204" pitchFamily="34" charset="0"/>
                        </a:rPr>
                        <a:t>: «Los adolescentes </a:t>
                      </a:r>
                      <a:r>
                        <a:rPr lang="es-ES" sz="1370" b="1" dirty="0" smtClean="0">
                          <a:solidFill>
                            <a:srgbClr val="C00000"/>
                          </a:solidFill>
                          <a:latin typeface="Lucida Sans" panose="020B0602030504020204" pitchFamily="34" charset="0"/>
                        </a:rPr>
                        <a:t>no</a:t>
                      </a:r>
                      <a:r>
                        <a:rPr lang="es-ES" sz="1370" b="0" dirty="0" smtClean="0">
                          <a:solidFill>
                            <a:srgbClr val="000000"/>
                          </a:solidFill>
                          <a:latin typeface="Lucida Sans" panose="020B0602030504020204" pitchFamily="34" charset="0"/>
                        </a:rPr>
                        <a:t> le atribuyen más importancia al atractivo físico en sus relaciones de pareja, que las adolescentes a las suyas».</a:t>
                      </a:r>
                    </a:p>
                  </a:txBody>
                  <a:tcPr>
                    <a:solidFill>
                      <a:srgbClr val="FBFDFF"/>
                    </a:solidFill>
                  </a:tcPr>
                </a:tc>
              </a:tr>
              <a:tr h="292282">
                <a:tc>
                  <a:txBody>
                    <a:bodyPr/>
                    <a:lstStyle/>
                    <a:p>
                      <a:pPr>
                        <a:buClr>
                          <a:srgbClr val="FF3300"/>
                        </a:buClr>
                      </a:pPr>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Ho</a:t>
                      </a:r>
                      <a:r>
                        <a:rPr lang="es-ES" sz="1370" b="0" dirty="0" smtClean="0">
                          <a:solidFill>
                            <a:srgbClr val="000000"/>
                          </a:solidFill>
                          <a:latin typeface="Lucida Sans" panose="020B0602030504020204" pitchFamily="34" charset="0"/>
                        </a:rPr>
                        <a:t>: «</a:t>
                      </a:r>
                      <a:r>
                        <a:rPr lang="es-ES" sz="1370" b="1" dirty="0" smtClean="0">
                          <a:solidFill>
                            <a:srgbClr val="C00000"/>
                          </a:solidFill>
                          <a:latin typeface="Lucida Sans" panose="020B0602030504020204" pitchFamily="34" charset="0"/>
                        </a:rPr>
                        <a:t>No</a:t>
                      </a:r>
                      <a:r>
                        <a:rPr lang="es-ES" sz="1370" b="0" dirty="0" smtClean="0">
                          <a:solidFill>
                            <a:srgbClr val="000000"/>
                          </a:solidFill>
                          <a:latin typeface="Lucida Sans" panose="020B0602030504020204" pitchFamily="34" charset="0"/>
                        </a:rPr>
                        <a:t> hay relación entre la autoestima y el temor al éxito»</a:t>
                      </a:r>
                      <a:r>
                        <a:rPr lang="es-ES" sz="1370" dirty="0" smtClean="0">
                          <a:solidFill>
                            <a:srgbClr val="0000CC"/>
                          </a:solidFill>
                          <a:latin typeface="Lucida Sans" panose="020B0602030504020204" pitchFamily="34" charset="0"/>
                        </a:rPr>
                        <a:t>.</a:t>
                      </a:r>
                    </a:p>
                  </a:txBody>
                  <a:tcPr>
                    <a:solidFill>
                      <a:srgbClr val="C5E8FF"/>
                    </a:solidFill>
                  </a:tcPr>
                </a:tc>
              </a:tr>
            </a:tbl>
          </a:graphicData>
        </a:graphic>
      </p:graphicFrame>
      <p:pic>
        <p:nvPicPr>
          <p:cNvPr id="10" name="Picture 4" descr="C:\Users\Edison\Desktop\1.A subir\9703_476330635752514_85504449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2852936"/>
            <a:ext cx="2071487" cy="3107230"/>
          </a:xfrm>
          <a:prstGeom prst="rect">
            <a:avLst/>
          </a:prstGeom>
          <a:noFill/>
          <a:effectLst>
            <a:glow rad="63500">
              <a:schemeClr val="accent2">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15" name="10 Tabla"/>
          <p:cNvGraphicFramePr>
            <a:graphicFrameLocks noGrp="1"/>
          </p:cNvGraphicFramePr>
          <p:nvPr>
            <p:extLst>
              <p:ext uri="{D42A27DB-BD31-4B8C-83A1-F6EECF244321}">
                <p14:modId xmlns:p14="http://schemas.microsoft.com/office/powerpoint/2010/main" val="1756473270"/>
              </p:ext>
            </p:extLst>
          </p:nvPr>
        </p:nvGraphicFramePr>
        <p:xfrm>
          <a:off x="251520" y="4506808"/>
          <a:ext cx="6192688" cy="184708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192688"/>
              </a:tblGrid>
              <a:tr h="224980">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dirty="0" smtClean="0">
                          <a:solidFill>
                            <a:srgbClr val="FFFF00"/>
                          </a:solidFill>
                          <a:latin typeface="Lucida Sans" panose="020B0602030504020204" pitchFamily="34" charset="0"/>
                        </a:rPr>
                        <a:t>Ejemplo 17 .-</a:t>
                      </a:r>
                      <a:r>
                        <a:rPr lang="es-BO" sz="1500" b="1" baseline="0" dirty="0" smtClean="0">
                          <a:solidFill>
                            <a:srgbClr val="FFFF00"/>
                          </a:solidFill>
                          <a:latin typeface="Lucida Sans" panose="020B0602030504020204" pitchFamily="34" charset="0"/>
                        </a:rPr>
                        <a:t> Tres tipos de h</a:t>
                      </a:r>
                      <a:r>
                        <a:rPr lang="es-BO" sz="1500" b="1" dirty="0" smtClean="0">
                          <a:solidFill>
                            <a:srgbClr val="FFFF00"/>
                          </a:solidFill>
                          <a:latin typeface="Lucida Sans" panose="020B0602030504020204" pitchFamily="34" charset="0"/>
                        </a:rPr>
                        <a:t>ipótesis   </a:t>
                      </a:r>
                      <a:r>
                        <a:rPr lang="es-ES" sz="1400" b="0" dirty="0" smtClean="0">
                          <a:latin typeface="Lucida Sans" panose="020B0602030504020204" pitchFamily="34" charset="0"/>
                        </a:rPr>
                        <a:t>(Sampieri, 2010)</a:t>
                      </a:r>
                    </a:p>
                  </a:txBody>
                  <a:tcPr anchor="ctr">
                    <a:solidFill>
                      <a:srgbClr val="0087E1"/>
                    </a:solidFill>
                  </a:tcPr>
                </a:tc>
              </a:tr>
              <a:tr h="3578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Hi</a:t>
                      </a:r>
                      <a:r>
                        <a:rPr lang="es-ES" sz="1370" b="0" dirty="0" smtClean="0">
                          <a:solidFill>
                            <a:srgbClr val="000000"/>
                          </a:solidFill>
                          <a:latin typeface="Lucida Sans" panose="020B0602030504020204" pitchFamily="34" charset="0"/>
                        </a:rPr>
                        <a:t>: «El candidato A obtendrá en la elección para la presidencia del Consejo Escolar entre </a:t>
                      </a:r>
                      <a:r>
                        <a:rPr lang="es-ES" sz="1370" b="1" dirty="0" smtClean="0">
                          <a:solidFill>
                            <a:srgbClr val="C00000"/>
                          </a:solidFill>
                          <a:latin typeface="Lucida Sans" panose="020B0602030504020204" pitchFamily="34" charset="0"/>
                        </a:rPr>
                        <a:t>50 y 60% </a:t>
                      </a:r>
                      <a:r>
                        <a:rPr lang="es-ES" sz="1370" b="0" dirty="0" smtClean="0">
                          <a:solidFill>
                            <a:srgbClr val="000000"/>
                          </a:solidFill>
                          <a:latin typeface="Lucida Sans" panose="020B0602030504020204" pitchFamily="34" charset="0"/>
                        </a:rPr>
                        <a:t>de la votación total».</a:t>
                      </a:r>
                    </a:p>
                  </a:txBody>
                  <a:tcPr>
                    <a:solidFill>
                      <a:srgbClr val="FBFDFF"/>
                    </a:solidFill>
                  </a:tcPr>
                </a:tc>
              </a:tr>
              <a:tr h="357825">
                <a:tc>
                  <a:txBody>
                    <a:bodyPr/>
                    <a:lstStyle/>
                    <a:p>
                      <a:pPr>
                        <a:buClr>
                          <a:srgbClr val="FF3300"/>
                        </a:buClr>
                      </a:pPr>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Ho</a:t>
                      </a:r>
                      <a:r>
                        <a:rPr lang="es-ES" sz="1370" b="0" dirty="0" smtClean="0">
                          <a:solidFill>
                            <a:srgbClr val="000000"/>
                          </a:solidFill>
                          <a:latin typeface="Lucida Sans" panose="020B0602030504020204" pitchFamily="34" charset="0"/>
                        </a:rPr>
                        <a:t>: «El candidato A </a:t>
                      </a:r>
                      <a:r>
                        <a:rPr lang="es-ES" sz="1370" b="1" dirty="0" smtClean="0">
                          <a:solidFill>
                            <a:srgbClr val="C00000"/>
                          </a:solidFill>
                          <a:latin typeface="Lucida Sans" panose="020B0602030504020204" pitchFamily="34" charset="0"/>
                        </a:rPr>
                        <a:t>no</a:t>
                      </a:r>
                      <a:r>
                        <a:rPr lang="es-ES" sz="1370" b="0" dirty="0" smtClean="0">
                          <a:solidFill>
                            <a:srgbClr val="000000"/>
                          </a:solidFill>
                          <a:latin typeface="Lucida Sans" panose="020B0602030504020204" pitchFamily="34" charset="0"/>
                        </a:rPr>
                        <a:t> obtendrá en la elección para la presidencia del Consejo Escolar entre </a:t>
                      </a:r>
                      <a:r>
                        <a:rPr lang="es-ES" sz="1370" b="1" dirty="0" smtClean="0">
                          <a:solidFill>
                            <a:srgbClr val="C00000"/>
                          </a:solidFill>
                          <a:latin typeface="Lucida Sans" panose="020B0602030504020204" pitchFamily="34" charset="0"/>
                        </a:rPr>
                        <a:t>50 y 60% </a:t>
                      </a:r>
                      <a:r>
                        <a:rPr lang="es-ES" sz="1370" b="0" dirty="0" smtClean="0">
                          <a:solidFill>
                            <a:srgbClr val="000000"/>
                          </a:solidFill>
                          <a:latin typeface="Lucida Sans" panose="020B0602030504020204" pitchFamily="34" charset="0"/>
                        </a:rPr>
                        <a:t>de la votación total».</a:t>
                      </a:r>
                    </a:p>
                  </a:txBody>
                  <a:tcPr>
                    <a:solidFill>
                      <a:srgbClr val="C5E8FF"/>
                    </a:solidFill>
                  </a:tcPr>
                </a:tc>
              </a:tr>
              <a:tr h="357825">
                <a:tc>
                  <a:txBody>
                    <a:bodyPr/>
                    <a:lstStyle/>
                    <a:p>
                      <a:pPr>
                        <a:buClr>
                          <a:srgbClr val="FF3300"/>
                        </a:buClr>
                      </a:pPr>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Ha</a:t>
                      </a:r>
                      <a:r>
                        <a:rPr lang="es-ES" sz="1370" b="0" dirty="0" smtClean="0">
                          <a:solidFill>
                            <a:srgbClr val="000000"/>
                          </a:solidFill>
                          <a:latin typeface="Lucida Sans" panose="020B0602030504020204" pitchFamily="34" charset="0"/>
                        </a:rPr>
                        <a:t>: «El candidato A obtendrá en la elección para la presidencia del Consejo Escolar </a:t>
                      </a:r>
                      <a:r>
                        <a:rPr lang="es-ES" sz="1370" b="1" dirty="0" smtClean="0">
                          <a:solidFill>
                            <a:srgbClr val="C00000"/>
                          </a:solidFill>
                          <a:latin typeface="Lucida Sans" panose="020B0602030504020204" pitchFamily="34" charset="0"/>
                        </a:rPr>
                        <a:t>más de 60% </a:t>
                      </a:r>
                      <a:r>
                        <a:rPr lang="es-ES" sz="1370" b="0" dirty="0" smtClean="0">
                          <a:solidFill>
                            <a:srgbClr val="000000"/>
                          </a:solidFill>
                          <a:latin typeface="Lucida Sans" panose="020B0602030504020204" pitchFamily="34" charset="0"/>
                        </a:rPr>
                        <a:t>de la votación total».</a:t>
                      </a:r>
                      <a:endParaRPr lang="es-MX" sz="1370" b="0" dirty="0" smtClean="0">
                        <a:solidFill>
                          <a:srgbClr val="000000"/>
                        </a:solidFill>
                        <a:latin typeface="Lucida Sans" panose="020B0602030504020204" pitchFamily="34" charset="0"/>
                      </a:endParaRPr>
                    </a:p>
                  </a:txBody>
                  <a:tcPr>
                    <a:solidFill>
                      <a:srgbClr val="FBFDFF"/>
                    </a:solidFill>
                  </a:tcPr>
                </a:tc>
              </a:tr>
            </a:tbl>
          </a:graphicData>
        </a:graphic>
      </p:graphicFrame>
      <p:graphicFrame>
        <p:nvGraphicFramePr>
          <p:cNvPr id="13" name="10 Tabla"/>
          <p:cNvGraphicFramePr>
            <a:graphicFrameLocks noGrp="1"/>
          </p:cNvGraphicFramePr>
          <p:nvPr>
            <p:extLst>
              <p:ext uri="{D42A27DB-BD31-4B8C-83A1-F6EECF244321}">
                <p14:modId xmlns:p14="http://schemas.microsoft.com/office/powerpoint/2010/main" val="2401742228"/>
              </p:ext>
            </p:extLst>
          </p:nvPr>
        </p:nvGraphicFramePr>
        <p:xfrm>
          <a:off x="251520" y="2812184"/>
          <a:ext cx="6120680" cy="155291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120680"/>
              </a:tblGrid>
              <a:tr h="0">
                <a:tc>
                  <a:txBody>
                    <a:bodyPr/>
                    <a:lstStyle/>
                    <a:p>
                      <a:pPr algn="ctr">
                        <a:buClr>
                          <a:srgbClr val="FF3300"/>
                        </a:buClr>
                      </a:pPr>
                      <a:r>
                        <a:rPr lang="es-BO" sz="1500" b="1" baseline="0" dirty="0" smtClean="0">
                          <a:solidFill>
                            <a:srgbClr val="FFFF00"/>
                          </a:solidFill>
                          <a:latin typeface="Lucida Sans" panose="020B0602030504020204" pitchFamily="34" charset="0"/>
                        </a:rPr>
                        <a:t>HIPÓTESIS ALTERNATIVA</a:t>
                      </a:r>
                      <a:endParaRPr lang="es-MX" sz="1500" b="1" dirty="0">
                        <a:solidFill>
                          <a:srgbClr val="FFFF00"/>
                        </a:solidFill>
                        <a:latin typeface="Lucida Sans" panose="020B0602030504020204" pitchFamily="34" charset="0"/>
                      </a:endParaRPr>
                    </a:p>
                  </a:txBody>
                  <a:tcPr anchor="ctr">
                    <a:solidFill>
                      <a:srgbClr val="2F2F91"/>
                    </a:solidFill>
                  </a:tcPr>
                </a:tc>
              </a:tr>
              <a:tr h="288000">
                <a:tc>
                  <a:txBody>
                    <a:bodyPr/>
                    <a:lstStyle/>
                    <a:p>
                      <a:pPr marL="0" marR="0" lvl="0" indent="0" algn="ctr" defTabSz="914400" rtl="0" eaLnBrk="0" fontAlgn="base" latinLnBrk="0" hangingPunct="0">
                        <a:lnSpc>
                          <a:spcPct val="100000"/>
                        </a:lnSpc>
                        <a:spcBef>
                          <a:spcPct val="0"/>
                        </a:spcBef>
                        <a:spcAft>
                          <a:spcPct val="0"/>
                        </a:spcAft>
                        <a:buClr>
                          <a:srgbClr val="483700"/>
                        </a:buClr>
                        <a:buSzPct val="80000"/>
                        <a:tabLst/>
                        <a:defRPr/>
                      </a:pPr>
                      <a:r>
                        <a:rPr kumimoji="0" lang="es-ES_tradnl" sz="1500" b="0" i="0" u="none" strike="noStrike" kern="0" cap="none" spc="0" normalizeH="0" noProof="0" dirty="0" smtClean="0">
                          <a:ln>
                            <a:noFill/>
                          </a:ln>
                          <a:solidFill>
                            <a:schemeClr val="tx1"/>
                          </a:solidFill>
                          <a:effectLst/>
                          <a:uLnTx/>
                          <a:uFillTx/>
                          <a:latin typeface="Lucida Sans" panose="020B0602030504020204" pitchFamily="34" charset="0"/>
                          <a:ea typeface="+mn-ea"/>
                          <a:cs typeface="+mn-cs"/>
                        </a:rPr>
                        <a:t>¿Cuál</a:t>
                      </a:r>
                      <a:r>
                        <a:rPr kumimoji="0" lang="es-ES_tradnl" sz="1500" b="0" i="0" u="none" strike="noStrike" kern="0" cap="none" spc="0" normalizeH="0" baseline="0" noProof="0" dirty="0" smtClean="0">
                          <a:ln>
                            <a:noFill/>
                          </a:ln>
                          <a:solidFill>
                            <a:schemeClr val="tx1"/>
                          </a:solidFill>
                          <a:effectLst/>
                          <a:uLnTx/>
                          <a:uFillTx/>
                          <a:latin typeface="Lucida Sans" panose="020B0602030504020204" pitchFamily="34" charset="0"/>
                          <a:ea typeface="+mn-ea"/>
                          <a:cs typeface="+mn-cs"/>
                        </a:rPr>
                        <a:t> es su propósito?</a:t>
                      </a:r>
                      <a:endParaRPr kumimoji="0" lang="es-ES" sz="1500" i="0" u="none" strike="noStrike" kern="0" cap="none" spc="0" normalizeH="0" noProof="0" dirty="0">
                        <a:ln>
                          <a:noFill/>
                        </a:ln>
                        <a:solidFill>
                          <a:schemeClr val="tx1"/>
                        </a:solidFill>
                        <a:effectLst>
                          <a:outerShdw blurRad="38100" dist="38100" dir="2700000" algn="tl">
                            <a:srgbClr val="000000">
                              <a:alpha val="43137"/>
                            </a:srgbClr>
                          </a:outerShdw>
                        </a:effectLst>
                        <a:uLnTx/>
                        <a:uFillTx/>
                        <a:latin typeface="Lucida Sans" panose="020B0602030504020204" pitchFamily="34" charset="0"/>
                        <a:ea typeface="+mn-ea"/>
                        <a:cs typeface="+mn-cs"/>
                      </a:endParaRPr>
                    </a:p>
                  </a:txBody>
                  <a:tcPr marL="89535" marR="89535" marT="0" marB="0" anchor="ctr">
                    <a:solidFill>
                      <a:srgbClr val="FFB64B"/>
                    </a:solidFill>
                  </a:tcPr>
                </a:tc>
              </a:tr>
              <a:tr h="196872">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400" b="0" dirty="0" smtClean="0">
                          <a:solidFill>
                            <a:srgbClr val="FF0000"/>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ES" sz="1400" b="0" dirty="0" smtClean="0">
                          <a:solidFill>
                            <a:srgbClr val="000000"/>
                          </a:solidFill>
                          <a:effectLst/>
                          <a:latin typeface="Lucida Sans" panose="020B0602030504020204" pitchFamily="34" charset="0"/>
                          <a:ea typeface="+mn-ea"/>
                          <a:cs typeface="+mn-cs"/>
                          <a:sym typeface="Wingdings 2" panose="05020102010507070707" pitchFamily="18" charset="2"/>
                        </a:rPr>
                        <a:t>Sugerir</a:t>
                      </a:r>
                      <a:r>
                        <a:rPr lang="es-ES" sz="1400" b="0" baseline="0" dirty="0" smtClean="0">
                          <a:solidFill>
                            <a:srgbClr val="000000"/>
                          </a:solidFill>
                          <a:effectLst/>
                          <a:latin typeface="Lucida Sans" panose="020B0602030504020204" pitchFamily="34" charset="0"/>
                          <a:ea typeface="+mn-ea"/>
                          <a:cs typeface="+mn-cs"/>
                          <a:sym typeface="Wingdings 2" panose="05020102010507070707" pitchFamily="18" charset="2"/>
                        </a:rPr>
                        <a:t> </a:t>
                      </a:r>
                      <a:r>
                        <a:rPr lang="es-ES" sz="1400" b="1" dirty="0" smtClean="0">
                          <a:solidFill>
                            <a:srgbClr val="C00000"/>
                          </a:solidFill>
                          <a:latin typeface="Lucida Sans" panose="020B0602030504020204" pitchFamily="34" charset="0"/>
                        </a:rPr>
                        <a:t>otra solución </a:t>
                      </a:r>
                      <a:r>
                        <a:rPr lang="es-ES" sz="1400" b="0" dirty="0" smtClean="0">
                          <a:solidFill>
                            <a:srgbClr val="000000"/>
                          </a:solidFill>
                          <a:latin typeface="Lucida Sans" panose="020B0602030504020204" pitchFamily="34" charset="0"/>
                        </a:rPr>
                        <a:t>diferente para el problema que las sugeridas por las hipótesis de investigación y nula.</a:t>
                      </a:r>
                    </a:p>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ES" sz="300" b="0" dirty="0" smtClean="0">
                          <a:solidFill>
                            <a:srgbClr val="000000"/>
                          </a:solidFill>
                          <a:latin typeface="Lucida Sans" panose="020B0602030504020204" pitchFamily="34" charset="0"/>
                        </a:rPr>
                        <a:t>}</a:t>
                      </a:r>
                    </a:p>
                  </a:txBody>
                  <a:tcPr marL="89535" marR="89535" marT="0" marB="0">
                    <a:solidFill>
                      <a:srgbClr val="FFFCF7"/>
                    </a:solidFill>
                  </a:tcPr>
                </a:tc>
              </a:tr>
              <a:tr h="360304">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400" b="0" dirty="0" smtClean="0">
                          <a:solidFill>
                            <a:srgbClr val="FF0000"/>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ES" sz="1400" b="0" baseline="0" dirty="0" smtClean="0">
                          <a:solidFill>
                            <a:srgbClr val="000000"/>
                          </a:solidFill>
                          <a:latin typeface="Lucida Sans" panose="020B0602030504020204" pitchFamily="34" charset="0"/>
                          <a:sym typeface="Wingdings 2" panose="05020102010507070707" pitchFamily="18" charset="2"/>
                        </a:rPr>
                        <a:t>Puesto </a:t>
                      </a:r>
                      <a:r>
                        <a:rPr lang="es-ES_tradnl" sz="1400" b="0" dirty="0" smtClean="0">
                          <a:solidFill>
                            <a:srgbClr val="000000"/>
                          </a:solidFill>
                          <a:latin typeface="Lucida Sans" panose="020B0602030504020204" pitchFamily="34" charset="0"/>
                        </a:rPr>
                        <a:t>que se </a:t>
                      </a:r>
                      <a:r>
                        <a:rPr lang="es-ES_tradnl" sz="1400" b="1" dirty="0" smtClean="0">
                          <a:solidFill>
                            <a:srgbClr val="C00000"/>
                          </a:solidFill>
                          <a:latin typeface="Lucida Sans" panose="020B0602030504020204" pitchFamily="34" charset="0"/>
                        </a:rPr>
                        <a:t>deriva</a:t>
                      </a:r>
                      <a:r>
                        <a:rPr lang="es-ES_tradnl" sz="1400" b="0" dirty="0" smtClean="0">
                          <a:solidFill>
                            <a:srgbClr val="000000"/>
                          </a:solidFill>
                          <a:latin typeface="Lucida Sans" panose="020B0602030504020204" pitchFamily="34" charset="0"/>
                        </a:rPr>
                        <a:t> de la hipótesis de investigación, se clasifica del mismo modo, pero con los elementos que la caracteriza.</a:t>
                      </a:r>
                    </a:p>
                    <a:p>
                      <a:pPr marL="0" marR="0" indent="0" algn="l" defTabSz="914400" rtl="0" eaLnBrk="1" fontAlgn="auto" latinLnBrk="0" hangingPunct="1">
                        <a:lnSpc>
                          <a:spcPct val="100000"/>
                        </a:lnSpc>
                        <a:spcBef>
                          <a:spcPts val="0"/>
                        </a:spcBef>
                        <a:spcAft>
                          <a:spcPts val="0"/>
                        </a:spcAft>
                        <a:buClr>
                          <a:srgbClr val="FF3300"/>
                        </a:buClr>
                        <a:buSzTx/>
                        <a:buFontTx/>
                        <a:buNone/>
                        <a:tabLst/>
                        <a:defRPr/>
                      </a:pPr>
                      <a:endParaRPr lang="es-ES_tradnl" sz="300" b="0" dirty="0" smtClean="0">
                        <a:solidFill>
                          <a:srgbClr val="000000"/>
                        </a:solidFill>
                        <a:latin typeface="Lucida Sans" panose="020B0602030504020204" pitchFamily="34" charset="0"/>
                      </a:endParaRPr>
                    </a:p>
                  </a:txBody>
                  <a:tcPr marL="89535" marR="89535" marT="0" marB="0">
                    <a:solidFill>
                      <a:srgbClr val="FFE8C5"/>
                    </a:solidFill>
                  </a:tcPr>
                </a:tc>
              </a:tr>
            </a:tbl>
          </a:graphicData>
        </a:graphic>
      </p:graphicFrame>
      <p:sp>
        <p:nvSpPr>
          <p:cNvPr id="22" name="128 Rectángulo"/>
          <p:cNvSpPr/>
          <p:nvPr/>
        </p:nvSpPr>
        <p:spPr bwMode="auto">
          <a:xfrm>
            <a:off x="1738314" y="6525344"/>
            <a:ext cx="6857846" cy="324000"/>
          </a:xfrm>
          <a:prstGeom prst="rect">
            <a:avLst/>
          </a:prstGeom>
          <a:gradFill>
            <a:gsLst>
              <a:gs pos="7000">
                <a:srgbClr val="00FF99"/>
              </a:gs>
              <a:gs pos="7000">
                <a:srgbClr val="FF0000"/>
              </a:gs>
              <a:gs pos="12000">
                <a:srgbClr val="2F2F91"/>
              </a:gs>
            </a:gsLst>
            <a:path path="circle">
              <a:fillToRect l="100000" t="100000"/>
            </a:path>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lvl="0" eaLnBrk="0" hangingPunct="0">
              <a:defRPr/>
            </a:pPr>
            <a:r>
              <a:rPr lang="es-ES" sz="1600" b="0" dirty="0" smtClean="0">
                <a:solidFill>
                  <a:schemeClr val="bg1"/>
                </a:solidFill>
                <a:latin typeface="Lucida Sans" panose="020B0602030504020204" pitchFamily="34" charset="0"/>
              </a:rPr>
              <a:t>Se clasifican del mismo modo que la hipótesis de investigación</a:t>
            </a:r>
            <a:r>
              <a:rPr lang="es-ES" sz="1600" b="0" dirty="0">
                <a:solidFill>
                  <a:schemeClr val="bg1"/>
                </a:solidFill>
                <a:latin typeface="Lucida Sans" panose="020B0602030504020204" pitchFamily="34" charset="0"/>
              </a:rPr>
              <a:t>. </a:t>
            </a:r>
            <a:endParaRPr lang="es-ES" sz="1600" b="0" kern="0" dirty="0">
              <a:solidFill>
                <a:schemeClr val="bg1"/>
              </a:solidFill>
              <a:latin typeface="Lucida Sans" panose="020B0602030504020204" pitchFamily="34" charset="0"/>
            </a:endParaRPr>
          </a:p>
        </p:txBody>
      </p:sp>
    </p:spTree>
    <p:extLst>
      <p:ext uri="{BB962C8B-B14F-4D97-AF65-F5344CB8AC3E}">
        <p14:creationId xmlns:p14="http://schemas.microsoft.com/office/powerpoint/2010/main" val="36300469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80">
                                          <p:stCondLst>
                                            <p:cond delay="0"/>
                                          </p:stCondLst>
                                        </p:cTn>
                                        <p:tgtEl>
                                          <p:spTgt spid="19"/>
                                        </p:tgtEl>
                                      </p:cBhvr>
                                    </p:animEffect>
                                    <p:anim calcmode="lin" valueType="num">
                                      <p:cBhvr>
                                        <p:cTn id="2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1" dur="26">
                                          <p:stCondLst>
                                            <p:cond delay="650"/>
                                          </p:stCondLst>
                                        </p:cTn>
                                        <p:tgtEl>
                                          <p:spTgt spid="19"/>
                                        </p:tgtEl>
                                      </p:cBhvr>
                                      <p:to x="100000" y="60000"/>
                                    </p:animScale>
                                    <p:animScale>
                                      <p:cBhvr>
                                        <p:cTn id="32" dur="166" decel="50000">
                                          <p:stCondLst>
                                            <p:cond delay="676"/>
                                          </p:stCondLst>
                                        </p:cTn>
                                        <p:tgtEl>
                                          <p:spTgt spid="19"/>
                                        </p:tgtEl>
                                      </p:cBhvr>
                                      <p:to x="100000" y="100000"/>
                                    </p:animScale>
                                    <p:animScale>
                                      <p:cBhvr>
                                        <p:cTn id="33" dur="26">
                                          <p:stCondLst>
                                            <p:cond delay="1312"/>
                                          </p:stCondLst>
                                        </p:cTn>
                                        <p:tgtEl>
                                          <p:spTgt spid="19"/>
                                        </p:tgtEl>
                                      </p:cBhvr>
                                      <p:to x="100000" y="80000"/>
                                    </p:animScale>
                                    <p:animScale>
                                      <p:cBhvr>
                                        <p:cTn id="34" dur="166" decel="50000">
                                          <p:stCondLst>
                                            <p:cond delay="1338"/>
                                          </p:stCondLst>
                                        </p:cTn>
                                        <p:tgtEl>
                                          <p:spTgt spid="19"/>
                                        </p:tgtEl>
                                      </p:cBhvr>
                                      <p:to x="100000" y="100000"/>
                                    </p:animScale>
                                    <p:animScale>
                                      <p:cBhvr>
                                        <p:cTn id="35" dur="26">
                                          <p:stCondLst>
                                            <p:cond delay="1642"/>
                                          </p:stCondLst>
                                        </p:cTn>
                                        <p:tgtEl>
                                          <p:spTgt spid="19"/>
                                        </p:tgtEl>
                                      </p:cBhvr>
                                      <p:to x="100000" y="90000"/>
                                    </p:animScale>
                                    <p:animScale>
                                      <p:cBhvr>
                                        <p:cTn id="36" dur="166" decel="50000">
                                          <p:stCondLst>
                                            <p:cond delay="1668"/>
                                          </p:stCondLst>
                                        </p:cTn>
                                        <p:tgtEl>
                                          <p:spTgt spid="19"/>
                                        </p:tgtEl>
                                      </p:cBhvr>
                                      <p:to x="100000" y="100000"/>
                                    </p:animScale>
                                    <p:animScale>
                                      <p:cBhvr>
                                        <p:cTn id="37" dur="26">
                                          <p:stCondLst>
                                            <p:cond delay="1808"/>
                                          </p:stCondLst>
                                        </p:cTn>
                                        <p:tgtEl>
                                          <p:spTgt spid="19"/>
                                        </p:tgtEl>
                                      </p:cBhvr>
                                      <p:to x="100000" y="95000"/>
                                    </p:animScale>
                                    <p:animScale>
                                      <p:cBhvr>
                                        <p:cTn id="38" dur="166" decel="50000">
                                          <p:stCondLst>
                                            <p:cond delay="1834"/>
                                          </p:stCondLst>
                                        </p:cTn>
                                        <p:tgtEl>
                                          <p:spTgt spid="1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80">
                                          <p:stCondLst>
                                            <p:cond delay="0"/>
                                          </p:stCondLst>
                                        </p:cTn>
                                        <p:tgtEl>
                                          <p:spTgt spid="13"/>
                                        </p:tgtEl>
                                      </p:cBhvr>
                                    </p:animEffect>
                                    <p:anim calcmode="lin" valueType="num">
                                      <p:cBhvr>
                                        <p:cTn id="4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9" dur="26">
                                          <p:stCondLst>
                                            <p:cond delay="650"/>
                                          </p:stCondLst>
                                        </p:cTn>
                                        <p:tgtEl>
                                          <p:spTgt spid="13"/>
                                        </p:tgtEl>
                                      </p:cBhvr>
                                      <p:to x="100000" y="60000"/>
                                    </p:animScale>
                                    <p:animScale>
                                      <p:cBhvr>
                                        <p:cTn id="50" dur="166" decel="50000">
                                          <p:stCondLst>
                                            <p:cond delay="676"/>
                                          </p:stCondLst>
                                        </p:cTn>
                                        <p:tgtEl>
                                          <p:spTgt spid="13"/>
                                        </p:tgtEl>
                                      </p:cBhvr>
                                      <p:to x="100000" y="100000"/>
                                    </p:animScale>
                                    <p:animScale>
                                      <p:cBhvr>
                                        <p:cTn id="51" dur="26">
                                          <p:stCondLst>
                                            <p:cond delay="1312"/>
                                          </p:stCondLst>
                                        </p:cTn>
                                        <p:tgtEl>
                                          <p:spTgt spid="13"/>
                                        </p:tgtEl>
                                      </p:cBhvr>
                                      <p:to x="100000" y="80000"/>
                                    </p:animScale>
                                    <p:animScale>
                                      <p:cBhvr>
                                        <p:cTn id="52" dur="166" decel="50000">
                                          <p:stCondLst>
                                            <p:cond delay="1338"/>
                                          </p:stCondLst>
                                        </p:cTn>
                                        <p:tgtEl>
                                          <p:spTgt spid="13"/>
                                        </p:tgtEl>
                                      </p:cBhvr>
                                      <p:to x="100000" y="100000"/>
                                    </p:animScale>
                                    <p:animScale>
                                      <p:cBhvr>
                                        <p:cTn id="53" dur="26">
                                          <p:stCondLst>
                                            <p:cond delay="1642"/>
                                          </p:stCondLst>
                                        </p:cTn>
                                        <p:tgtEl>
                                          <p:spTgt spid="13"/>
                                        </p:tgtEl>
                                      </p:cBhvr>
                                      <p:to x="100000" y="90000"/>
                                    </p:animScale>
                                    <p:animScale>
                                      <p:cBhvr>
                                        <p:cTn id="54" dur="166" decel="50000">
                                          <p:stCondLst>
                                            <p:cond delay="1668"/>
                                          </p:stCondLst>
                                        </p:cTn>
                                        <p:tgtEl>
                                          <p:spTgt spid="13"/>
                                        </p:tgtEl>
                                      </p:cBhvr>
                                      <p:to x="100000" y="100000"/>
                                    </p:animScale>
                                    <p:animScale>
                                      <p:cBhvr>
                                        <p:cTn id="55" dur="26">
                                          <p:stCondLst>
                                            <p:cond delay="1808"/>
                                          </p:stCondLst>
                                        </p:cTn>
                                        <p:tgtEl>
                                          <p:spTgt spid="13"/>
                                        </p:tgtEl>
                                      </p:cBhvr>
                                      <p:to x="100000" y="95000"/>
                                    </p:animScale>
                                    <p:animScale>
                                      <p:cBhvr>
                                        <p:cTn id="56" dur="166" decel="50000">
                                          <p:stCondLst>
                                            <p:cond delay="1834"/>
                                          </p:stCondLst>
                                        </p:cTn>
                                        <p:tgtEl>
                                          <p:spTgt spid="13"/>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80">
                                          <p:stCondLst>
                                            <p:cond delay="0"/>
                                          </p:stCondLst>
                                        </p:cTn>
                                        <p:tgtEl>
                                          <p:spTgt spid="15"/>
                                        </p:tgtEl>
                                      </p:cBhvr>
                                    </p:animEffect>
                                    <p:anim calcmode="lin" valueType="num">
                                      <p:cBhvr>
                                        <p:cTn id="6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7" dur="26">
                                          <p:stCondLst>
                                            <p:cond delay="650"/>
                                          </p:stCondLst>
                                        </p:cTn>
                                        <p:tgtEl>
                                          <p:spTgt spid="15"/>
                                        </p:tgtEl>
                                      </p:cBhvr>
                                      <p:to x="100000" y="60000"/>
                                    </p:animScale>
                                    <p:animScale>
                                      <p:cBhvr>
                                        <p:cTn id="68" dur="166" decel="50000">
                                          <p:stCondLst>
                                            <p:cond delay="676"/>
                                          </p:stCondLst>
                                        </p:cTn>
                                        <p:tgtEl>
                                          <p:spTgt spid="15"/>
                                        </p:tgtEl>
                                      </p:cBhvr>
                                      <p:to x="100000" y="100000"/>
                                    </p:animScale>
                                    <p:animScale>
                                      <p:cBhvr>
                                        <p:cTn id="69" dur="26">
                                          <p:stCondLst>
                                            <p:cond delay="1312"/>
                                          </p:stCondLst>
                                        </p:cTn>
                                        <p:tgtEl>
                                          <p:spTgt spid="15"/>
                                        </p:tgtEl>
                                      </p:cBhvr>
                                      <p:to x="100000" y="80000"/>
                                    </p:animScale>
                                    <p:animScale>
                                      <p:cBhvr>
                                        <p:cTn id="70" dur="166" decel="50000">
                                          <p:stCondLst>
                                            <p:cond delay="1338"/>
                                          </p:stCondLst>
                                        </p:cTn>
                                        <p:tgtEl>
                                          <p:spTgt spid="15"/>
                                        </p:tgtEl>
                                      </p:cBhvr>
                                      <p:to x="100000" y="100000"/>
                                    </p:animScale>
                                    <p:animScale>
                                      <p:cBhvr>
                                        <p:cTn id="71" dur="26">
                                          <p:stCondLst>
                                            <p:cond delay="1642"/>
                                          </p:stCondLst>
                                        </p:cTn>
                                        <p:tgtEl>
                                          <p:spTgt spid="15"/>
                                        </p:tgtEl>
                                      </p:cBhvr>
                                      <p:to x="100000" y="90000"/>
                                    </p:animScale>
                                    <p:animScale>
                                      <p:cBhvr>
                                        <p:cTn id="72" dur="166" decel="50000">
                                          <p:stCondLst>
                                            <p:cond delay="1668"/>
                                          </p:stCondLst>
                                        </p:cTn>
                                        <p:tgtEl>
                                          <p:spTgt spid="15"/>
                                        </p:tgtEl>
                                      </p:cBhvr>
                                      <p:to x="100000" y="100000"/>
                                    </p:animScale>
                                    <p:animScale>
                                      <p:cBhvr>
                                        <p:cTn id="73" dur="26">
                                          <p:stCondLst>
                                            <p:cond delay="1808"/>
                                          </p:stCondLst>
                                        </p:cTn>
                                        <p:tgtEl>
                                          <p:spTgt spid="15"/>
                                        </p:tgtEl>
                                      </p:cBhvr>
                                      <p:to x="100000" y="95000"/>
                                    </p:animScale>
                                    <p:animScale>
                                      <p:cBhvr>
                                        <p:cTn id="74" dur="166" decel="50000">
                                          <p:stCondLst>
                                            <p:cond delay="1834"/>
                                          </p:stCondLst>
                                        </p:cTn>
                                        <p:tgtEl>
                                          <p:spTgt spid="15"/>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 presetClass="entr" presetSubtype="9"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0-#ppt_w/2"/>
                                          </p:val>
                                        </p:tav>
                                        <p:tav tm="100000">
                                          <p:val>
                                            <p:strVal val="#ppt_x"/>
                                          </p:val>
                                        </p:tav>
                                      </p:tavLst>
                                    </p:anim>
                                    <p:anim calcmode="lin" valueType="num">
                                      <p:cBhvr additive="base">
                                        <p:cTn id="80"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txBox="1">
            <a:spLocks/>
          </p:cNvSpPr>
          <p:nvPr/>
        </p:nvSpPr>
        <p:spPr>
          <a:xfrm>
            <a:off x="-36512" y="-27384"/>
            <a:ext cx="9184534" cy="571480"/>
          </a:xfrm>
          <a:prstGeom prst="rect">
            <a:avLst/>
          </a:prstGeom>
          <a:gradFill>
            <a:gsLst>
              <a:gs pos="5000">
                <a:srgbClr val="00FF99"/>
              </a:gs>
              <a:gs pos="11000">
                <a:srgbClr val="FF0000"/>
              </a:gs>
              <a:gs pos="16000">
                <a:srgbClr val="2F2F91"/>
              </a:gs>
            </a:gsLst>
            <a:path path="circle">
              <a:fillToRect l="100000" t="100000"/>
            </a:path>
          </a:gradFill>
          <a:effectLst>
            <a:reflection blurRad="6350" stA="50000" endA="300" endPos="55000" dir="5400000" sy="-100000" algn="bl" rotWithShape="0"/>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_tradnl" sz="3000" kern="0" dirty="0">
                <a:solidFill>
                  <a:srgbClr val="FFFF00"/>
                </a:solidFill>
                <a:effectLst>
                  <a:outerShdw blurRad="38100" dist="38100" dir="2700000" algn="tl">
                    <a:srgbClr val="000000">
                      <a:alpha val="43137"/>
                    </a:srgbClr>
                  </a:outerShdw>
                </a:effectLst>
                <a:latin typeface="Lucida Sans" pitchFamily="34" charset="0"/>
                <a:ea typeface="+mj-ea"/>
                <a:cs typeface="Lucida Sans" pitchFamily="34" charset="0"/>
              </a:rPr>
              <a:t>6</a:t>
            </a:r>
            <a:r>
              <a:rPr lang="es-ES_tradnl" sz="3000" kern="0" dirty="0" smtClean="0">
                <a:solidFill>
                  <a:srgbClr val="FFFF00"/>
                </a:solidFill>
                <a:effectLst>
                  <a:outerShdw blurRad="38100" dist="38100" dir="2700000" algn="tl">
                    <a:srgbClr val="000000">
                      <a:alpha val="43137"/>
                    </a:srgbClr>
                  </a:outerShdw>
                </a:effectLst>
                <a:latin typeface="Lucida Sans" pitchFamily="34" charset="0"/>
                <a:ea typeface="+mj-ea"/>
                <a:cs typeface="Lucida Sans" pitchFamily="34" charset="0"/>
              </a:rPr>
              <a:t>.- HIPÓTESIS ESTADÍSTICA</a:t>
            </a:r>
            <a:endParaRPr kumimoji="0" lang="es-ES" sz="3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Sans" pitchFamily="34" charset="0"/>
              <a:ea typeface="+mj-ea"/>
              <a:cs typeface="Lucida Sans" pitchFamily="34" charset="0"/>
            </a:endParaRPr>
          </a:p>
        </p:txBody>
      </p:sp>
      <p:sp>
        <p:nvSpPr>
          <p:cNvPr id="24" name="8 Marcador de número de diapositiva"/>
          <p:cNvSpPr txBox="1">
            <a:spLocks/>
          </p:cNvSpPr>
          <p:nvPr/>
        </p:nvSpPr>
        <p:spPr>
          <a:xfrm>
            <a:off x="7048500" y="6600825"/>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1A972-1B43-4031-B38E-6352516437A2}" type="slidenum">
              <a:rPr kumimoji="0" lang="es-ES" sz="1600" b="1" i="0" u="none" strike="noStrike" kern="1200" cap="none" spc="0" normalizeH="0" baseline="0" noProof="0" smtClean="0">
                <a:ln>
                  <a:noFill/>
                </a:ln>
                <a:solidFill>
                  <a:schemeClr val="tx1"/>
                </a:solidFill>
                <a:effectLst/>
                <a:uLnTx/>
                <a:uFillTx/>
                <a:latin typeface="Cambria Math" pitchFamily="18" charset="0"/>
                <a:ea typeface="Cambria Math"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s-ES" sz="1600" b="1"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p:txBody>
      </p:sp>
      <p:sp>
        <p:nvSpPr>
          <p:cNvPr id="25" name="8 Marcador de número de diapositiva"/>
          <p:cNvSpPr txBox="1">
            <a:spLocks/>
          </p:cNvSpPr>
          <p:nvPr/>
        </p:nvSpPr>
        <p:spPr bwMode="auto">
          <a:xfrm>
            <a:off x="-47625" y="6643711"/>
            <a:ext cx="1785938" cy="276225"/>
          </a:xfrm>
          <a:prstGeom prst="rect">
            <a:avLst/>
          </a:prstGeom>
          <a:noFill/>
          <a:ln w="9525">
            <a:noFill/>
            <a:miter lim="800000"/>
            <a:headEnd/>
            <a:tailEnd/>
          </a:ln>
          <a:effectLst/>
        </p:spPr>
        <p:txBody>
          <a:bodyPr/>
          <a:lstStyle/>
          <a:p>
            <a:pPr>
              <a:defRPr/>
            </a:pPr>
            <a:r>
              <a:rPr lang="es-ES" sz="800" i="1" dirty="0">
                <a:solidFill>
                  <a:srgbClr val="003366"/>
                </a:solidFill>
                <a:latin typeface="+mn-lt"/>
              </a:rPr>
              <a:t>www.coimbraweb.com</a:t>
            </a:r>
          </a:p>
        </p:txBody>
      </p:sp>
      <p:sp>
        <p:nvSpPr>
          <p:cNvPr id="11" name="1 Título"/>
          <p:cNvSpPr txBox="1">
            <a:spLocks/>
          </p:cNvSpPr>
          <p:nvPr/>
        </p:nvSpPr>
        <p:spPr bwMode="auto">
          <a:xfrm>
            <a:off x="-17633" y="548680"/>
            <a:ext cx="5237705" cy="324000"/>
          </a:xfrm>
          <a:prstGeom prst="rect">
            <a:avLst/>
          </a:prstGeom>
          <a:solidFill>
            <a:srgbClr val="00FF99"/>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eaLnBrk="0" hangingPunct="0">
              <a:buClr>
                <a:srgbClr val="483700"/>
              </a:buClr>
              <a:buSzPct val="80000"/>
              <a:defRPr/>
            </a:pPr>
            <a:r>
              <a:rPr lang="es-ES_tradnl" sz="1800" b="0" kern="0" dirty="0" smtClean="0">
                <a:latin typeface="Lucida Sans" panose="020B0602030504020204" pitchFamily="34" charset="0"/>
              </a:rPr>
              <a:t>Traduce hipótesis en términos estadísticos</a:t>
            </a:r>
            <a:endParaRPr lang="es-ES" sz="1800" kern="0" dirty="0">
              <a:effectLst>
                <a:outerShdw blurRad="38100" dist="38100" dir="2700000" algn="tl">
                  <a:srgbClr val="000000">
                    <a:alpha val="43137"/>
                  </a:srgbClr>
                </a:outerShdw>
              </a:effectLst>
              <a:latin typeface="Lucida Sans" panose="020B0602030504020204" pitchFamily="34" charset="0"/>
            </a:endParaRPr>
          </a:p>
        </p:txBody>
      </p:sp>
      <mc:AlternateContent xmlns:mc="http://schemas.openxmlformats.org/markup-compatibility/2006" xmlns:a14="http://schemas.microsoft.com/office/drawing/2010/main">
        <mc:Choice Requires="a14">
          <p:graphicFrame>
            <p:nvGraphicFramePr>
              <p:cNvPr id="19" name="10 Tabla"/>
              <p:cNvGraphicFramePr>
                <a:graphicFrameLocks noGrp="1"/>
              </p:cNvGraphicFramePr>
              <p:nvPr>
                <p:extLst>
                  <p:ext uri="{D42A27DB-BD31-4B8C-83A1-F6EECF244321}">
                    <p14:modId xmlns:p14="http://schemas.microsoft.com/office/powerpoint/2010/main" val="87886472"/>
                  </p:ext>
                </p:extLst>
              </p:nvPr>
            </p:nvGraphicFramePr>
            <p:xfrm>
              <a:off x="3491880" y="1052736"/>
              <a:ext cx="5489245" cy="18135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489245"/>
                  </a:tblGrid>
                  <a:tr h="266670">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dirty="0" smtClean="0">
                              <a:solidFill>
                                <a:srgbClr val="FFFF00"/>
                              </a:solidFill>
                              <a:latin typeface="Lucida Sans" panose="020B0602030504020204" pitchFamily="34" charset="0"/>
                            </a:rPr>
                            <a:t>Ejemplo 18 .- Hipótesis</a:t>
                          </a:r>
                          <a:r>
                            <a:rPr lang="es-BO" sz="1500" b="1" baseline="0" dirty="0" smtClean="0">
                              <a:solidFill>
                                <a:srgbClr val="FFFF00"/>
                              </a:solidFill>
                              <a:latin typeface="Lucida Sans" panose="020B0602030504020204" pitchFamily="34" charset="0"/>
                            </a:rPr>
                            <a:t> estadística de estimación</a:t>
                          </a:r>
                          <a:endParaRPr lang="es-ES" sz="1400" b="0" dirty="0" smtClean="0">
                            <a:latin typeface="Lucida Sans" panose="020B0602030504020204" pitchFamily="34" charset="0"/>
                          </a:endParaRPr>
                        </a:p>
                      </a:txBody>
                      <a:tcPr anchor="ctr">
                        <a:solidFill>
                          <a:srgbClr val="0087E1"/>
                        </a:solidFill>
                      </a:tcPr>
                    </a:tc>
                  </a:tr>
                  <a:tr h="813450">
                    <a:tc>
                      <a:txBody>
                        <a:bodyPr/>
                        <a:lstStyle/>
                        <a:p>
                          <a:r>
                            <a:rPr lang="es-BO" sz="1350" b="0" i="0"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La </a:t>
                          </a:r>
                          <a:r>
                            <a:rPr lang="es-ES" sz="1350" b="1" dirty="0" smtClean="0">
                              <a:solidFill>
                                <a:srgbClr val="C00000"/>
                              </a:solidFill>
                              <a:latin typeface="Lucida Sans" panose="020B0602030504020204" pitchFamily="34" charset="0"/>
                            </a:rPr>
                            <a:t>hipótesis descriptiva </a:t>
                          </a:r>
                          <a:r>
                            <a:rPr lang="es-ES" sz="1350" b="0" dirty="0" smtClean="0">
                              <a:solidFill>
                                <a:srgbClr val="000000"/>
                              </a:solidFill>
                              <a:latin typeface="Lucida Sans" panose="020B0602030504020204" pitchFamily="34" charset="0"/>
                            </a:rPr>
                            <a:t>«el promedio mensual de fallas en la red corporativa de la Universidad durante el presente año será menor que 10» se traduce </a:t>
                          </a:r>
                          <a:r>
                            <a:rPr lang="es-ES" sz="1350" b="1" dirty="0" smtClean="0">
                              <a:solidFill>
                                <a:srgbClr val="C00000"/>
                              </a:solidFill>
                              <a:latin typeface="Lucida Sans" panose="020B0602030504020204" pitchFamily="34" charset="0"/>
                            </a:rPr>
                            <a:t>estadísticamente</a:t>
                          </a:r>
                          <a:r>
                            <a:rPr lang="es-ES" sz="1350" b="0" dirty="0" smtClean="0">
                              <a:solidFill>
                                <a:srgbClr val="000000"/>
                              </a:solidFill>
                              <a:latin typeface="Lucida Sans" panose="020B0602030504020204" pitchFamily="34" charset="0"/>
                            </a:rPr>
                            <a:t> de la siguiente forma:</a:t>
                          </a:r>
                        </a:p>
                        <a:p>
                          <a:pPr>
                            <a:buClr>
                              <a:srgbClr val="FF3300"/>
                            </a:buClr>
                          </a:pPr>
                          <a:endParaRPr lang="es-ES" sz="200" dirty="0" smtClean="0">
                            <a:solidFill>
                              <a:srgbClr val="0000CC"/>
                            </a:solidFill>
                            <a:latin typeface="Lucida Sans" panose="020B0602030504020204" pitchFamily="34" charset="0"/>
                          </a:endParaRPr>
                        </a:p>
                        <a:p>
                          <a:pPr>
                            <a:buClr>
                              <a:srgbClr val="FF3300"/>
                            </a:buClr>
                          </a:pPr>
                          <a:r>
                            <a:rPr lang="es-ES" sz="1400" b="1" dirty="0" smtClean="0">
                              <a:solidFill>
                                <a:srgbClr val="C00000"/>
                              </a:solidFill>
                              <a:latin typeface="Lucida Sans" panose="020B0602030504020204" pitchFamily="34" charset="0"/>
                            </a:rPr>
                            <a:t>Hi</a:t>
                          </a:r>
                          <a:r>
                            <a:rPr lang="es-ES" sz="1400" b="1" i="0" dirty="0" smtClean="0">
                              <a:solidFill>
                                <a:srgbClr val="C00000"/>
                              </a:solidFill>
                              <a:latin typeface="Lucida Sans" panose="020B0602030504020204" pitchFamily="34" charset="0"/>
                            </a:rPr>
                            <a:t>:</a:t>
                          </a:r>
                          <a:r>
                            <a:rPr lang="es-ES" sz="1400" b="1" i="1" dirty="0" smtClean="0">
                              <a:solidFill>
                                <a:srgbClr val="C00000"/>
                              </a:solidFill>
                              <a:latin typeface="Lucida Sans" panose="020B0602030504020204" pitchFamily="34" charset="0"/>
                            </a:rPr>
                            <a:t> </a:t>
                          </a:r>
                          <a14:m/>
                          <a:r>
                            <a:rPr lang="es-ES" sz="1400" b="0" i="0" dirty="0" smtClean="0">
                              <a:solidFill>
                                <a:schemeClr val="tx1"/>
                              </a:solidFill>
                              <a:latin typeface="Lucida Sans" panose="020B0602030504020204" pitchFamily="34" charset="0"/>
                            </a:rPr>
                            <a:t>	</a:t>
                          </a:r>
                          <a:r>
                            <a:rPr lang="es-ES" sz="1400" b="1" i="0" dirty="0" smtClean="0">
                              <a:solidFill>
                                <a:schemeClr val="tx1"/>
                              </a:solidFill>
                              <a:latin typeface="Lucida Sans" panose="020B0602030504020204" pitchFamily="34" charset="0"/>
                            </a:rPr>
                            <a:t>	</a:t>
                          </a:r>
                          <a:r>
                            <a:rPr lang="es-ES" sz="1400" b="1" i="0" dirty="0" smtClean="0">
                              <a:solidFill>
                                <a:srgbClr val="C00000"/>
                              </a:solidFill>
                              <a:latin typeface="Lucida Sans" panose="020B0602030504020204" pitchFamily="34" charset="0"/>
                            </a:rPr>
                            <a:t>Ho: </a:t>
                          </a:r>
                          <a14:m/>
                          <a:r>
                            <a:rPr lang="es-ES" sz="1400" b="1" i="0" dirty="0" smtClean="0">
                              <a:solidFill>
                                <a:srgbClr val="C00000"/>
                              </a:solidFill>
                              <a:latin typeface="Lucida Sans" panose="020B0602030504020204" pitchFamily="34" charset="0"/>
                            </a:rPr>
                            <a:t>	Ha: </a:t>
                          </a:r>
                          <a14:m/>
                          <a:r>
                            <a:rPr lang="es-ES" sz="1400" b="1" i="0" dirty="0" smtClean="0">
                              <a:solidFill>
                                <a:schemeClr val="tx1"/>
                              </a:solidFill>
                              <a:latin typeface="Lucida Sans" panose="020B0602030504020204" pitchFamily="34" charset="0"/>
                            </a:rPr>
                            <a:t>	</a:t>
                          </a:r>
                          <a:r>
                            <a:rPr lang="es-ES" sz="200" b="1" i="0" dirty="0" smtClean="0">
                              <a:solidFill>
                                <a:schemeClr val="tx1"/>
                              </a:solidFill>
                              <a:latin typeface="Lucida Sans" panose="020B0602030504020204" pitchFamily="34" charset="0"/>
                            </a:rPr>
                            <a:t>.</a:t>
                          </a:r>
                          <a:endParaRPr lang="es-ES" sz="200" b="1" i="0" dirty="0">
                            <a:solidFill>
                              <a:schemeClr val="tx1"/>
                            </a:solidFill>
                            <a:latin typeface="Lucida Sans" panose="020B0602030504020204" pitchFamily="34" charset="0"/>
                          </a:endParaRPr>
                        </a:p>
                      </a:txBody>
                      <a:tcPr>
                        <a:solidFill>
                          <a:srgbClr val="FBFDFF"/>
                        </a:solidFill>
                      </a:tcPr>
                    </a:tc>
                  </a:tr>
                </a:tbl>
              </a:graphicData>
            </a:graphic>
          </p:graphicFrame>
        </mc:Choice>
        <mc:Fallback xmlns="">
          <p:graphicFrame>
            <p:nvGraphicFramePr>
              <p:cNvPr id="19" name="10 Tabla"/>
              <p:cNvGraphicFramePr>
                <a:graphicFrameLocks noGrp="1"/>
              </p:cNvGraphicFramePr>
              <p:nvPr>
                <p:extLst>
                  <p:ext uri="{D42A27DB-BD31-4B8C-83A1-F6EECF244321}">
                    <p14:modId xmlns:p14="http://schemas.microsoft.com/office/powerpoint/2010/main" val="87886472"/>
                  </p:ext>
                </p:extLst>
              </p:nvPr>
            </p:nvGraphicFramePr>
            <p:xfrm>
              <a:off x="3491880" y="1052736"/>
              <a:ext cx="5489245" cy="150202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489245"/>
                  </a:tblGrid>
                  <a:tr h="320040">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dirty="0" smtClean="0">
                              <a:solidFill>
                                <a:srgbClr val="FFFF00"/>
                              </a:solidFill>
                              <a:latin typeface="Lucida Sans" panose="020B0602030504020204" pitchFamily="34" charset="0"/>
                            </a:rPr>
                            <a:t>Ejemplo </a:t>
                          </a:r>
                          <a:r>
                            <a:rPr lang="es-BO" sz="1500" b="1" dirty="0" smtClean="0">
                              <a:solidFill>
                                <a:srgbClr val="FFFF00"/>
                              </a:solidFill>
                              <a:latin typeface="Lucida Sans" panose="020B0602030504020204" pitchFamily="34" charset="0"/>
                            </a:rPr>
                            <a:t>18 </a:t>
                          </a:r>
                          <a:r>
                            <a:rPr lang="es-BO" sz="1500" b="1" dirty="0" smtClean="0">
                              <a:solidFill>
                                <a:srgbClr val="FFFF00"/>
                              </a:solidFill>
                              <a:latin typeface="Lucida Sans" panose="020B0602030504020204" pitchFamily="34" charset="0"/>
                            </a:rPr>
                            <a:t>.- Hipótesis</a:t>
                          </a:r>
                          <a:r>
                            <a:rPr lang="es-BO" sz="1500" b="1" baseline="0" dirty="0" smtClean="0">
                              <a:solidFill>
                                <a:srgbClr val="FFFF00"/>
                              </a:solidFill>
                              <a:latin typeface="Lucida Sans" panose="020B0602030504020204" pitchFamily="34" charset="0"/>
                            </a:rPr>
                            <a:t> estadística de </a:t>
                          </a:r>
                          <a:r>
                            <a:rPr lang="es-BO" sz="1500" b="1" baseline="0" dirty="0" smtClean="0">
                              <a:solidFill>
                                <a:srgbClr val="FFFF00"/>
                              </a:solidFill>
                              <a:latin typeface="Lucida Sans" panose="020B0602030504020204" pitchFamily="34" charset="0"/>
                            </a:rPr>
                            <a:t>estimación</a:t>
                          </a:r>
                          <a:endParaRPr lang="es-ES" sz="1400" b="0" dirty="0" smtClean="0">
                            <a:latin typeface="Lucida Sans" panose="020B0602030504020204" pitchFamily="34" charset="0"/>
                          </a:endParaRPr>
                        </a:p>
                      </a:txBody>
                      <a:tcPr anchor="ctr">
                        <a:solidFill>
                          <a:srgbClr val="0087E1"/>
                        </a:solidFill>
                      </a:tcPr>
                    </a:tc>
                  </a:tr>
                  <a:tr h="1181989">
                    <a:tc>
                      <a:txBody>
                        <a:bodyPr/>
                        <a:lstStyle/>
                        <a:p>
                          <a:endParaRPr lang="es-BO"/>
                        </a:p>
                      </a:txBody>
                      <a:tcPr>
                        <a:blipFill rotWithShape="0">
                          <a:blip r:embed="rId2"/>
                          <a:stretch>
                            <a:fillRect l="-554" t="-29744" r="-1885" b="-7179"/>
                          </a:stretch>
                        </a:blipFill>
                      </a:tcPr>
                    </a:tc>
                  </a:tr>
                </a:tbl>
              </a:graphicData>
            </a:graphic>
          </p:graphicFrame>
        </mc:Fallback>
      </mc:AlternateContent>
      <p:graphicFrame>
        <p:nvGraphicFramePr>
          <p:cNvPr id="14" name="10 Tabla"/>
          <p:cNvGraphicFramePr>
            <a:graphicFrameLocks noGrp="1"/>
          </p:cNvGraphicFramePr>
          <p:nvPr>
            <p:extLst>
              <p:ext uri="{D42A27DB-BD31-4B8C-83A1-F6EECF244321}">
                <p14:modId xmlns:p14="http://schemas.microsoft.com/office/powerpoint/2010/main" val="2722890580"/>
              </p:ext>
            </p:extLst>
          </p:nvPr>
        </p:nvGraphicFramePr>
        <p:xfrm>
          <a:off x="179512" y="980728"/>
          <a:ext cx="3024336" cy="204215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024336"/>
              </a:tblGrid>
              <a:tr h="202774">
                <a:tc>
                  <a:txBody>
                    <a:bodyPr/>
                    <a:lstStyle/>
                    <a:p>
                      <a:pPr algn="ctr">
                        <a:buClr>
                          <a:srgbClr val="FF3300"/>
                        </a:buClr>
                      </a:pPr>
                      <a:r>
                        <a:rPr lang="es-BO" sz="1500" b="1" baseline="0" dirty="0" smtClean="0">
                          <a:solidFill>
                            <a:srgbClr val="FFFF00"/>
                          </a:solidFill>
                          <a:latin typeface="Lucida Sans" panose="020B0602030504020204" pitchFamily="34" charset="0"/>
                        </a:rPr>
                        <a:t>HIPÓTESIS ESTADISTICA</a:t>
                      </a:r>
                      <a:endParaRPr lang="es-MX" sz="1500" b="1" dirty="0">
                        <a:solidFill>
                          <a:srgbClr val="FFFF00"/>
                        </a:solidFill>
                        <a:latin typeface="Lucida Sans" panose="020B0602030504020204" pitchFamily="34" charset="0"/>
                      </a:endParaRPr>
                    </a:p>
                  </a:txBody>
                  <a:tcPr anchor="ctr">
                    <a:solidFill>
                      <a:srgbClr val="2F2F91"/>
                    </a:solidFill>
                  </a:tcPr>
                </a:tc>
              </a:tr>
              <a:tr h="182474">
                <a:tc>
                  <a:txBody>
                    <a:bodyPr/>
                    <a:lstStyle/>
                    <a:p>
                      <a:pPr marL="0" marR="0" lvl="0" indent="0" algn="ctr" defTabSz="914400" rtl="0" eaLnBrk="0" fontAlgn="base" latinLnBrk="0" hangingPunct="0">
                        <a:lnSpc>
                          <a:spcPct val="100000"/>
                        </a:lnSpc>
                        <a:spcBef>
                          <a:spcPct val="0"/>
                        </a:spcBef>
                        <a:spcAft>
                          <a:spcPct val="0"/>
                        </a:spcAft>
                        <a:buClr>
                          <a:srgbClr val="483700"/>
                        </a:buClr>
                        <a:buSzPct val="80000"/>
                        <a:tabLst/>
                        <a:defRPr/>
                      </a:pPr>
                      <a:r>
                        <a:rPr kumimoji="0" lang="es-ES_tradnl" sz="1500" b="0" i="0" u="none" strike="noStrike" kern="0" cap="none" spc="0" normalizeH="0" noProof="0" dirty="0" smtClean="0">
                          <a:ln>
                            <a:noFill/>
                          </a:ln>
                          <a:solidFill>
                            <a:schemeClr val="tx1"/>
                          </a:solidFill>
                          <a:effectLst/>
                          <a:uLnTx/>
                          <a:uFillTx/>
                          <a:latin typeface="Lucida Sans" panose="020B0602030504020204" pitchFamily="34" charset="0"/>
                          <a:ea typeface="+mn-ea"/>
                          <a:cs typeface="+mn-cs"/>
                        </a:rPr>
                        <a:t>¿Cuál</a:t>
                      </a:r>
                      <a:r>
                        <a:rPr kumimoji="0" lang="es-ES_tradnl" sz="1500" b="0" i="0" u="none" strike="noStrike" kern="0" cap="none" spc="0" normalizeH="0" baseline="0" noProof="0" dirty="0" smtClean="0">
                          <a:ln>
                            <a:noFill/>
                          </a:ln>
                          <a:solidFill>
                            <a:schemeClr val="tx1"/>
                          </a:solidFill>
                          <a:effectLst/>
                          <a:uLnTx/>
                          <a:uFillTx/>
                          <a:latin typeface="Lucida Sans" panose="020B0602030504020204" pitchFamily="34" charset="0"/>
                          <a:ea typeface="+mn-ea"/>
                          <a:cs typeface="+mn-cs"/>
                        </a:rPr>
                        <a:t> es su propósito?</a:t>
                      </a:r>
                      <a:endParaRPr kumimoji="0" lang="es-ES" sz="1500" i="0" u="none" strike="noStrike" kern="0" cap="none" spc="0" normalizeH="0" noProof="0" dirty="0">
                        <a:ln>
                          <a:noFill/>
                        </a:ln>
                        <a:solidFill>
                          <a:schemeClr val="tx1"/>
                        </a:solidFill>
                        <a:effectLst>
                          <a:outerShdw blurRad="38100" dist="38100" dir="2700000" algn="tl">
                            <a:srgbClr val="000000">
                              <a:alpha val="43137"/>
                            </a:srgbClr>
                          </a:outerShdw>
                        </a:effectLst>
                        <a:uLnTx/>
                        <a:uFillTx/>
                        <a:latin typeface="Lucida Sans" panose="020B0602030504020204" pitchFamily="34" charset="0"/>
                        <a:ea typeface="+mn-ea"/>
                        <a:cs typeface="+mn-cs"/>
                      </a:endParaRPr>
                    </a:p>
                  </a:txBody>
                  <a:tcPr marL="89535" marR="89535" marT="0" marB="0" anchor="ctr">
                    <a:solidFill>
                      <a:srgbClr val="FFB64B"/>
                    </a:solidFill>
                  </a:tcPr>
                </a:tc>
              </a:tr>
              <a:tr h="270366">
                <a:tc>
                  <a:txBody>
                    <a:bodyPr/>
                    <a:lstStyle/>
                    <a:p>
                      <a:pPr>
                        <a:buClr>
                          <a:srgbClr val="FF3300"/>
                        </a:buClr>
                      </a:pPr>
                      <a:r>
                        <a:rPr lang="es-BO" sz="1400" b="0" dirty="0" smtClean="0">
                          <a:solidFill>
                            <a:srgbClr val="FF0000"/>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ES" sz="1400" b="0" dirty="0" smtClean="0">
                          <a:solidFill>
                            <a:schemeClr val="tx1"/>
                          </a:solidFill>
                          <a:latin typeface="Lucida Sans" panose="020B0602030504020204" pitchFamily="34" charset="0"/>
                          <a:sym typeface="Wingdings 2" panose="05020102010507070707" pitchFamily="18" charset="2"/>
                        </a:rPr>
                        <a:t>Traducir</a:t>
                      </a:r>
                      <a:r>
                        <a:rPr lang="es-ES" sz="1400" b="0" baseline="0" dirty="0" smtClean="0">
                          <a:solidFill>
                            <a:schemeClr val="tx1"/>
                          </a:solidFill>
                          <a:latin typeface="Lucida Sans" panose="020B0602030504020204" pitchFamily="34" charset="0"/>
                          <a:sym typeface="Wingdings 2" panose="05020102010507070707" pitchFamily="18" charset="2"/>
                        </a:rPr>
                        <a:t> la </a:t>
                      </a:r>
                      <a:r>
                        <a:rPr lang="es-ES" sz="1400" b="0" baseline="0" dirty="0" smtClean="0">
                          <a:solidFill>
                            <a:srgbClr val="000000"/>
                          </a:solidFill>
                          <a:latin typeface="Lucida Sans" panose="020B0602030504020204" pitchFamily="34" charset="0"/>
                          <a:sym typeface="Wingdings 2" panose="05020102010507070707" pitchFamily="18" charset="2"/>
                        </a:rPr>
                        <a:t>hipótesis en </a:t>
                      </a:r>
                      <a:r>
                        <a:rPr lang="es-ES" sz="1400" b="1" baseline="0" dirty="0" smtClean="0">
                          <a:solidFill>
                            <a:srgbClr val="C00000"/>
                          </a:solidFill>
                          <a:latin typeface="Lucida Sans" panose="020B0602030504020204" pitchFamily="34" charset="0"/>
                          <a:sym typeface="Wingdings 2" panose="05020102010507070707" pitchFamily="18" charset="2"/>
                        </a:rPr>
                        <a:t>términos estadísticos </a:t>
                      </a:r>
                      <a:r>
                        <a:rPr lang="es-ES" sz="1400" b="0" baseline="0" dirty="0" smtClean="0">
                          <a:solidFill>
                            <a:srgbClr val="000000"/>
                          </a:solidFill>
                          <a:latin typeface="Lucida Sans" panose="020B0602030504020204" pitchFamily="34" charset="0"/>
                          <a:sym typeface="Wingdings 2" panose="05020102010507070707" pitchFamily="18" charset="2"/>
                        </a:rPr>
                        <a:t>para ayudar a conceptualizar la verificación de la misma.</a:t>
                      </a:r>
                      <a:endParaRPr lang="es-ES_tradnl" sz="1400" b="0" dirty="0" smtClean="0">
                        <a:solidFill>
                          <a:srgbClr val="000000"/>
                        </a:solidFill>
                        <a:latin typeface="+mn-lt"/>
                      </a:endParaRPr>
                    </a:p>
                  </a:txBody>
                  <a:tcPr marL="89535" marR="89535" marT="0" marB="0">
                    <a:solidFill>
                      <a:srgbClr val="FFFCF7"/>
                    </a:solidFill>
                  </a:tcPr>
                </a:tc>
              </a:tr>
              <a:tr h="228285">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400" b="0" dirty="0" smtClean="0">
                          <a:solidFill>
                            <a:srgbClr val="FF0000"/>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ES" sz="1400" b="0" baseline="0" dirty="0" smtClean="0">
                          <a:solidFill>
                            <a:srgbClr val="000000"/>
                          </a:solidFill>
                          <a:latin typeface="Lucida Sans" panose="020B0602030504020204" pitchFamily="34" charset="0"/>
                          <a:sym typeface="Wingdings 2" panose="05020102010507070707" pitchFamily="18" charset="2"/>
                        </a:rPr>
                        <a:t>Se clasifica en hipótesis de </a:t>
                      </a:r>
                      <a:r>
                        <a:rPr lang="es-ES" sz="1400" b="1" dirty="0" smtClean="0">
                          <a:solidFill>
                            <a:srgbClr val="C00000"/>
                          </a:solidFill>
                          <a:latin typeface="Lucida Sans" panose="020B0602030504020204" pitchFamily="34" charset="0"/>
                        </a:rPr>
                        <a:t>estimación</a:t>
                      </a:r>
                      <a:r>
                        <a:rPr lang="es-ES" sz="1400" b="0" dirty="0" smtClean="0">
                          <a:solidFill>
                            <a:schemeClr val="tx1"/>
                          </a:solidFill>
                          <a:latin typeface="Lucida Sans" panose="020B0602030504020204" pitchFamily="34" charset="0"/>
                        </a:rPr>
                        <a:t>, </a:t>
                      </a:r>
                      <a:r>
                        <a:rPr lang="es-ES" sz="1400" b="1" dirty="0" smtClean="0">
                          <a:solidFill>
                            <a:srgbClr val="C00000"/>
                          </a:solidFill>
                          <a:latin typeface="Lucida Sans" panose="020B0602030504020204" pitchFamily="34" charset="0"/>
                        </a:rPr>
                        <a:t>correlación</a:t>
                      </a:r>
                      <a:r>
                        <a:rPr lang="es-ES" sz="1400" b="0" dirty="0" smtClean="0">
                          <a:solidFill>
                            <a:schemeClr val="tx1"/>
                          </a:solidFill>
                          <a:latin typeface="Lucida Sans" panose="020B0602030504020204" pitchFamily="34" charset="0"/>
                        </a:rPr>
                        <a:t>, </a:t>
                      </a:r>
                      <a:r>
                        <a:rPr lang="es-ES" sz="1400" b="1" dirty="0" smtClean="0">
                          <a:solidFill>
                            <a:srgbClr val="C00000"/>
                          </a:solidFill>
                          <a:latin typeface="Lucida Sans" panose="020B0602030504020204" pitchFamily="34" charset="0"/>
                        </a:rPr>
                        <a:t>comparación</a:t>
                      </a:r>
                      <a:r>
                        <a:rPr lang="es-ES" sz="1400" b="0" dirty="0" smtClean="0">
                          <a:solidFill>
                            <a:schemeClr val="tx1"/>
                          </a:solidFill>
                          <a:latin typeface="Lucida Sans" panose="020B0602030504020204" pitchFamily="34" charset="0"/>
                        </a:rPr>
                        <a:t>.</a:t>
                      </a:r>
                      <a:endParaRPr lang="es-ES_tradnl" sz="1400" b="0" dirty="0" smtClean="0">
                        <a:solidFill>
                          <a:srgbClr val="000000"/>
                        </a:solidFill>
                        <a:latin typeface="+mn-lt"/>
                      </a:endParaRPr>
                    </a:p>
                  </a:txBody>
                  <a:tcPr marL="89535" marR="89535" marT="0" marB="0">
                    <a:solidFill>
                      <a:srgbClr val="FFE8C5"/>
                    </a:solidFill>
                  </a:tcPr>
                </a:tc>
              </a:tr>
            </a:tbl>
          </a:graphicData>
        </a:graphic>
      </p:graphicFrame>
      <mc:AlternateContent xmlns:mc="http://schemas.openxmlformats.org/markup-compatibility/2006" xmlns:a14="http://schemas.microsoft.com/office/drawing/2010/main">
        <mc:Choice Requires="a14">
          <p:graphicFrame>
            <p:nvGraphicFramePr>
              <p:cNvPr id="15" name="10 Tabla"/>
              <p:cNvGraphicFramePr>
                <a:graphicFrameLocks noGrp="1"/>
              </p:cNvGraphicFramePr>
              <p:nvPr>
                <p:extLst>
                  <p:ext uri="{D42A27DB-BD31-4B8C-83A1-F6EECF244321}">
                    <p14:modId xmlns:p14="http://schemas.microsoft.com/office/powerpoint/2010/main" val="3351443591"/>
                  </p:ext>
                </p:extLst>
              </p:nvPr>
            </p:nvGraphicFramePr>
            <p:xfrm>
              <a:off x="251520" y="3140968"/>
              <a:ext cx="7704856" cy="16535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704856"/>
                  </a:tblGrid>
                  <a:tr h="126464">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dirty="0" smtClean="0">
                              <a:solidFill>
                                <a:srgbClr val="FFFF00"/>
                              </a:solidFill>
                              <a:latin typeface="Lucida Sans" panose="020B0602030504020204" pitchFamily="34" charset="0"/>
                            </a:rPr>
                            <a:t>Ejemplo 19 .- Hipótesis</a:t>
                          </a:r>
                          <a:r>
                            <a:rPr lang="es-BO" sz="1500" b="1" baseline="0" dirty="0" smtClean="0">
                              <a:solidFill>
                                <a:srgbClr val="FFFF00"/>
                              </a:solidFill>
                              <a:latin typeface="Lucida Sans" panose="020B0602030504020204" pitchFamily="34" charset="0"/>
                            </a:rPr>
                            <a:t> estadística de correlación   </a:t>
                          </a:r>
                          <a:r>
                            <a:rPr lang="es-ES" sz="1400" b="0" dirty="0" smtClean="0">
                              <a:latin typeface="Lucida Sans" panose="020B0602030504020204" pitchFamily="34" charset="0"/>
                            </a:rPr>
                            <a:t>(Sampieri, 2010)</a:t>
                          </a:r>
                          <a:r>
                            <a:rPr lang="es-BO" sz="1400" b="1" baseline="0" dirty="0" smtClean="0">
                              <a:solidFill>
                                <a:srgbClr val="FFFF00"/>
                              </a:solidFill>
                              <a:latin typeface="Lucida Sans" panose="020B0602030504020204" pitchFamily="34" charset="0"/>
                            </a:rPr>
                            <a:t> </a:t>
                          </a:r>
                          <a:r>
                            <a:rPr lang="es-BO" sz="1400" b="1" dirty="0" smtClean="0">
                              <a:solidFill>
                                <a:srgbClr val="FFFF00"/>
                              </a:solidFill>
                              <a:latin typeface="Lucida Sans" panose="020B0602030504020204" pitchFamily="34" charset="0"/>
                            </a:rPr>
                            <a:t> </a:t>
                          </a:r>
                          <a:endParaRPr lang="es-ES" sz="1400" b="0" dirty="0" smtClean="0">
                            <a:latin typeface="Lucida Sans" panose="020B0602030504020204" pitchFamily="34" charset="0"/>
                          </a:endParaRPr>
                        </a:p>
                      </a:txBody>
                      <a:tcPr anchor="ctr">
                        <a:solidFill>
                          <a:srgbClr val="0087E1"/>
                        </a:solidFill>
                      </a:tcPr>
                    </a:tc>
                  </a:tr>
                  <a:tr h="0">
                    <a:tc>
                      <a:txBody>
                        <a:bodyPr/>
                        <a:lstStyle/>
                        <a:p>
                          <a:r>
                            <a:rPr lang="es-BO" sz="1350" b="0" i="0"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La </a:t>
                          </a:r>
                          <a:r>
                            <a:rPr lang="es-ES" sz="1350" b="1" dirty="0" smtClean="0">
                              <a:solidFill>
                                <a:srgbClr val="C00000"/>
                              </a:solidFill>
                              <a:latin typeface="Lucida Sans" panose="020B0602030504020204" pitchFamily="34" charset="0"/>
                            </a:rPr>
                            <a:t>hipótesis correlacional </a:t>
                          </a:r>
                          <a:r>
                            <a:rPr lang="es-ES" sz="1350" b="0" dirty="0" smtClean="0">
                              <a:latin typeface="Lucida Sans" panose="020B0602030504020204" pitchFamily="34" charset="0"/>
                            </a:rPr>
                            <a:t>«a mayor </a:t>
                          </a:r>
                          <a:r>
                            <a:rPr lang="es-ES" sz="1350" b="0" dirty="0">
                              <a:latin typeface="Lucida Sans" panose="020B0602030504020204" pitchFamily="34" charset="0"/>
                            </a:rPr>
                            <a:t>cohesión en un grupo, mayor eficacia en el logro de sus metas </a:t>
                          </a:r>
                          <a:r>
                            <a:rPr lang="es-ES" sz="1350" b="0" dirty="0" smtClean="0">
                              <a:latin typeface="Lucida Sans" panose="020B0602030504020204" pitchFamily="34" charset="0"/>
                            </a:rPr>
                            <a:t>primarias</a:t>
                          </a:r>
                          <a:r>
                            <a:rPr lang="es-ES" sz="1350" b="0" dirty="0" smtClean="0">
                              <a:solidFill>
                                <a:srgbClr val="000000"/>
                              </a:solidFill>
                              <a:latin typeface="Lucida Sans" panose="020B0602030504020204" pitchFamily="34" charset="0"/>
                            </a:rPr>
                            <a:t>»</a:t>
                          </a:r>
                          <a:r>
                            <a:rPr lang="es-ES" sz="1350" b="0" dirty="0" smtClean="0">
                              <a:latin typeface="Lucida Sans" panose="020B0602030504020204" pitchFamily="34" charset="0"/>
                            </a:rPr>
                            <a:t>, se traduce </a:t>
                          </a:r>
                          <a:r>
                            <a:rPr lang="es-ES" sz="1350" b="1" dirty="0" smtClean="0">
                              <a:solidFill>
                                <a:srgbClr val="C00000"/>
                              </a:solidFill>
                              <a:latin typeface="Lucida Sans" panose="020B0602030504020204" pitchFamily="34" charset="0"/>
                            </a:rPr>
                            <a:t>estadísticamente</a:t>
                          </a:r>
                          <a:r>
                            <a:rPr lang="es-ES" sz="1350" b="0" dirty="0" smtClean="0">
                              <a:latin typeface="Lucida Sans" panose="020B0602030504020204" pitchFamily="34" charset="0"/>
                            </a:rPr>
                            <a:t> de la siguiente forma:</a:t>
                          </a:r>
                        </a:p>
                        <a:p>
                          <a:endParaRPr lang="es-ES" sz="300" b="1" dirty="0" smtClean="0">
                            <a:solidFill>
                              <a:srgbClr val="C00000"/>
                            </a:solidFill>
                            <a:latin typeface="Lucida Sans" panose="020B0602030504020204" pitchFamily="34" charset="0"/>
                          </a:endParaRPr>
                        </a:p>
                        <a:p>
                          <a:r>
                            <a:rPr lang="es-ES" sz="1400" b="1" dirty="0" smtClean="0">
                              <a:solidFill>
                                <a:srgbClr val="C00000"/>
                              </a:solidFill>
                              <a:latin typeface="Lucida Sans" panose="020B0602030504020204" pitchFamily="34" charset="0"/>
                            </a:rPr>
                            <a:t>Hi</a:t>
                          </a:r>
                          <a:r>
                            <a:rPr lang="es-ES" sz="1400" b="1" i="0" dirty="0" smtClean="0">
                              <a:solidFill>
                                <a:srgbClr val="000000"/>
                              </a:solidFill>
                              <a:latin typeface="Lucida Sans" panose="020B0602030504020204" pitchFamily="34" charset="0"/>
                            </a:rPr>
                            <a:t>:</a:t>
                          </a:r>
                          <a:r>
                            <a:rPr lang="es-ES" sz="1400" b="1" dirty="0" smtClean="0">
                              <a:solidFill>
                                <a:srgbClr val="000000"/>
                              </a:solidFill>
                              <a:latin typeface="+mn-lt"/>
                            </a:rPr>
                            <a:t> </a:t>
                          </a:r>
                          <a14:m/>
                          <a:r>
                            <a:rPr lang="es-ES" sz="1350" b="0" dirty="0" smtClean="0">
                              <a:latin typeface="+mn-lt"/>
                            </a:rPr>
                            <a:t>. </a:t>
                          </a:r>
                          <a:r>
                            <a:rPr lang="es-ES" sz="1350" b="0" dirty="0" smtClean="0">
                              <a:latin typeface="Lucida Sans" panose="020B0602030504020204" pitchFamily="34" charset="0"/>
                            </a:rPr>
                            <a:t>La correlación </a:t>
                          </a:r>
                          <a:r>
                            <a:rPr lang="es-ES" sz="1400" b="1" i="1" dirty="0" smtClean="0">
                              <a:solidFill>
                                <a:schemeClr val="tx1"/>
                              </a:solidFill>
                              <a:latin typeface="Cambria Math" panose="02040503050406030204" pitchFamily="18" charset="0"/>
                              <a:ea typeface="Cambria Math" panose="02040503050406030204" pitchFamily="18" charset="0"/>
                            </a:rPr>
                            <a:t>r</a:t>
                          </a:r>
                          <a:r>
                            <a:rPr lang="es-ES" sz="1350" b="0" dirty="0" smtClean="0">
                              <a:solidFill>
                                <a:srgbClr val="0000CC"/>
                              </a:solidFill>
                              <a:latin typeface="Lucida Sans" panose="020B0602030504020204" pitchFamily="34" charset="0"/>
                            </a:rPr>
                            <a:t> </a:t>
                          </a:r>
                          <a:r>
                            <a:rPr lang="es-ES" sz="1350" b="0" dirty="0" smtClean="0">
                              <a:latin typeface="Lucida Sans" panose="020B0602030504020204" pitchFamily="34" charset="0"/>
                            </a:rPr>
                            <a:t>entre las variables </a:t>
                          </a:r>
                          <a:r>
                            <a:rPr lang="es-ES" sz="1400" b="1" i="1" dirty="0" smtClean="0">
                              <a:solidFill>
                                <a:schemeClr val="tx1"/>
                              </a:solidFill>
                              <a:latin typeface="Cambria Math" panose="02040503050406030204" pitchFamily="18" charset="0"/>
                              <a:ea typeface="Cambria Math" panose="02040503050406030204" pitchFamily="18" charset="0"/>
                            </a:rPr>
                            <a:t>x</a:t>
                          </a:r>
                          <a:r>
                            <a:rPr lang="es-ES" sz="1350" b="0" dirty="0" smtClean="0">
                              <a:solidFill>
                                <a:schemeClr val="tx1"/>
                              </a:solidFill>
                              <a:latin typeface="Lucida Sans" panose="020B0602030504020204" pitchFamily="34" charset="0"/>
                            </a:rPr>
                            <a:t> (cohesión) y </a:t>
                          </a:r>
                          <a:r>
                            <a:rPr lang="es-ES" sz="1400" b="1" i="1" dirty="0" err="1" smtClean="0">
                              <a:solidFill>
                                <a:schemeClr val="tx1"/>
                              </a:solidFill>
                              <a:latin typeface="Cambria Math" panose="02040503050406030204" pitchFamily="18" charset="0"/>
                              <a:ea typeface="Cambria Math" panose="02040503050406030204" pitchFamily="18" charset="0"/>
                            </a:rPr>
                            <a:t>y</a:t>
                          </a:r>
                          <a:r>
                            <a:rPr lang="es-ES" sz="1350" b="0" dirty="0" smtClean="0">
                              <a:solidFill>
                                <a:schemeClr val="tx1"/>
                              </a:solidFill>
                              <a:latin typeface="Lucida Sans" panose="020B0602030504020204" pitchFamily="34" charset="0"/>
                            </a:rPr>
                            <a:t> </a:t>
                          </a:r>
                          <a:r>
                            <a:rPr lang="es-ES" sz="1350" b="0" dirty="0" smtClean="0">
                              <a:latin typeface="Lucida Sans" panose="020B0602030504020204" pitchFamily="34" charset="0"/>
                            </a:rPr>
                            <a:t>(eficacia) no es igual a cero, es decir, ambas variables </a:t>
                          </a:r>
                          <a:r>
                            <a:rPr lang="es-ES" sz="1350" b="0" dirty="0">
                              <a:latin typeface="Lucida Sans" panose="020B0602030504020204" pitchFamily="34" charset="0"/>
                            </a:rPr>
                            <a:t>están </a:t>
                          </a:r>
                          <a:r>
                            <a:rPr lang="es-ES" sz="1350" b="0" dirty="0" smtClean="0">
                              <a:latin typeface="Lucida Sans" panose="020B0602030504020204" pitchFamily="34" charset="0"/>
                            </a:rPr>
                            <a:t>correlacionadas.</a:t>
                          </a:r>
                          <a:r>
                            <a:rPr lang="es-ES" sz="1350" dirty="0" smtClean="0">
                              <a:solidFill>
                                <a:srgbClr val="000000"/>
                              </a:solidFill>
                              <a:latin typeface="Lucida Sans" panose="020B0602030504020204" pitchFamily="34" charset="0"/>
                            </a:rPr>
                            <a:t> </a:t>
                          </a:r>
                          <a:endParaRPr lang="es-ES" sz="1350" dirty="0">
                            <a:solidFill>
                              <a:srgbClr val="000000"/>
                            </a:solidFill>
                            <a:latin typeface="Lucida Sans" panose="020B0602030504020204" pitchFamily="34" charset="0"/>
                          </a:endParaRPr>
                        </a:p>
                        <a:p>
                          <a:pPr>
                            <a:buClr>
                              <a:srgbClr val="FF3300"/>
                            </a:buClr>
                          </a:pPr>
                          <a:endParaRPr lang="es-ES" sz="200" dirty="0" smtClean="0">
                            <a:solidFill>
                              <a:srgbClr val="0000CC"/>
                            </a:solidFill>
                            <a:latin typeface="+mn-lt"/>
                          </a:endParaRPr>
                        </a:p>
                        <a:p>
                          <a:pPr>
                            <a:buClr>
                              <a:srgbClr val="FF3300"/>
                            </a:buClr>
                          </a:pPr>
                          <a:r>
                            <a:rPr lang="es-ES" sz="1400" b="1" dirty="0" smtClean="0">
                              <a:solidFill>
                                <a:srgbClr val="C00000"/>
                              </a:solidFill>
                              <a:latin typeface="Lucida Sans" panose="020B0602030504020204" pitchFamily="34" charset="0"/>
                            </a:rPr>
                            <a:t>Ho</a:t>
                          </a:r>
                          <a:r>
                            <a:rPr lang="es-ES" sz="1400" b="1" i="0" dirty="0" smtClean="0">
                              <a:solidFill>
                                <a:srgbClr val="000000"/>
                              </a:solidFill>
                              <a:latin typeface="Lucida Sans" panose="020B0602030504020204" pitchFamily="34" charset="0"/>
                            </a:rPr>
                            <a:t>:</a:t>
                          </a:r>
                          <a14:m/>
                          <a:r>
                            <a:rPr lang="es-ES" sz="1350" b="0" dirty="0" smtClean="0">
                              <a:solidFill>
                                <a:srgbClr val="000000"/>
                              </a:solidFill>
                              <a:latin typeface="Lucida Sans" panose="020B0602030504020204" pitchFamily="34" charset="0"/>
                            </a:rPr>
                            <a:t> </a:t>
                          </a:r>
                          <a:r>
                            <a:rPr lang="es-ES" sz="1350" b="0" dirty="0" smtClean="0">
                              <a:latin typeface="Lucida Sans" panose="020B0602030504020204" pitchFamily="34" charset="0"/>
                            </a:rPr>
                            <a:t>Las dos variables no están correlacionadas, su correlación es igual a cero.</a:t>
                          </a:r>
                          <a:endParaRPr lang="es-ES_tradnl" sz="1350" b="0" dirty="0" smtClean="0">
                            <a:solidFill>
                              <a:srgbClr val="000000"/>
                            </a:solidFill>
                            <a:latin typeface="Lucida Sans" panose="020B0602030504020204" pitchFamily="34" charset="0"/>
                          </a:endParaRPr>
                        </a:p>
                      </a:txBody>
                      <a:tcPr>
                        <a:solidFill>
                          <a:srgbClr val="FBFDFF"/>
                        </a:solidFill>
                      </a:tcPr>
                    </a:tc>
                  </a:tr>
                </a:tbl>
              </a:graphicData>
            </a:graphic>
          </p:graphicFrame>
        </mc:Choice>
        <mc:Fallback xmlns="">
          <p:graphicFrame>
            <p:nvGraphicFramePr>
              <p:cNvPr id="15" name="10 Tabla"/>
              <p:cNvGraphicFramePr>
                <a:graphicFrameLocks noGrp="1"/>
              </p:cNvGraphicFramePr>
              <p:nvPr>
                <p:extLst>
                  <p:ext uri="{D42A27DB-BD31-4B8C-83A1-F6EECF244321}">
                    <p14:modId xmlns:p14="http://schemas.microsoft.com/office/powerpoint/2010/main" val="3351443591"/>
                  </p:ext>
                </p:extLst>
              </p:nvPr>
            </p:nvGraphicFramePr>
            <p:xfrm>
              <a:off x="251520" y="3140968"/>
              <a:ext cx="7704856" cy="157073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704856"/>
                  </a:tblGrid>
                  <a:tr h="320040">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dirty="0" smtClean="0">
                              <a:solidFill>
                                <a:srgbClr val="FFFF00"/>
                              </a:solidFill>
                              <a:latin typeface="Lucida Sans" panose="020B0602030504020204" pitchFamily="34" charset="0"/>
                            </a:rPr>
                            <a:t>Ejemplo 19 .- Hipótesis</a:t>
                          </a:r>
                          <a:r>
                            <a:rPr lang="es-BO" sz="1500" b="1" baseline="0" dirty="0" smtClean="0">
                              <a:solidFill>
                                <a:srgbClr val="FFFF00"/>
                              </a:solidFill>
                              <a:latin typeface="Lucida Sans" panose="020B0602030504020204" pitchFamily="34" charset="0"/>
                            </a:rPr>
                            <a:t> estadística de correlación </a:t>
                          </a:r>
                          <a:r>
                            <a:rPr lang="es-BO" sz="1500" b="1" baseline="0" dirty="0" smtClean="0">
                              <a:solidFill>
                                <a:srgbClr val="FFFF00"/>
                              </a:solidFill>
                              <a:latin typeface="Lucida Sans" panose="020B0602030504020204" pitchFamily="34" charset="0"/>
                            </a:rPr>
                            <a:t>  </a:t>
                          </a:r>
                          <a:r>
                            <a:rPr lang="es-ES" sz="1400" b="0" dirty="0" smtClean="0">
                              <a:latin typeface="Lucida Sans" panose="020B0602030504020204" pitchFamily="34" charset="0"/>
                            </a:rPr>
                            <a:t>(Sampieri, 2010)</a:t>
                          </a:r>
                          <a:r>
                            <a:rPr lang="es-BO" sz="1400" b="1" baseline="0" dirty="0" smtClean="0">
                              <a:solidFill>
                                <a:srgbClr val="FFFF00"/>
                              </a:solidFill>
                              <a:latin typeface="Lucida Sans" panose="020B0602030504020204" pitchFamily="34" charset="0"/>
                            </a:rPr>
                            <a:t> </a:t>
                          </a:r>
                          <a:r>
                            <a:rPr lang="es-BO" sz="1400" b="1" dirty="0" smtClean="0">
                              <a:solidFill>
                                <a:srgbClr val="FFFF00"/>
                              </a:solidFill>
                              <a:latin typeface="Lucida Sans" panose="020B0602030504020204" pitchFamily="34" charset="0"/>
                            </a:rPr>
                            <a:t> </a:t>
                          </a:r>
                          <a:endParaRPr lang="es-ES" sz="1400" b="0" dirty="0" smtClean="0">
                            <a:latin typeface="Lucida Sans" panose="020B0602030504020204" pitchFamily="34" charset="0"/>
                          </a:endParaRPr>
                        </a:p>
                      </a:txBody>
                      <a:tcPr anchor="ctr">
                        <a:solidFill>
                          <a:srgbClr val="0087E1"/>
                        </a:solidFill>
                      </a:tcPr>
                    </a:tc>
                  </a:tr>
                  <a:tr h="1250696">
                    <a:tc>
                      <a:txBody>
                        <a:bodyPr/>
                        <a:lstStyle/>
                        <a:p>
                          <a:endParaRPr lang="es-BO"/>
                        </a:p>
                      </a:txBody>
                      <a:tcPr>
                        <a:blipFill rotWithShape="0">
                          <a:blip r:embed="rId3"/>
                          <a:stretch>
                            <a:fillRect l="-395" t="-28293" r="-1344" b="-7317"/>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8" name="10 Tabla"/>
              <p:cNvGraphicFramePr>
                <a:graphicFrameLocks noGrp="1"/>
              </p:cNvGraphicFramePr>
              <p:nvPr>
                <p:extLst>
                  <p:ext uri="{D42A27DB-BD31-4B8C-83A1-F6EECF244321}">
                    <p14:modId xmlns:p14="http://schemas.microsoft.com/office/powerpoint/2010/main" val="2704965542"/>
                  </p:ext>
                </p:extLst>
              </p:nvPr>
            </p:nvGraphicFramePr>
            <p:xfrm>
              <a:off x="266054" y="4869160"/>
              <a:ext cx="7690321" cy="16078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690321"/>
                  </a:tblGrid>
                  <a:tr h="126464">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dirty="0" smtClean="0">
                              <a:solidFill>
                                <a:srgbClr val="FFFF00"/>
                              </a:solidFill>
                              <a:latin typeface="Lucida Sans" panose="020B0602030504020204" pitchFamily="34" charset="0"/>
                            </a:rPr>
                            <a:t>Ejemplo 20 .- Hipótesis</a:t>
                          </a:r>
                          <a:r>
                            <a:rPr lang="es-BO" sz="1500" b="1" baseline="0" dirty="0" smtClean="0">
                              <a:solidFill>
                                <a:srgbClr val="FFFF00"/>
                              </a:solidFill>
                              <a:latin typeface="Lucida Sans" panose="020B0602030504020204" pitchFamily="34" charset="0"/>
                            </a:rPr>
                            <a:t> estadística de comparación   </a:t>
                          </a:r>
                          <a:r>
                            <a:rPr lang="es-ES" sz="1400" b="0" dirty="0" smtClean="0">
                              <a:latin typeface="Lucida Sans" panose="020B0602030504020204" pitchFamily="34" charset="0"/>
                            </a:rPr>
                            <a:t>(Sampieri, 2010)</a:t>
                          </a:r>
                          <a:r>
                            <a:rPr lang="es-BO" sz="1400" b="1" baseline="0" dirty="0" smtClean="0">
                              <a:solidFill>
                                <a:srgbClr val="FFFF00"/>
                              </a:solidFill>
                              <a:latin typeface="Lucida Sans" panose="020B0602030504020204" pitchFamily="34" charset="0"/>
                            </a:rPr>
                            <a:t> </a:t>
                          </a:r>
                          <a:r>
                            <a:rPr lang="es-BO" sz="1400" b="1" dirty="0" smtClean="0">
                              <a:solidFill>
                                <a:srgbClr val="FFFF00"/>
                              </a:solidFill>
                              <a:latin typeface="Lucida Sans" panose="020B0602030504020204" pitchFamily="34" charset="0"/>
                            </a:rPr>
                            <a:t> </a:t>
                          </a:r>
                          <a:endParaRPr lang="es-ES" sz="1400" b="0" dirty="0" smtClean="0">
                            <a:latin typeface="Lucida Sans" panose="020B0602030504020204" pitchFamily="34" charset="0"/>
                          </a:endParaRPr>
                        </a:p>
                      </a:txBody>
                      <a:tcPr anchor="ctr">
                        <a:solidFill>
                          <a:srgbClr val="0087E1"/>
                        </a:solidFill>
                      </a:tcPr>
                    </a:tc>
                  </a:tr>
                  <a:tr h="0">
                    <a:tc>
                      <a:txBody>
                        <a:bodyPr/>
                        <a:lstStyle/>
                        <a:p>
                          <a:r>
                            <a:rPr lang="es-BO" sz="1350" b="0" i="0"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La </a:t>
                          </a:r>
                          <a:r>
                            <a:rPr lang="es-ES" sz="1350" b="1" dirty="0" smtClean="0">
                              <a:solidFill>
                                <a:srgbClr val="C00000"/>
                              </a:solidFill>
                              <a:latin typeface="Lucida Sans" panose="020B0602030504020204" pitchFamily="34" charset="0"/>
                            </a:rPr>
                            <a:t>hipótesis correlacional </a:t>
                          </a:r>
                          <a:r>
                            <a:rPr lang="es-ES" sz="1350" b="0" dirty="0" smtClean="0">
                              <a:latin typeface="Lucida Sans" panose="020B0602030504020204" pitchFamily="34" charset="0"/>
                            </a:rPr>
                            <a:t>«existe </a:t>
                          </a:r>
                          <a:r>
                            <a:rPr lang="es-ES" sz="1350" b="0" dirty="0">
                              <a:latin typeface="Lucida Sans" panose="020B0602030504020204" pitchFamily="34" charset="0"/>
                            </a:rPr>
                            <a:t>una diferencia entre el promedio de editoriales mensuales que dedicó</a:t>
                          </a:r>
                          <a:r>
                            <a:rPr lang="es-ES" sz="1350" b="0" dirty="0" smtClean="0">
                              <a:latin typeface="Lucida Sans" panose="020B0602030504020204" pitchFamily="34" charset="0"/>
                            </a:rPr>
                            <a:t>, durante </a:t>
                          </a:r>
                          <a:r>
                            <a:rPr lang="es-ES" sz="1350" b="0" dirty="0">
                              <a:latin typeface="Lucida Sans" panose="020B0602030504020204" pitchFamily="34" charset="0"/>
                            </a:rPr>
                            <a:t>el último año, al tema del terrorismo </a:t>
                          </a:r>
                          <a:r>
                            <a:rPr lang="es-ES" sz="1350" b="0" dirty="0" smtClean="0">
                              <a:latin typeface="Lucida Sans" panose="020B0602030504020204" pitchFamily="34" charset="0"/>
                            </a:rPr>
                            <a:t>el </a:t>
                          </a:r>
                          <a:r>
                            <a:rPr lang="es-ES" sz="1350" b="0" dirty="0">
                              <a:latin typeface="Lucida Sans" panose="020B0602030504020204" pitchFamily="34" charset="0"/>
                            </a:rPr>
                            <a:t>diario </a:t>
                          </a:r>
                          <a:r>
                            <a:rPr lang="es-ES" sz="1350" b="0" dirty="0" smtClean="0">
                              <a:latin typeface="Lucida Sans" panose="020B0602030504020204" pitchFamily="34" charset="0"/>
                            </a:rPr>
                            <a:t>El Deber (con un promedio </a:t>
                          </a:r>
                          <a14:m/>
                          <a:r>
                            <a:rPr lang="es-ES" sz="1350" b="0" dirty="0" smtClean="0">
                              <a:latin typeface="Lucida Sans" panose="020B0602030504020204" pitchFamily="34" charset="0"/>
                            </a:rPr>
                            <a:t>), </a:t>
                          </a:r>
                          <a:r>
                            <a:rPr lang="es-ES" sz="1350" b="0" dirty="0">
                              <a:latin typeface="Lucida Sans" panose="020B0602030504020204" pitchFamily="34" charset="0"/>
                            </a:rPr>
                            <a:t>y el </a:t>
                          </a:r>
                          <a:r>
                            <a:rPr lang="es-ES" sz="1350" b="0" dirty="0" smtClean="0">
                              <a:latin typeface="Lucida Sans" panose="020B0602030504020204" pitchFamily="34" charset="0"/>
                            </a:rPr>
                            <a:t>que dedicó </a:t>
                          </a:r>
                          <a:r>
                            <a:rPr lang="es-ES" sz="1350" b="0" dirty="0">
                              <a:latin typeface="Lucida Sans" panose="020B0602030504020204" pitchFamily="34" charset="0"/>
                            </a:rPr>
                            <a:t>el diario </a:t>
                          </a:r>
                          <a:r>
                            <a:rPr lang="es-ES" sz="1350" b="0" dirty="0" smtClean="0">
                              <a:latin typeface="Lucida Sans" panose="020B0602030504020204" pitchFamily="34" charset="0"/>
                            </a:rPr>
                            <a:t>El Mundo (con un promedio</a:t>
                          </a:r>
                          <a14:m/>
                          <a:r>
                            <a:rPr lang="es-ES" sz="1350" b="0" dirty="0" smtClean="0">
                              <a:latin typeface="Lucida Sans" panose="020B0602030504020204" pitchFamily="34" charset="0"/>
                            </a:rPr>
                            <a:t>)</a:t>
                          </a:r>
                          <a:r>
                            <a:rPr lang="es-ES" sz="1350" b="0" dirty="0">
                              <a:solidFill>
                                <a:srgbClr val="000000"/>
                              </a:solidFill>
                              <a:latin typeface="Lucida Sans" panose="020B0602030504020204" pitchFamily="34" charset="0"/>
                            </a:rPr>
                            <a:t>»</a:t>
                          </a:r>
                          <a:r>
                            <a:rPr lang="es-ES" sz="1350" b="0" dirty="0" smtClean="0">
                              <a:latin typeface="Lucida Sans" panose="020B0602030504020204" pitchFamily="34" charset="0"/>
                            </a:rPr>
                            <a:t>, se traduce </a:t>
                          </a:r>
                          <a:r>
                            <a:rPr lang="es-ES" sz="1350" b="1" dirty="0" smtClean="0">
                              <a:solidFill>
                                <a:srgbClr val="C00000"/>
                              </a:solidFill>
                              <a:latin typeface="Lucida Sans" panose="020B0602030504020204" pitchFamily="34" charset="0"/>
                            </a:rPr>
                            <a:t>estadísticamente</a:t>
                          </a:r>
                          <a:r>
                            <a:rPr lang="es-ES" sz="1350" b="0" dirty="0" smtClean="0">
                              <a:latin typeface="Lucida Sans" panose="020B0602030504020204" pitchFamily="34" charset="0"/>
                            </a:rPr>
                            <a:t> de la siguiente forma:</a:t>
                          </a:r>
                        </a:p>
                        <a:p>
                          <a:endParaRPr lang="es-ES" sz="200" dirty="0" smtClean="0">
                            <a:solidFill>
                              <a:srgbClr val="0000CC"/>
                            </a:solidFill>
                            <a:latin typeface="Lucida Sans" panose="020B0602030504020204" pitchFamily="34" charset="0"/>
                          </a:endParaRPr>
                        </a:p>
                        <a:p>
                          <a:r>
                            <a:rPr lang="es-ES" sz="1400" b="1" dirty="0" smtClean="0">
                              <a:solidFill>
                                <a:srgbClr val="C00000"/>
                              </a:solidFill>
                              <a:latin typeface="Lucida Sans" panose="020B0602030504020204" pitchFamily="34" charset="0"/>
                            </a:rPr>
                            <a:t>Hi: </a:t>
                          </a:r>
                          <a14:m/>
                          <a:r>
                            <a:rPr lang="es-ES" sz="1350" b="0" dirty="0" smtClean="0">
                              <a:latin typeface="Lucida Sans" panose="020B0602030504020204" pitchFamily="34" charset="0"/>
                            </a:rPr>
                            <a:t>. Es diferente.</a:t>
                          </a:r>
                          <a:r>
                            <a:rPr lang="es-ES" sz="1350" dirty="0" smtClean="0">
                              <a:solidFill>
                                <a:srgbClr val="000000"/>
                              </a:solidFill>
                              <a:latin typeface="Lucida Sans" panose="020B0602030504020204" pitchFamily="34" charset="0"/>
                            </a:rPr>
                            <a:t> 	</a:t>
                          </a:r>
                          <a:r>
                            <a:rPr lang="es-ES" sz="1400" b="1" i="0" dirty="0" smtClean="0">
                              <a:solidFill>
                                <a:srgbClr val="C00000"/>
                              </a:solidFill>
                              <a:latin typeface="Lucida Sans" panose="020B0602030504020204" pitchFamily="34" charset="0"/>
                            </a:rPr>
                            <a:t>Ho: </a:t>
                          </a:r>
                          <a14:m/>
                          <a:r>
                            <a:rPr lang="es-ES" sz="1400" b="0" dirty="0" smtClean="0">
                              <a:solidFill>
                                <a:srgbClr val="000000"/>
                              </a:solidFill>
                              <a:latin typeface="Lucida Sans" panose="020B0602030504020204" pitchFamily="34" charset="0"/>
                            </a:rPr>
                            <a:t>  </a:t>
                          </a:r>
                          <a:r>
                            <a:rPr lang="es-ES" sz="1350" b="0" dirty="0" smtClean="0">
                              <a:latin typeface="Lucida Sans" panose="020B0602030504020204" pitchFamily="34" charset="0"/>
                            </a:rPr>
                            <a:t>Es igual.</a:t>
                          </a:r>
                          <a:endParaRPr lang="es-ES_tradnl" sz="1350" b="0" dirty="0" smtClean="0">
                            <a:solidFill>
                              <a:srgbClr val="000000"/>
                            </a:solidFill>
                            <a:latin typeface="Lucida Sans" panose="020B0602030504020204" pitchFamily="34" charset="0"/>
                          </a:endParaRPr>
                        </a:p>
                      </a:txBody>
                      <a:tcPr>
                        <a:solidFill>
                          <a:srgbClr val="FBFDFF"/>
                        </a:solidFill>
                      </a:tcPr>
                    </a:tc>
                  </a:tr>
                </a:tbl>
              </a:graphicData>
            </a:graphic>
          </p:graphicFrame>
        </mc:Choice>
        <mc:Fallback xmlns="">
          <p:graphicFrame>
            <p:nvGraphicFramePr>
              <p:cNvPr id="18" name="10 Tabla"/>
              <p:cNvGraphicFramePr>
                <a:graphicFrameLocks noGrp="1"/>
              </p:cNvGraphicFramePr>
              <p:nvPr>
                <p:extLst>
                  <p:ext uri="{D42A27DB-BD31-4B8C-83A1-F6EECF244321}">
                    <p14:modId xmlns:p14="http://schemas.microsoft.com/office/powerpoint/2010/main" val="2704965542"/>
                  </p:ext>
                </p:extLst>
              </p:nvPr>
            </p:nvGraphicFramePr>
            <p:xfrm>
              <a:off x="266054" y="4869160"/>
              <a:ext cx="7690321" cy="150202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690321"/>
                  </a:tblGrid>
                  <a:tr h="320040">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dirty="0" smtClean="0">
                              <a:solidFill>
                                <a:srgbClr val="FFFF00"/>
                              </a:solidFill>
                              <a:latin typeface="Lucida Sans" panose="020B0602030504020204" pitchFamily="34" charset="0"/>
                            </a:rPr>
                            <a:t>Ejemplo 20 .- Hipótesis</a:t>
                          </a:r>
                          <a:r>
                            <a:rPr lang="es-BO" sz="1500" b="1" baseline="0" dirty="0" smtClean="0">
                              <a:solidFill>
                                <a:srgbClr val="FFFF00"/>
                              </a:solidFill>
                              <a:latin typeface="Lucida Sans" panose="020B0602030504020204" pitchFamily="34" charset="0"/>
                            </a:rPr>
                            <a:t> estadística de comparación </a:t>
                          </a:r>
                          <a:r>
                            <a:rPr lang="es-BO" sz="1500" b="1" baseline="0" dirty="0" smtClean="0">
                              <a:solidFill>
                                <a:srgbClr val="FFFF00"/>
                              </a:solidFill>
                              <a:latin typeface="Lucida Sans" panose="020B0602030504020204" pitchFamily="34" charset="0"/>
                            </a:rPr>
                            <a:t>  </a:t>
                          </a:r>
                          <a:r>
                            <a:rPr lang="es-ES" sz="1400" b="0" dirty="0" smtClean="0">
                              <a:latin typeface="Lucida Sans" panose="020B0602030504020204" pitchFamily="34" charset="0"/>
                            </a:rPr>
                            <a:t>(Sampieri, 2010)</a:t>
                          </a:r>
                          <a:r>
                            <a:rPr lang="es-BO" sz="1400" b="1" baseline="0" dirty="0" smtClean="0">
                              <a:solidFill>
                                <a:srgbClr val="FFFF00"/>
                              </a:solidFill>
                              <a:latin typeface="Lucida Sans" panose="020B0602030504020204" pitchFamily="34" charset="0"/>
                            </a:rPr>
                            <a:t> </a:t>
                          </a:r>
                          <a:r>
                            <a:rPr lang="es-BO" sz="1400" b="1" dirty="0" smtClean="0">
                              <a:solidFill>
                                <a:srgbClr val="FFFF00"/>
                              </a:solidFill>
                              <a:latin typeface="Lucida Sans" panose="020B0602030504020204" pitchFamily="34" charset="0"/>
                            </a:rPr>
                            <a:t> </a:t>
                          </a:r>
                          <a:endParaRPr lang="es-ES" sz="1400" b="0" dirty="0" smtClean="0">
                            <a:latin typeface="Lucida Sans" panose="020B0602030504020204" pitchFamily="34" charset="0"/>
                          </a:endParaRPr>
                        </a:p>
                      </a:txBody>
                      <a:tcPr anchor="ctr">
                        <a:solidFill>
                          <a:srgbClr val="0087E1"/>
                        </a:solidFill>
                      </a:tcPr>
                    </a:tc>
                  </a:tr>
                  <a:tr h="1181989">
                    <a:tc>
                      <a:txBody>
                        <a:bodyPr/>
                        <a:lstStyle/>
                        <a:p>
                          <a:endParaRPr lang="es-BO"/>
                        </a:p>
                      </a:txBody>
                      <a:tcPr>
                        <a:blipFill rotWithShape="0">
                          <a:blip r:embed="rId4"/>
                          <a:stretch>
                            <a:fillRect l="-396" t="-29744" r="-1346" b="-7179"/>
                          </a:stretch>
                        </a:blipFill>
                      </a:tcPr>
                    </a:tc>
                  </a:tr>
                </a:tbl>
              </a:graphicData>
            </a:graphic>
          </p:graphicFrame>
        </mc:Fallback>
      </mc:AlternateContent>
      <p:sp>
        <p:nvSpPr>
          <p:cNvPr id="22" name="128 Rectángulo"/>
          <p:cNvSpPr/>
          <p:nvPr/>
        </p:nvSpPr>
        <p:spPr bwMode="auto">
          <a:xfrm>
            <a:off x="1475656" y="6561384"/>
            <a:ext cx="7120504" cy="324000"/>
          </a:xfrm>
          <a:prstGeom prst="rect">
            <a:avLst/>
          </a:prstGeom>
          <a:gradFill>
            <a:gsLst>
              <a:gs pos="7000">
                <a:srgbClr val="00FF99"/>
              </a:gs>
              <a:gs pos="7000">
                <a:srgbClr val="FF0000"/>
              </a:gs>
              <a:gs pos="12000">
                <a:srgbClr val="2F2F91"/>
              </a:gs>
            </a:gsLst>
            <a:path path="circle">
              <a:fillToRect l="100000" t="100000"/>
            </a:path>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hangingPunct="0">
              <a:defRPr/>
            </a:pPr>
            <a:r>
              <a:rPr lang="es-ES" sz="1600" b="0" dirty="0" smtClean="0">
                <a:solidFill>
                  <a:schemeClr val="bg1"/>
                </a:solidFill>
                <a:latin typeface="Lucida Sans" panose="020B0602030504020204" pitchFamily="34" charset="0"/>
              </a:rPr>
              <a:t>La </a:t>
            </a:r>
            <a:r>
              <a:rPr lang="es-ES" sz="1600" b="0" dirty="0">
                <a:solidFill>
                  <a:schemeClr val="bg1"/>
                </a:solidFill>
                <a:latin typeface="Lucida Sans" panose="020B0602030504020204" pitchFamily="34" charset="0"/>
              </a:rPr>
              <a:t>hipótesis </a:t>
            </a:r>
            <a:r>
              <a:rPr lang="es-ES" sz="1600" b="0" dirty="0" smtClean="0">
                <a:solidFill>
                  <a:schemeClr val="bg1"/>
                </a:solidFill>
                <a:latin typeface="Lucida Sans" panose="020B0602030504020204" pitchFamily="34" charset="0"/>
              </a:rPr>
              <a:t>estadística ayuda </a:t>
            </a:r>
            <a:r>
              <a:rPr lang="es-ES" sz="1600" b="0" dirty="0">
                <a:solidFill>
                  <a:schemeClr val="bg1"/>
                </a:solidFill>
                <a:latin typeface="Lucida Sans" panose="020B0602030504020204" pitchFamily="34" charset="0"/>
              </a:rPr>
              <a:t>a conceptualizar </a:t>
            </a:r>
            <a:r>
              <a:rPr lang="es-ES" sz="1600" b="0" dirty="0" smtClean="0">
                <a:solidFill>
                  <a:schemeClr val="bg1"/>
                </a:solidFill>
                <a:latin typeface="Lucida Sans" panose="020B0602030504020204" pitchFamily="34" charset="0"/>
              </a:rPr>
              <a:t>la verificación.</a:t>
            </a:r>
            <a:endParaRPr lang="es-ES" sz="1600" b="0" kern="0" dirty="0">
              <a:solidFill>
                <a:schemeClr val="bg1"/>
              </a:solidFill>
              <a:latin typeface="Lucida Sans" panose="020B0602030504020204" pitchFamily="34" charset="0"/>
            </a:endParaRPr>
          </a:p>
        </p:txBody>
      </p:sp>
    </p:spTree>
    <p:extLst>
      <p:ext uri="{BB962C8B-B14F-4D97-AF65-F5344CB8AC3E}">
        <p14:creationId xmlns:p14="http://schemas.microsoft.com/office/powerpoint/2010/main" val="41464073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80">
                                          <p:stCondLst>
                                            <p:cond delay="0"/>
                                          </p:stCondLst>
                                        </p:cTn>
                                        <p:tgtEl>
                                          <p:spTgt spid="19"/>
                                        </p:tgtEl>
                                      </p:cBhvr>
                                    </p:animEffect>
                                    <p:anim calcmode="lin" valueType="num">
                                      <p:cBhvr>
                                        <p:cTn id="2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1" dur="26">
                                          <p:stCondLst>
                                            <p:cond delay="650"/>
                                          </p:stCondLst>
                                        </p:cTn>
                                        <p:tgtEl>
                                          <p:spTgt spid="19"/>
                                        </p:tgtEl>
                                      </p:cBhvr>
                                      <p:to x="100000" y="60000"/>
                                    </p:animScale>
                                    <p:animScale>
                                      <p:cBhvr>
                                        <p:cTn id="32" dur="166" decel="50000">
                                          <p:stCondLst>
                                            <p:cond delay="676"/>
                                          </p:stCondLst>
                                        </p:cTn>
                                        <p:tgtEl>
                                          <p:spTgt spid="19"/>
                                        </p:tgtEl>
                                      </p:cBhvr>
                                      <p:to x="100000" y="100000"/>
                                    </p:animScale>
                                    <p:animScale>
                                      <p:cBhvr>
                                        <p:cTn id="33" dur="26">
                                          <p:stCondLst>
                                            <p:cond delay="1312"/>
                                          </p:stCondLst>
                                        </p:cTn>
                                        <p:tgtEl>
                                          <p:spTgt spid="19"/>
                                        </p:tgtEl>
                                      </p:cBhvr>
                                      <p:to x="100000" y="80000"/>
                                    </p:animScale>
                                    <p:animScale>
                                      <p:cBhvr>
                                        <p:cTn id="34" dur="166" decel="50000">
                                          <p:stCondLst>
                                            <p:cond delay="1338"/>
                                          </p:stCondLst>
                                        </p:cTn>
                                        <p:tgtEl>
                                          <p:spTgt spid="19"/>
                                        </p:tgtEl>
                                      </p:cBhvr>
                                      <p:to x="100000" y="100000"/>
                                    </p:animScale>
                                    <p:animScale>
                                      <p:cBhvr>
                                        <p:cTn id="35" dur="26">
                                          <p:stCondLst>
                                            <p:cond delay="1642"/>
                                          </p:stCondLst>
                                        </p:cTn>
                                        <p:tgtEl>
                                          <p:spTgt spid="19"/>
                                        </p:tgtEl>
                                      </p:cBhvr>
                                      <p:to x="100000" y="90000"/>
                                    </p:animScale>
                                    <p:animScale>
                                      <p:cBhvr>
                                        <p:cTn id="36" dur="166" decel="50000">
                                          <p:stCondLst>
                                            <p:cond delay="1668"/>
                                          </p:stCondLst>
                                        </p:cTn>
                                        <p:tgtEl>
                                          <p:spTgt spid="19"/>
                                        </p:tgtEl>
                                      </p:cBhvr>
                                      <p:to x="100000" y="100000"/>
                                    </p:animScale>
                                    <p:animScale>
                                      <p:cBhvr>
                                        <p:cTn id="37" dur="26">
                                          <p:stCondLst>
                                            <p:cond delay="1808"/>
                                          </p:stCondLst>
                                        </p:cTn>
                                        <p:tgtEl>
                                          <p:spTgt spid="19"/>
                                        </p:tgtEl>
                                      </p:cBhvr>
                                      <p:to x="100000" y="95000"/>
                                    </p:animScale>
                                    <p:animScale>
                                      <p:cBhvr>
                                        <p:cTn id="38" dur="166" decel="50000">
                                          <p:stCondLst>
                                            <p:cond delay="1834"/>
                                          </p:stCondLst>
                                        </p:cTn>
                                        <p:tgtEl>
                                          <p:spTgt spid="1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80">
                                          <p:stCondLst>
                                            <p:cond delay="0"/>
                                          </p:stCondLst>
                                        </p:cTn>
                                        <p:tgtEl>
                                          <p:spTgt spid="15"/>
                                        </p:tgtEl>
                                      </p:cBhvr>
                                    </p:animEffect>
                                    <p:anim calcmode="lin" valueType="num">
                                      <p:cBhvr>
                                        <p:cTn id="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tgtEl>
                                      </p:cBhvr>
                                      <p:to x="100000" y="60000"/>
                                    </p:animScale>
                                    <p:animScale>
                                      <p:cBhvr>
                                        <p:cTn id="50" dur="166" decel="50000">
                                          <p:stCondLst>
                                            <p:cond delay="676"/>
                                          </p:stCondLst>
                                        </p:cTn>
                                        <p:tgtEl>
                                          <p:spTgt spid="15"/>
                                        </p:tgtEl>
                                      </p:cBhvr>
                                      <p:to x="100000" y="100000"/>
                                    </p:animScale>
                                    <p:animScale>
                                      <p:cBhvr>
                                        <p:cTn id="51" dur="26">
                                          <p:stCondLst>
                                            <p:cond delay="1312"/>
                                          </p:stCondLst>
                                        </p:cTn>
                                        <p:tgtEl>
                                          <p:spTgt spid="15"/>
                                        </p:tgtEl>
                                      </p:cBhvr>
                                      <p:to x="100000" y="80000"/>
                                    </p:animScale>
                                    <p:animScale>
                                      <p:cBhvr>
                                        <p:cTn id="52" dur="166" decel="50000">
                                          <p:stCondLst>
                                            <p:cond delay="1338"/>
                                          </p:stCondLst>
                                        </p:cTn>
                                        <p:tgtEl>
                                          <p:spTgt spid="15"/>
                                        </p:tgtEl>
                                      </p:cBhvr>
                                      <p:to x="100000" y="100000"/>
                                    </p:animScale>
                                    <p:animScale>
                                      <p:cBhvr>
                                        <p:cTn id="53" dur="26">
                                          <p:stCondLst>
                                            <p:cond delay="1642"/>
                                          </p:stCondLst>
                                        </p:cTn>
                                        <p:tgtEl>
                                          <p:spTgt spid="15"/>
                                        </p:tgtEl>
                                      </p:cBhvr>
                                      <p:to x="100000" y="90000"/>
                                    </p:animScale>
                                    <p:animScale>
                                      <p:cBhvr>
                                        <p:cTn id="54" dur="166" decel="50000">
                                          <p:stCondLst>
                                            <p:cond delay="1668"/>
                                          </p:stCondLst>
                                        </p:cTn>
                                        <p:tgtEl>
                                          <p:spTgt spid="15"/>
                                        </p:tgtEl>
                                      </p:cBhvr>
                                      <p:to x="100000" y="100000"/>
                                    </p:animScale>
                                    <p:animScale>
                                      <p:cBhvr>
                                        <p:cTn id="55" dur="26">
                                          <p:stCondLst>
                                            <p:cond delay="1808"/>
                                          </p:stCondLst>
                                        </p:cTn>
                                        <p:tgtEl>
                                          <p:spTgt spid="15"/>
                                        </p:tgtEl>
                                      </p:cBhvr>
                                      <p:to x="100000" y="95000"/>
                                    </p:animScale>
                                    <p:animScale>
                                      <p:cBhvr>
                                        <p:cTn id="56" dur="166" decel="50000">
                                          <p:stCondLst>
                                            <p:cond delay="1834"/>
                                          </p:stCondLst>
                                        </p:cTn>
                                        <p:tgtEl>
                                          <p:spTgt spid="1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80">
                                          <p:stCondLst>
                                            <p:cond delay="0"/>
                                          </p:stCondLst>
                                        </p:cTn>
                                        <p:tgtEl>
                                          <p:spTgt spid="18"/>
                                        </p:tgtEl>
                                      </p:cBhvr>
                                    </p:animEffect>
                                    <p:anim calcmode="lin" valueType="num">
                                      <p:cBhvr>
                                        <p:cTn id="6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7" dur="26">
                                          <p:stCondLst>
                                            <p:cond delay="650"/>
                                          </p:stCondLst>
                                        </p:cTn>
                                        <p:tgtEl>
                                          <p:spTgt spid="18"/>
                                        </p:tgtEl>
                                      </p:cBhvr>
                                      <p:to x="100000" y="60000"/>
                                    </p:animScale>
                                    <p:animScale>
                                      <p:cBhvr>
                                        <p:cTn id="68" dur="166" decel="50000">
                                          <p:stCondLst>
                                            <p:cond delay="676"/>
                                          </p:stCondLst>
                                        </p:cTn>
                                        <p:tgtEl>
                                          <p:spTgt spid="18"/>
                                        </p:tgtEl>
                                      </p:cBhvr>
                                      <p:to x="100000" y="100000"/>
                                    </p:animScale>
                                    <p:animScale>
                                      <p:cBhvr>
                                        <p:cTn id="69" dur="26">
                                          <p:stCondLst>
                                            <p:cond delay="1312"/>
                                          </p:stCondLst>
                                        </p:cTn>
                                        <p:tgtEl>
                                          <p:spTgt spid="18"/>
                                        </p:tgtEl>
                                      </p:cBhvr>
                                      <p:to x="100000" y="80000"/>
                                    </p:animScale>
                                    <p:animScale>
                                      <p:cBhvr>
                                        <p:cTn id="70" dur="166" decel="50000">
                                          <p:stCondLst>
                                            <p:cond delay="1338"/>
                                          </p:stCondLst>
                                        </p:cTn>
                                        <p:tgtEl>
                                          <p:spTgt spid="18"/>
                                        </p:tgtEl>
                                      </p:cBhvr>
                                      <p:to x="100000" y="100000"/>
                                    </p:animScale>
                                    <p:animScale>
                                      <p:cBhvr>
                                        <p:cTn id="71" dur="26">
                                          <p:stCondLst>
                                            <p:cond delay="1642"/>
                                          </p:stCondLst>
                                        </p:cTn>
                                        <p:tgtEl>
                                          <p:spTgt spid="18"/>
                                        </p:tgtEl>
                                      </p:cBhvr>
                                      <p:to x="100000" y="90000"/>
                                    </p:animScale>
                                    <p:animScale>
                                      <p:cBhvr>
                                        <p:cTn id="72" dur="166" decel="50000">
                                          <p:stCondLst>
                                            <p:cond delay="1668"/>
                                          </p:stCondLst>
                                        </p:cTn>
                                        <p:tgtEl>
                                          <p:spTgt spid="18"/>
                                        </p:tgtEl>
                                      </p:cBhvr>
                                      <p:to x="100000" y="100000"/>
                                    </p:animScale>
                                    <p:animScale>
                                      <p:cBhvr>
                                        <p:cTn id="73" dur="26">
                                          <p:stCondLst>
                                            <p:cond delay="1808"/>
                                          </p:stCondLst>
                                        </p:cTn>
                                        <p:tgtEl>
                                          <p:spTgt spid="18"/>
                                        </p:tgtEl>
                                      </p:cBhvr>
                                      <p:to x="100000" y="95000"/>
                                    </p:animScale>
                                    <p:animScale>
                                      <p:cBhvr>
                                        <p:cTn id="74" dur="166" decel="50000">
                                          <p:stCondLst>
                                            <p:cond delay="1834"/>
                                          </p:stCondLst>
                                        </p:cTn>
                                        <p:tgtEl>
                                          <p:spTgt spid="1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 presetClass="entr" presetSubtype="9"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0-#ppt_w/2"/>
                                          </p:val>
                                        </p:tav>
                                        <p:tav tm="100000">
                                          <p:val>
                                            <p:strVal val="#ppt_x"/>
                                          </p:val>
                                        </p:tav>
                                      </p:tavLst>
                                    </p:anim>
                                    <p:anim calcmode="lin" valueType="num">
                                      <p:cBhvr additive="base">
                                        <p:cTn id="80"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36512" y="-27384"/>
            <a:ext cx="9184534" cy="571480"/>
          </a:xfrm>
          <a:prstGeom prst="rect">
            <a:avLst/>
          </a:prstGeom>
          <a:gradFill>
            <a:gsLst>
              <a:gs pos="5000">
                <a:srgbClr val="00FF99"/>
              </a:gs>
              <a:gs pos="11000">
                <a:srgbClr val="FF0000"/>
              </a:gs>
              <a:gs pos="16000">
                <a:srgbClr val="2F2F91"/>
              </a:gs>
            </a:gsLst>
            <a:path path="circle">
              <a:fillToRect l="100000" t="100000"/>
            </a:path>
          </a:gradFill>
          <a:effectLst>
            <a:reflection blurRad="6350" stA="50000" endA="300" endPos="55000" dir="5400000" sy="-100000" algn="bl" rotWithShape="0"/>
          </a:effectLst>
        </p:spPr>
        <p:txBody>
          <a:bodyPr/>
          <a:lstStyle/>
          <a:p>
            <a:pPr lvl="0" eaLnBrk="0" hangingPunct="0">
              <a:defRPr/>
            </a:pPr>
            <a:r>
              <a:rPr lang="es-ES_tradnl" sz="2800" kern="0" dirty="0" smtClean="0">
                <a:solidFill>
                  <a:schemeClr val="bg1"/>
                </a:solidFill>
                <a:effectLst>
                  <a:outerShdw blurRad="38100" dist="38100" dir="2700000" algn="tl">
                    <a:srgbClr val="000000">
                      <a:alpha val="43137"/>
                    </a:srgbClr>
                  </a:outerShdw>
                </a:effectLst>
                <a:latin typeface="Lucida Sans" pitchFamily="34" charset="0"/>
                <a:cs typeface="Lucida Sans" pitchFamily="34" charset="0"/>
              </a:rPr>
              <a:t>Ejemplo con hipótesis estadística</a:t>
            </a:r>
            <a:endParaRPr lang="es-ES" sz="2800" kern="0" dirty="0">
              <a:solidFill>
                <a:schemeClr val="bg1"/>
              </a:solidFill>
              <a:effectLst>
                <a:outerShdw blurRad="38100" dist="38100" dir="2700000" algn="tl">
                  <a:srgbClr val="000000">
                    <a:alpha val="43137"/>
                  </a:srgbClr>
                </a:outerShdw>
              </a:effectLst>
              <a:latin typeface="Lucida Sans" pitchFamily="34" charset="0"/>
              <a:cs typeface="Lucida Sans" pitchFamily="34" charset="0"/>
            </a:endParaRPr>
          </a:p>
        </p:txBody>
      </p:sp>
      <p:sp>
        <p:nvSpPr>
          <p:cNvPr id="24" name="8 Marcador de número de diapositiva"/>
          <p:cNvSpPr txBox="1">
            <a:spLocks/>
          </p:cNvSpPr>
          <p:nvPr/>
        </p:nvSpPr>
        <p:spPr>
          <a:xfrm>
            <a:off x="7048500" y="6600825"/>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1A972-1B43-4031-B38E-6352516437A2}" type="slidenum">
              <a:rPr kumimoji="0" lang="es-ES" sz="1600" b="1" i="0" u="none" strike="noStrike" kern="1200" cap="none" spc="0" normalizeH="0" baseline="0" noProof="0" smtClean="0">
                <a:ln>
                  <a:noFill/>
                </a:ln>
                <a:solidFill>
                  <a:schemeClr val="tx1"/>
                </a:solidFill>
                <a:effectLst/>
                <a:uLnTx/>
                <a:uFillTx/>
                <a:latin typeface="Cambria Math" pitchFamily="18" charset="0"/>
                <a:ea typeface="Cambria Math"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s-ES" sz="1600" b="1"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p:txBody>
      </p:sp>
      <p:sp>
        <p:nvSpPr>
          <p:cNvPr id="25" name="8 Marcador de número de diapositiva"/>
          <p:cNvSpPr txBox="1">
            <a:spLocks/>
          </p:cNvSpPr>
          <p:nvPr/>
        </p:nvSpPr>
        <p:spPr bwMode="auto">
          <a:xfrm>
            <a:off x="-47625" y="6643711"/>
            <a:ext cx="1785938" cy="276225"/>
          </a:xfrm>
          <a:prstGeom prst="rect">
            <a:avLst/>
          </a:prstGeom>
          <a:noFill/>
          <a:ln w="9525">
            <a:noFill/>
            <a:miter lim="800000"/>
            <a:headEnd/>
            <a:tailEnd/>
          </a:ln>
          <a:effectLst/>
        </p:spPr>
        <p:txBody>
          <a:bodyPr/>
          <a:lstStyle/>
          <a:p>
            <a:pPr>
              <a:defRPr/>
            </a:pPr>
            <a:r>
              <a:rPr lang="es-ES" sz="800" i="1" dirty="0">
                <a:solidFill>
                  <a:srgbClr val="003366"/>
                </a:solidFill>
                <a:latin typeface="+mn-lt"/>
              </a:rPr>
              <a:t>www.coimbraweb.com</a:t>
            </a:r>
          </a:p>
        </p:txBody>
      </p:sp>
      <p:sp>
        <p:nvSpPr>
          <p:cNvPr id="11" name="1 Título"/>
          <p:cNvSpPr txBox="1">
            <a:spLocks/>
          </p:cNvSpPr>
          <p:nvPr/>
        </p:nvSpPr>
        <p:spPr bwMode="auto">
          <a:xfrm>
            <a:off x="-17633" y="548680"/>
            <a:ext cx="7685978" cy="324000"/>
          </a:xfrm>
          <a:prstGeom prst="rect">
            <a:avLst/>
          </a:prstGeom>
          <a:solidFill>
            <a:srgbClr val="00FF99"/>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eaLnBrk="0" hangingPunct="0">
              <a:buClr>
                <a:srgbClr val="483700"/>
              </a:buClr>
              <a:buSzPct val="80000"/>
              <a:defRPr/>
            </a:pPr>
            <a:r>
              <a:rPr lang="es-ES_tradnl" sz="1800" b="0" kern="0" dirty="0" smtClean="0">
                <a:latin typeface="Lucida Sans" panose="020B0602030504020204" pitchFamily="34" charset="0"/>
              </a:rPr>
              <a:t>Ejemplo de hipótesis en función del objetivo de la investigación</a:t>
            </a:r>
            <a:endParaRPr lang="es-ES" sz="1800" kern="0" dirty="0">
              <a:effectLst>
                <a:outerShdw blurRad="38100" dist="38100" dir="2700000" algn="tl">
                  <a:srgbClr val="000000">
                    <a:alpha val="43137"/>
                  </a:srgbClr>
                </a:outerShdw>
              </a:effectLst>
              <a:latin typeface="Lucida Sans" panose="020B0602030504020204" pitchFamily="34" charset="0"/>
            </a:endParaRPr>
          </a:p>
        </p:txBody>
      </p:sp>
      <mc:AlternateContent xmlns:mc="http://schemas.openxmlformats.org/markup-compatibility/2006" xmlns:a14="http://schemas.microsoft.com/office/drawing/2010/main">
        <mc:Choice Requires="a14">
          <p:graphicFrame>
            <p:nvGraphicFramePr>
              <p:cNvPr id="9" name="10 Tabla"/>
              <p:cNvGraphicFramePr>
                <a:graphicFrameLocks noGrp="1"/>
              </p:cNvGraphicFramePr>
              <p:nvPr>
                <p:extLst>
                  <p:ext uri="{D42A27DB-BD31-4B8C-83A1-F6EECF244321}">
                    <p14:modId xmlns:p14="http://schemas.microsoft.com/office/powerpoint/2010/main" val="2065894097"/>
                  </p:ext>
                </p:extLst>
              </p:nvPr>
            </p:nvGraphicFramePr>
            <p:xfrm>
              <a:off x="359025" y="1058192"/>
              <a:ext cx="8237135" cy="50901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636911"/>
                    <a:gridCol w="4600224"/>
                  </a:tblGrid>
                  <a:tr h="188469">
                    <a:tc gridSpan="2">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smtClean="0">
                              <a:solidFill>
                                <a:srgbClr val="FFFF00"/>
                              </a:solidFill>
                              <a:latin typeface="Lucida Sans" panose="020B0602030504020204" pitchFamily="34" charset="0"/>
                            </a:rPr>
                            <a:t>Ejemplo 21.- </a:t>
                          </a:r>
                          <a:r>
                            <a:rPr lang="es-BO" sz="1500" b="1" dirty="0" smtClean="0">
                              <a:solidFill>
                                <a:srgbClr val="FFFF00"/>
                              </a:solidFill>
                              <a:latin typeface="Lucida Sans" panose="020B0602030504020204" pitchFamily="34" charset="0"/>
                            </a:rPr>
                            <a:t>Estudio social sobre Montevideo   </a:t>
                          </a:r>
                          <a:r>
                            <a:rPr lang="es-ES" sz="1400" b="0" dirty="0" smtClean="0">
                              <a:latin typeface="Lucida Sans" panose="020B0602030504020204" pitchFamily="34" charset="0"/>
                            </a:rPr>
                            <a:t>(Sampieri, 2010)</a:t>
                          </a:r>
                          <a:endParaRPr lang="es-MX" sz="1400" b="1" dirty="0">
                            <a:solidFill>
                              <a:schemeClr val="bg1"/>
                            </a:solidFill>
                            <a:latin typeface="Lucida Sans" panose="020B0602030504020204" pitchFamily="34" charset="0"/>
                          </a:endParaRPr>
                        </a:p>
                      </a:txBody>
                      <a:tcPr anchor="ctr">
                        <a:solidFill>
                          <a:srgbClr val="0087E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400" b="0" dirty="0"/>
                        </a:p>
                      </a:txBody>
                      <a:tcPr anchor="ctr">
                        <a:solidFill>
                          <a:srgbClr val="FF9900"/>
                        </a:solidFill>
                      </a:tcPr>
                    </a:tc>
                  </a:tr>
                  <a:tr h="1839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50" b="0" dirty="0" smtClean="0">
                              <a:solidFill>
                                <a:schemeClr val="tx1"/>
                              </a:solidFill>
                              <a:latin typeface="Lucida Sans" panose="020B0602030504020204" pitchFamily="34" charset="0"/>
                            </a:rPr>
                            <a:t>Objetivo</a:t>
                          </a:r>
                          <a:endParaRPr lang="es-ES" sz="1450" b="0" dirty="0">
                            <a:solidFill>
                              <a:schemeClr val="tx1"/>
                            </a:solidFill>
                            <a:latin typeface="Lucida Sans" panose="020B0602030504020204" pitchFamily="34" charset="0"/>
                          </a:endParaRPr>
                        </a:p>
                      </a:txBody>
                      <a:tcPr anchor="ctr">
                        <a:solidFill>
                          <a:srgbClr val="93D3FF"/>
                        </a:solidFill>
                      </a:tcPr>
                    </a:tc>
                    <a:tc>
                      <a:txBody>
                        <a:bodyPr/>
                        <a:lstStyle/>
                        <a:p>
                          <a:pPr algn="ctr"/>
                          <a:r>
                            <a:rPr lang="es-ES" sz="1450" b="0" dirty="0" smtClean="0">
                              <a:solidFill>
                                <a:schemeClr val="tx1"/>
                              </a:solidFill>
                              <a:latin typeface="Lucida Sans" panose="020B0602030504020204" pitchFamily="34" charset="0"/>
                            </a:rPr>
                            <a:t>Hipótesis</a:t>
                          </a:r>
                          <a:endParaRPr lang="es-ES" sz="1450" b="0" dirty="0">
                            <a:solidFill>
                              <a:schemeClr val="tx1"/>
                            </a:solidFill>
                            <a:latin typeface="Lucida Sans" panose="020B0602030504020204" pitchFamily="34" charset="0"/>
                          </a:endParaRPr>
                        </a:p>
                      </a:txBody>
                      <a:tcPr anchor="ctr">
                        <a:solidFill>
                          <a:srgbClr val="93D3FF"/>
                        </a:solidFill>
                      </a:tcPr>
                    </a:tc>
                  </a:tr>
                  <a:tr h="296165">
                    <a:tc>
                      <a:txBody>
                        <a:bodyPr/>
                        <a:lstStyle/>
                        <a:p>
                          <a:pPr>
                            <a:buClr>
                              <a:srgbClr val="FF3300"/>
                            </a:buClr>
                          </a:pPr>
                          <a:r>
                            <a:rPr lang="es-ES" sz="1350" b="1"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Describir el </a:t>
                          </a:r>
                          <a:r>
                            <a:rPr lang="es-ES" sz="1350" b="1" dirty="0" smtClean="0">
                              <a:solidFill>
                                <a:srgbClr val="C00000"/>
                              </a:solidFill>
                              <a:latin typeface="Lucida Sans" panose="020B0602030504020204" pitchFamily="34" charset="0"/>
                            </a:rPr>
                            <a:t>nivel de desempleo </a:t>
                          </a:r>
                          <a:r>
                            <a:rPr lang="es-ES" sz="1350" b="0" dirty="0" smtClean="0">
                              <a:latin typeface="Lucida Sans" panose="020B0602030504020204" pitchFamily="34" charset="0"/>
                            </a:rPr>
                            <a:t>en Montevideo al final del año</a:t>
                          </a:r>
                          <a:r>
                            <a:rPr lang="es-ES" sz="1350" b="0" dirty="0" smtClean="0">
                              <a:solidFill>
                                <a:schemeClr val="tx1"/>
                              </a:solidFill>
                              <a:latin typeface="Lucida Sans" panose="020B0602030504020204" pitchFamily="34" charset="0"/>
                            </a:rPr>
                            <a:t>.</a:t>
                          </a:r>
                          <a:endParaRPr lang="es-ES" sz="1350" b="0" dirty="0">
                            <a:solidFill>
                              <a:schemeClr val="tx1"/>
                            </a:solidFill>
                            <a:latin typeface="Lucida Sans" panose="020B0602030504020204" pitchFamily="34" charset="0"/>
                          </a:endParaRPr>
                        </a:p>
                      </a:txBody>
                      <a:tcPr>
                        <a:solidFill>
                          <a:srgbClr val="F3FAFF"/>
                        </a:solidFill>
                      </a:tcPr>
                    </a:tc>
                    <a:tc>
                      <a:txBody>
                        <a:bodyPr/>
                        <a:lstStyle/>
                        <a:p>
                          <a:r>
                            <a:rPr lang="es-ES" sz="1350" b="1"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«El nivel de desempleo en Montevideo será de 5% al final del año</a:t>
                          </a:r>
                          <a:r>
                            <a:rPr lang="es-ES" sz="1350" b="0" dirty="0" smtClean="0">
                              <a:solidFill>
                                <a:srgbClr val="000000"/>
                              </a:solidFill>
                              <a:latin typeface="Lucida Sans" panose="020B0602030504020204" pitchFamily="34" charset="0"/>
                            </a:rPr>
                            <a:t>»</a:t>
                          </a:r>
                          <a:r>
                            <a:rPr lang="es-ES" sz="1350" b="0" dirty="0" smtClean="0">
                              <a:latin typeface="Lucida Sans" panose="020B0602030504020204" pitchFamily="34" charset="0"/>
                            </a:rPr>
                            <a:t> (</a:t>
                          </a:r>
                          <a:r>
                            <a:rPr lang="es-ES" sz="1350" b="1" dirty="0" smtClean="0">
                              <a:solidFill>
                                <a:srgbClr val="C00000"/>
                              </a:solidFill>
                              <a:latin typeface="Lucida Sans" panose="020B0602030504020204" pitchFamily="34" charset="0"/>
                            </a:rPr>
                            <a:t>Hi</a:t>
                          </a:r>
                          <a:r>
                            <a:rPr lang="es-ES" sz="1350" b="0" dirty="0" smtClean="0">
                              <a:solidFill>
                                <a:srgbClr val="C00000"/>
                              </a:solidFill>
                              <a:latin typeface="Lucida Sans" panose="020B0602030504020204" pitchFamily="34" charset="0"/>
                            </a:rPr>
                            <a:t>:</a:t>
                          </a:r>
                          <a:r>
                            <a:rPr lang="es-ES" sz="1350" b="0" dirty="0" smtClean="0">
                              <a:latin typeface="Lucida Sans" panose="020B0602030504020204" pitchFamily="34" charset="0"/>
                            </a:rPr>
                            <a:t> </a:t>
                          </a:r>
                          <a:r>
                            <a:rPr lang="es-ES" sz="1350" b="0" dirty="0" smtClean="0">
                              <a:solidFill>
                                <a:schemeClr val="tx1"/>
                              </a:solidFill>
                              <a:latin typeface="Lucida Sans" panose="020B0602030504020204" pitchFamily="34" charset="0"/>
                            </a:rPr>
                            <a:t>% = 5</a:t>
                          </a:r>
                          <a:r>
                            <a:rPr lang="es-ES" sz="1350" b="0" dirty="0" smtClean="0">
                              <a:latin typeface="Lucida Sans" panose="020B0602030504020204" pitchFamily="34" charset="0"/>
                            </a:rPr>
                            <a:t>). </a:t>
                          </a:r>
                          <a:r>
                            <a:rPr lang="es-ES" sz="1350" b="1" i="0" dirty="0" smtClean="0">
                              <a:solidFill>
                                <a:srgbClr val="C00000"/>
                              </a:solidFill>
                              <a:latin typeface="Lucida Sans" panose="020B0602030504020204" pitchFamily="34" charset="0"/>
                            </a:rPr>
                            <a:t>Descriptiva.</a:t>
                          </a:r>
                          <a:endParaRPr lang="es-ES" sz="1350" b="0" i="0" dirty="0">
                            <a:solidFill>
                              <a:srgbClr val="C00000"/>
                            </a:solidFill>
                            <a:latin typeface="Lucida Sans" panose="020B0602030504020204" pitchFamily="34" charset="0"/>
                          </a:endParaRPr>
                        </a:p>
                      </a:txBody>
                      <a:tcPr>
                        <a:solidFill>
                          <a:srgbClr val="F3FAFF"/>
                        </a:solidFill>
                      </a:tcPr>
                    </a:tc>
                  </a:tr>
                  <a:tr h="417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50" b="1"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Describir</a:t>
                          </a:r>
                          <a:r>
                            <a:rPr lang="es-ES" sz="1350" b="0" baseline="0" dirty="0" smtClean="0">
                              <a:latin typeface="Lucida Sans" panose="020B0602030504020204" pitchFamily="34" charset="0"/>
                            </a:rPr>
                            <a:t> </a:t>
                          </a:r>
                          <a:r>
                            <a:rPr lang="es-ES" sz="1350" b="0" dirty="0" smtClean="0">
                              <a:latin typeface="Lucida Sans" panose="020B0602030504020204" pitchFamily="34" charset="0"/>
                            </a:rPr>
                            <a:t>el </a:t>
                          </a:r>
                          <a:r>
                            <a:rPr lang="es-ES" sz="1350" b="1" dirty="0" smtClean="0">
                              <a:solidFill>
                                <a:srgbClr val="C00000"/>
                              </a:solidFill>
                              <a:latin typeface="Lucida Sans" panose="020B0602030504020204" pitchFamily="34" charset="0"/>
                            </a:rPr>
                            <a:t>nivel promedio de ingreso </a:t>
                          </a:r>
                          <a:r>
                            <a:rPr lang="es-ES" sz="1350" b="0" dirty="0" smtClean="0">
                              <a:latin typeface="Lucida Sans" panose="020B0602030504020204" pitchFamily="34" charset="0"/>
                            </a:rPr>
                            <a:t>familiar mensual en Montevideo.</a:t>
                          </a:r>
                          <a:endParaRPr lang="es-ES" sz="1350" b="0" dirty="0">
                            <a:latin typeface="Lucida Sans" panose="020B0602030504020204" pitchFamily="34" charset="0"/>
                          </a:endParaRPr>
                        </a:p>
                      </a:txBody>
                      <a:tcPr>
                        <a:solidFill>
                          <a:srgbClr val="C1E6FF"/>
                        </a:solidFill>
                      </a:tcPr>
                    </a:tc>
                    <a:tc>
                      <a:txBody>
                        <a:bodyPr/>
                        <a:lstStyle/>
                        <a:p>
                          <a:pPr marL="0" indent="0" algn="l">
                            <a:buFontTx/>
                            <a:buNone/>
                          </a:pPr>
                          <a:r>
                            <a:rPr lang="es-ES" sz="1350" b="1"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«El nivel promedio de ingreso familiar mensual en Montevideo oscila entre 800 y 1.000 dólares</a:t>
                          </a:r>
                          <a:r>
                            <a:rPr lang="es-ES" sz="1350" b="0" dirty="0" smtClean="0">
                              <a:solidFill>
                                <a:srgbClr val="000000"/>
                              </a:solidFill>
                              <a:latin typeface="Lucida Sans" panose="020B0602030504020204" pitchFamily="34" charset="0"/>
                            </a:rPr>
                            <a:t>»</a:t>
                          </a:r>
                          <a:r>
                            <a:rPr lang="es-ES" sz="1350" b="0" dirty="0" smtClean="0">
                              <a:latin typeface="Lucida Sans" panose="020B0602030504020204" pitchFamily="34" charset="0"/>
                            </a:rPr>
                            <a:t> (</a:t>
                          </a:r>
                          <a:r>
                            <a:rPr lang="es-ES" sz="1350" b="1" dirty="0" smtClean="0">
                              <a:solidFill>
                                <a:srgbClr val="C00000"/>
                              </a:solidFill>
                              <a:latin typeface="Lucida Sans" panose="020B0602030504020204" pitchFamily="34" charset="0"/>
                            </a:rPr>
                            <a:t>Hi</a:t>
                          </a:r>
                          <a:r>
                            <a:rPr lang="es-ES" sz="1350" b="0" dirty="0" smtClean="0">
                              <a:solidFill>
                                <a:srgbClr val="C00000"/>
                              </a:solidFill>
                              <a:latin typeface="Lucida Sans" panose="020B0602030504020204" pitchFamily="34" charset="0"/>
                            </a:rPr>
                            <a:t>:</a:t>
                          </a:r>
                          <a:r>
                            <a:rPr lang="es-ES" sz="1350" b="0" dirty="0" smtClean="0">
                              <a:latin typeface="Lucida Sans" panose="020B0602030504020204" pitchFamily="34" charset="0"/>
                            </a:rPr>
                            <a:t> 900</a:t>
                          </a:r>
                          <a:r>
                            <a:rPr lang="es-ES" sz="1350" b="0" dirty="0" smtClean="0">
                              <a:solidFill>
                                <a:schemeClr val="tx1"/>
                              </a:solidFill>
                              <a:latin typeface="Lucida Sans" panose="020B0602030504020204" pitchFamily="34" charset="0"/>
                            </a:rPr>
                            <a:t> &lt; </a:t>
                          </a:r>
                          <a14:m/>
                          <a:r>
                            <a:rPr lang="es-ES" sz="1350" b="0" dirty="0" smtClean="0">
                              <a:solidFill>
                                <a:schemeClr val="tx1"/>
                              </a:solidFill>
                              <a:latin typeface="Lucida Sans" panose="020B0602030504020204" pitchFamily="34" charset="0"/>
                            </a:rPr>
                            <a:t> &lt; 900). </a:t>
                          </a:r>
                          <a:r>
                            <a:rPr lang="es-ES" sz="1350" b="1" i="0" dirty="0" smtClean="0">
                              <a:solidFill>
                                <a:srgbClr val="C00000"/>
                              </a:solidFill>
                              <a:latin typeface="Lucida Sans" panose="020B0602030504020204" pitchFamily="34" charset="0"/>
                            </a:rPr>
                            <a:t>Descriptiva</a:t>
                          </a:r>
                          <a:r>
                            <a:rPr lang="es-ES" sz="1350" b="0" dirty="0" smtClean="0">
                              <a:latin typeface="Lucida Sans" panose="020B0602030504020204" pitchFamily="34" charset="0"/>
                            </a:rPr>
                            <a:t>.</a:t>
                          </a:r>
                        </a:p>
                      </a:txBody>
                      <a:tcPr>
                        <a:solidFill>
                          <a:srgbClr val="C1E6FF"/>
                        </a:solidFill>
                      </a:tcPr>
                    </a:tc>
                  </a:tr>
                  <a:tr h="5424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50" b="1"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Determinar si existen </a:t>
                          </a:r>
                          <a:r>
                            <a:rPr lang="es-ES" sz="1350" b="1" dirty="0" smtClean="0">
                              <a:solidFill>
                                <a:srgbClr val="C00000"/>
                              </a:solidFill>
                              <a:latin typeface="Lucida Sans" panose="020B0602030504020204" pitchFamily="34" charset="0"/>
                            </a:rPr>
                            <a:t>diferencias</a:t>
                          </a:r>
                          <a:r>
                            <a:rPr lang="es-ES" sz="1350" b="0" dirty="0" smtClean="0">
                              <a:latin typeface="Lucida Sans" panose="020B0602030504020204" pitchFamily="34" charset="0"/>
                            </a:rPr>
                            <a:t> entre los barrios de Montevideo</a:t>
                          </a:r>
                          <a:r>
                            <a:rPr lang="es-ES" sz="1350" b="0" baseline="0" dirty="0" smtClean="0">
                              <a:latin typeface="Lucida Sans" panose="020B0602030504020204" pitchFamily="34" charset="0"/>
                            </a:rPr>
                            <a:t> </a:t>
                          </a:r>
                          <a:r>
                            <a:rPr lang="es-ES" sz="1350" b="0" dirty="0" smtClean="0">
                              <a:latin typeface="Lucida Sans" panose="020B0602030504020204" pitchFamily="34" charset="0"/>
                            </a:rPr>
                            <a:t>en cuanto al nivel de desempleo.</a:t>
                          </a:r>
                          <a:endParaRPr lang="es-ES" sz="1350" b="0" dirty="0">
                            <a:latin typeface="Lucida Sans" panose="020B0602030504020204" pitchFamily="34" charset="0"/>
                          </a:endParaRPr>
                        </a:p>
                      </a:txBody>
                      <a:tcPr>
                        <a:solidFill>
                          <a:srgbClr val="F3FAFF"/>
                        </a:solidFill>
                      </a:tcPr>
                    </a:tc>
                    <a:tc>
                      <a:txBody>
                        <a:bodyPr/>
                        <a:lstStyle/>
                        <a:p>
                          <a:pPr marL="0" indent="0" algn="l">
                            <a:buFontTx/>
                            <a:buNone/>
                          </a:pPr>
                          <a:r>
                            <a:rPr lang="es-ES" sz="1350" b="1"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«Existen diferencias en cuanto al nivel de desempleo entre los barrios de Montevideo</a:t>
                          </a:r>
                          <a:r>
                            <a:rPr lang="es-ES" sz="1350" b="0" dirty="0" smtClean="0">
                              <a:solidFill>
                                <a:srgbClr val="000000"/>
                              </a:solidFill>
                              <a:latin typeface="Lucida Sans" panose="020B0602030504020204" pitchFamily="34" charset="0"/>
                            </a:rPr>
                            <a:t>»</a:t>
                          </a:r>
                          <a:r>
                            <a:rPr lang="es-ES" sz="1350" b="0" dirty="0" smtClean="0">
                              <a:latin typeface="Lucida Sans" panose="020B0602030504020204" pitchFamily="34" charset="0"/>
                            </a:rPr>
                            <a:t> (</a:t>
                          </a:r>
                          <a:r>
                            <a:rPr lang="es-ES" sz="1350" b="0" dirty="0" smtClean="0">
                              <a:solidFill>
                                <a:srgbClr val="C00000"/>
                              </a:solidFill>
                              <a:latin typeface="Lucida Sans" panose="020B0602030504020204" pitchFamily="34" charset="0"/>
                            </a:rPr>
                            <a:t>Hi:</a:t>
                          </a:r>
                          <a:r>
                            <a:rPr lang="es-ES" sz="1350" b="0" dirty="0" smtClean="0">
                              <a:latin typeface="Lucida Sans" panose="020B0602030504020204" pitchFamily="34" charset="0"/>
                            </a:rPr>
                            <a:t> </a:t>
                          </a:r>
                          <a:r>
                            <a:rPr lang="es-ES" sz="1350" b="0" dirty="0" smtClean="0">
                              <a:solidFill>
                                <a:schemeClr val="tx1"/>
                              </a:solidFill>
                              <a:latin typeface="Lucida Sans" panose="020B0602030504020204" pitchFamily="34" charset="0"/>
                            </a:rPr>
                            <a:t>Índice1 </a:t>
                          </a:r>
                          <a14:m/>
                          <a:r>
                            <a:rPr lang="es-ES" sz="1350" b="0" dirty="0" smtClean="0">
                              <a:solidFill>
                                <a:schemeClr val="tx1"/>
                              </a:solidFill>
                              <a:latin typeface="Lucida Sans" panose="020B0602030504020204" pitchFamily="34" charset="0"/>
                            </a:rPr>
                            <a:t> Índice2 </a:t>
                          </a:r>
                          <a14:m/>
                          <a:r>
                            <a:rPr lang="es-ES" sz="1350" b="0" dirty="0" smtClean="0">
                              <a:solidFill>
                                <a:schemeClr val="tx1"/>
                              </a:solidFill>
                              <a:latin typeface="Lucida Sans" panose="020B0602030504020204" pitchFamily="34" charset="0"/>
                            </a:rPr>
                            <a:t>ndice3 </a:t>
                          </a:r>
                          <a14:m/>
                          <a:r>
                            <a:rPr lang="es-ES" sz="1350" b="0" dirty="0" smtClean="0">
                              <a:solidFill>
                                <a:schemeClr val="tx1"/>
                              </a:solidFill>
                              <a:latin typeface="Lucida Sans" panose="020B0602030504020204" pitchFamily="34" charset="0"/>
                            </a:rPr>
                            <a:t> Índicek</a:t>
                          </a:r>
                          <a:r>
                            <a:rPr lang="es-ES" sz="1350" b="0" dirty="0" smtClean="0">
                              <a:latin typeface="Lucida Sans" panose="020B0602030504020204" pitchFamily="34" charset="0"/>
                            </a:rPr>
                            <a:t>).  </a:t>
                          </a:r>
                          <a:r>
                            <a:rPr lang="es-ES" sz="1350" b="1" dirty="0" smtClean="0">
                              <a:solidFill>
                                <a:srgbClr val="C00000"/>
                              </a:solidFill>
                              <a:latin typeface="Lucida Sans" panose="020B0602030504020204" pitchFamily="34" charset="0"/>
                            </a:rPr>
                            <a:t>Correlacional</a:t>
                          </a:r>
                          <a:r>
                            <a:rPr lang="es-ES" sz="1350" b="1" baseline="0" dirty="0" smtClean="0">
                              <a:solidFill>
                                <a:srgbClr val="C00000"/>
                              </a:solidFill>
                              <a:latin typeface="Lucida Sans" panose="020B0602030504020204" pitchFamily="34" charset="0"/>
                            </a:rPr>
                            <a:t> comparativa</a:t>
                          </a:r>
                          <a:r>
                            <a:rPr lang="es-ES" sz="1350" b="0" baseline="0" dirty="0" smtClean="0">
                              <a:latin typeface="Lucida Sans" panose="020B0602030504020204" pitchFamily="34" charset="0"/>
                            </a:rPr>
                            <a:t>.</a:t>
                          </a:r>
                          <a:endParaRPr lang="es-ES" sz="1350" b="0" dirty="0">
                            <a:latin typeface="Lucida Sans" panose="020B0602030504020204" pitchFamily="34" charset="0"/>
                          </a:endParaRPr>
                        </a:p>
                      </a:txBody>
                      <a:tcPr>
                        <a:solidFill>
                          <a:srgbClr val="F3FAFF"/>
                        </a:solidFill>
                      </a:tcPr>
                    </a:tc>
                  </a:tr>
                  <a:tr h="417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50" b="1"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Determinar y </a:t>
                          </a:r>
                          <a:r>
                            <a:rPr lang="es-ES" sz="1350" b="1" dirty="0" smtClean="0">
                              <a:solidFill>
                                <a:srgbClr val="C00000"/>
                              </a:solidFill>
                              <a:latin typeface="Lucida Sans" panose="020B0602030504020204" pitchFamily="34" charset="0"/>
                            </a:rPr>
                            <a:t>comparar </a:t>
                          </a:r>
                          <a:r>
                            <a:rPr lang="es-ES" sz="1350" b="0" dirty="0" smtClean="0">
                              <a:latin typeface="Lucida Sans" panose="020B0602030504020204" pitchFamily="34" charset="0"/>
                            </a:rPr>
                            <a:t>el nivel de escolaridad promedio de los jóvenes y de las jóvenes que viven en Montevideo.</a:t>
                          </a:r>
                          <a:endParaRPr lang="es-ES" sz="1350" b="0" dirty="0">
                            <a:latin typeface="Lucida Sans" panose="020B0602030504020204" pitchFamily="34" charset="0"/>
                          </a:endParaRPr>
                        </a:p>
                      </a:txBody>
                      <a:tcPr>
                        <a:solidFill>
                          <a:srgbClr val="C1E6FF"/>
                        </a:solidFill>
                      </a:tcPr>
                    </a:tc>
                    <a:tc>
                      <a:txBody>
                        <a:bodyPr/>
                        <a:lstStyle/>
                        <a:p>
                          <a:pPr marL="0" indent="0" algn="l">
                            <a:buFontTx/>
                            <a:buNone/>
                          </a:pPr>
                          <a:r>
                            <a:rPr lang="es-ES" sz="1350" b="1"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No se dispone de información, no se formulan hipótesis.</a:t>
                          </a:r>
                          <a:r>
                            <a:rPr lang="es-ES" sz="1350" b="0" baseline="0" dirty="0" smtClean="0">
                              <a:latin typeface="Lucida Sans" panose="020B0602030504020204" pitchFamily="34" charset="0"/>
                            </a:rPr>
                            <a:t> </a:t>
                          </a:r>
                          <a:r>
                            <a:rPr lang="es-ES" sz="1350" b="0" i="0" baseline="0" dirty="0" smtClean="0">
                              <a:solidFill>
                                <a:schemeClr val="tx1"/>
                              </a:solidFill>
                              <a:latin typeface="Lucida Sans" panose="020B0602030504020204" pitchFamily="34" charset="0"/>
                            </a:rPr>
                            <a:t>Es una </a:t>
                          </a:r>
                          <a:r>
                            <a:rPr lang="es-ES" sz="1350" b="1" i="0" baseline="0" dirty="0" smtClean="0">
                              <a:solidFill>
                                <a:srgbClr val="C00000"/>
                              </a:solidFill>
                              <a:latin typeface="Lucida Sans" panose="020B0602030504020204" pitchFamily="34" charset="0"/>
                            </a:rPr>
                            <a:t>investigación exploratoria</a:t>
                          </a:r>
                          <a:r>
                            <a:rPr lang="es-ES" sz="1350" b="0" i="0" baseline="0" dirty="0" smtClean="0">
                              <a:solidFill>
                                <a:schemeClr val="tx1"/>
                              </a:solidFill>
                              <a:latin typeface="Lucida Sans" panose="020B0602030504020204" pitchFamily="34" charset="0"/>
                            </a:rPr>
                            <a:t>.</a:t>
                          </a:r>
                          <a:endParaRPr lang="es-ES" sz="1350" b="0" i="0" dirty="0" smtClean="0">
                            <a:solidFill>
                              <a:schemeClr val="tx1"/>
                            </a:solidFill>
                            <a:latin typeface="Lucida Sans" panose="020B0602030504020204" pitchFamily="34" charset="0"/>
                          </a:endParaRPr>
                        </a:p>
                      </a:txBody>
                      <a:tcPr>
                        <a:solidFill>
                          <a:srgbClr val="C1E6FF"/>
                        </a:solidFill>
                      </a:tcPr>
                    </a:tc>
                  </a:tr>
                  <a:tr h="417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50" b="1"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Establecer si el desempleo está </a:t>
                          </a:r>
                          <a:r>
                            <a:rPr lang="es-ES" sz="1350" b="1" dirty="0" smtClean="0">
                              <a:solidFill>
                                <a:srgbClr val="C00000"/>
                              </a:solidFill>
                              <a:latin typeface="Lucida Sans" panose="020B0602030504020204" pitchFamily="34" charset="0"/>
                            </a:rPr>
                            <a:t>relacionado</a:t>
                          </a:r>
                          <a:r>
                            <a:rPr lang="es-ES" sz="1350" b="0" dirty="0" smtClean="0">
                              <a:latin typeface="Lucida Sans" panose="020B0602030504020204" pitchFamily="34" charset="0"/>
                            </a:rPr>
                            <a:t> con</a:t>
                          </a:r>
                          <a:r>
                            <a:rPr lang="es-ES" sz="1350" b="0" baseline="0" dirty="0" smtClean="0">
                              <a:latin typeface="Lucida Sans" panose="020B0602030504020204" pitchFamily="34" charset="0"/>
                            </a:rPr>
                            <a:t> incrementos </a:t>
                          </a:r>
                          <a:r>
                            <a:rPr lang="es-ES" sz="1350" b="0" dirty="0" smtClean="0">
                              <a:latin typeface="Lucida Sans" panose="020B0602030504020204" pitchFamily="34" charset="0"/>
                            </a:rPr>
                            <a:t>en la delincuencia en Montevideo.</a:t>
                          </a:r>
                          <a:endParaRPr lang="es-ES" sz="1350" b="0" dirty="0">
                            <a:latin typeface="Lucida Sans" panose="020B0602030504020204" pitchFamily="34" charset="0"/>
                          </a:endParaRPr>
                        </a:p>
                      </a:txBody>
                      <a:tcPr>
                        <a:solidFill>
                          <a:srgbClr val="F3FA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50" b="1"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«A mayor desempleo, mayor delincuencia en Montevideo</a:t>
                          </a:r>
                          <a:r>
                            <a:rPr lang="es-ES" sz="1350" b="0" dirty="0" smtClean="0">
                              <a:solidFill>
                                <a:srgbClr val="000000"/>
                              </a:solidFill>
                              <a:latin typeface="Lucida Sans" panose="020B0602030504020204" pitchFamily="34" charset="0"/>
                            </a:rPr>
                            <a:t>»</a:t>
                          </a:r>
                          <a:r>
                            <a:rPr lang="es-ES" sz="1350" b="0" dirty="0" smtClean="0">
                              <a:latin typeface="Lucida Sans" panose="020B0602030504020204" pitchFamily="34" charset="0"/>
                            </a:rPr>
                            <a:t> (</a:t>
                          </a:r>
                          <a:r>
                            <a:rPr lang="es-ES" sz="1350" b="1" dirty="0" smtClean="0">
                              <a:solidFill>
                                <a:srgbClr val="C00000"/>
                              </a:solidFill>
                              <a:latin typeface="Lucida Sans" panose="020B0602030504020204" pitchFamily="34" charset="0"/>
                            </a:rPr>
                            <a:t>Hi</a:t>
                          </a:r>
                          <a:r>
                            <a:rPr lang="es-ES" sz="1350" b="0" dirty="0" smtClean="0">
                              <a:latin typeface="Lucida Sans" panose="020B0602030504020204" pitchFamily="34" charset="0"/>
                            </a:rPr>
                            <a:t>: </a:t>
                          </a:r>
                          <a:r>
                            <a:rPr lang="es-ES" sz="1350" b="1" i="1" dirty="0" err="1" smtClean="0">
                              <a:solidFill>
                                <a:schemeClr val="tx1"/>
                              </a:solidFill>
                              <a:latin typeface="Lucida Sans" panose="020B0602030504020204" pitchFamily="34" charset="0"/>
                            </a:rPr>
                            <a:t>r</a:t>
                          </a:r>
                          <a:r>
                            <a:rPr lang="es-ES" sz="1350" b="1" i="1" baseline="-25000" dirty="0" err="1" smtClean="0">
                              <a:solidFill>
                                <a:schemeClr val="tx1"/>
                              </a:solidFill>
                              <a:latin typeface="Lucida Sans" panose="020B0602030504020204" pitchFamily="34" charset="0"/>
                            </a:rPr>
                            <a:t>xy</a:t>
                          </a:r>
                          <a:r>
                            <a:rPr lang="es-ES" sz="1350" b="1" dirty="0" smtClean="0">
                              <a:solidFill>
                                <a:schemeClr val="tx1"/>
                              </a:solidFill>
                              <a:latin typeface="Lucida Sans" panose="020B0602030504020204" pitchFamily="34" charset="0"/>
                            </a:rPr>
                            <a:t> </a:t>
                          </a:r>
                          <a14:m/>
                          <a:r>
                            <a:rPr lang="es-ES" sz="1350" b="1" dirty="0" smtClean="0">
                              <a:solidFill>
                                <a:schemeClr val="tx1"/>
                              </a:solidFill>
                              <a:latin typeface="Lucida Sans" panose="020B0602030504020204" pitchFamily="34" charset="0"/>
                            </a:rPr>
                            <a:t> 0</a:t>
                          </a:r>
                          <a:r>
                            <a:rPr lang="es-ES" sz="1350" b="0" dirty="0" smtClean="0">
                              <a:solidFill>
                                <a:schemeClr val="tx1"/>
                              </a:solidFill>
                              <a:latin typeface="Lucida Sans" panose="020B0602030504020204" pitchFamily="34" charset="0"/>
                            </a:rPr>
                            <a:t>). </a:t>
                          </a:r>
                          <a:r>
                            <a:rPr lang="es-ES" sz="1350" b="1" i="0" dirty="0" smtClean="0">
                              <a:solidFill>
                                <a:srgbClr val="C00000"/>
                              </a:solidFill>
                              <a:latin typeface="Lucida Sans" panose="020B0602030504020204" pitchFamily="34" charset="0"/>
                            </a:rPr>
                            <a:t>Correlacional</a:t>
                          </a:r>
                          <a:r>
                            <a:rPr lang="es-ES" sz="1350" b="0" i="0" dirty="0" smtClean="0">
                              <a:latin typeface="Lucida Sans" panose="020B0602030504020204" pitchFamily="34" charset="0"/>
                            </a:rPr>
                            <a:t>.</a:t>
                          </a:r>
                        </a:p>
                        <a:p>
                          <a:pPr marL="180000" indent="-180000" algn="l">
                            <a:buFontTx/>
                            <a:buBlip>
                              <a:blip r:embed="rId2"/>
                            </a:buBlip>
                          </a:pPr>
                          <a:endParaRPr lang="es-ES" sz="1350" b="0" dirty="0" smtClean="0">
                            <a:latin typeface="Lucida Sans" panose="020B0602030504020204" pitchFamily="34" charset="0"/>
                          </a:endParaRPr>
                        </a:p>
                      </a:txBody>
                      <a:tcPr>
                        <a:solidFill>
                          <a:srgbClr val="F3FAFF"/>
                        </a:solidFill>
                      </a:tcPr>
                    </a:tc>
                  </a:tr>
                  <a:tr h="4173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50" b="1"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Establecer si el nivel de desempleo </a:t>
                          </a:r>
                          <a:r>
                            <a:rPr lang="es-ES" sz="1350" b="1" dirty="0" smtClean="0">
                              <a:solidFill>
                                <a:srgbClr val="C00000"/>
                              </a:solidFill>
                              <a:latin typeface="Lucida Sans" panose="020B0602030504020204" pitchFamily="34" charset="0"/>
                            </a:rPr>
                            <a:t>provoca</a:t>
                          </a:r>
                          <a:r>
                            <a:rPr lang="es-ES" sz="1350" b="0" dirty="0" smtClean="0">
                              <a:latin typeface="Lucida Sans" panose="020B0602030504020204" pitchFamily="34" charset="0"/>
                            </a:rPr>
                            <a:t> un rechazo contra la política gubernamental. </a:t>
                          </a:r>
                        </a:p>
                      </a:txBody>
                      <a:tcPr>
                        <a:solidFill>
                          <a:srgbClr val="C1E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50" b="1"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«El desempleo provoca un rechazo contra la política gubernamental</a:t>
                          </a:r>
                          <a:r>
                            <a:rPr lang="es-ES" sz="1350" b="0" dirty="0" smtClean="0">
                              <a:solidFill>
                                <a:srgbClr val="000000"/>
                              </a:solidFill>
                              <a:latin typeface="Lucida Sans" panose="020B0602030504020204" pitchFamily="34" charset="0"/>
                            </a:rPr>
                            <a:t>»</a:t>
                          </a:r>
                          <a:r>
                            <a:rPr lang="es-ES" sz="1350" b="0" dirty="0" smtClean="0">
                              <a:latin typeface="Lucida Sans" panose="020B0602030504020204" pitchFamily="34" charset="0"/>
                            </a:rPr>
                            <a:t> (</a:t>
                          </a:r>
                          <a:r>
                            <a:rPr lang="es-ES" sz="1350" b="1" dirty="0" smtClean="0">
                              <a:solidFill>
                                <a:srgbClr val="C00000"/>
                              </a:solidFill>
                              <a:latin typeface="Lucida Sans" panose="020B0602030504020204" pitchFamily="34" charset="0"/>
                            </a:rPr>
                            <a:t>Hi</a:t>
                          </a:r>
                          <a:r>
                            <a:rPr lang="es-ES" sz="1350" b="0" i="0" dirty="0" smtClean="0">
                              <a:solidFill>
                                <a:schemeClr val="tx1"/>
                              </a:solidFill>
                              <a:latin typeface="Lucida Sans" panose="020B0602030504020204" pitchFamily="34" charset="0"/>
                            </a:rPr>
                            <a:t>: X </a:t>
                          </a:r>
                          <a:r>
                            <a:rPr lang="es-ES" sz="1350" b="0" i="0" dirty="0" smtClean="0">
                              <a:solidFill>
                                <a:schemeClr val="tx1"/>
                              </a:solidFill>
                              <a:latin typeface="Lucida Sans" panose="020B0602030504020204" pitchFamily="34" charset="0"/>
                              <a:cs typeface="Arial"/>
                            </a:rPr>
                            <a:t>→ </a:t>
                          </a:r>
                          <a:r>
                            <a:rPr lang="es-ES" sz="1350" b="0" i="0" dirty="0" smtClean="0">
                              <a:solidFill>
                                <a:schemeClr val="tx1"/>
                              </a:solidFill>
                              <a:latin typeface="Lucida Sans" panose="020B0602030504020204" pitchFamily="34" charset="0"/>
                            </a:rPr>
                            <a:t>Y). </a:t>
                          </a:r>
                          <a:r>
                            <a:rPr lang="es-ES" sz="1350" b="1" i="0" dirty="0" smtClean="0">
                              <a:solidFill>
                                <a:srgbClr val="C00000"/>
                              </a:solidFill>
                              <a:latin typeface="Lucida Sans" panose="020B0602030504020204" pitchFamily="34" charset="0"/>
                            </a:rPr>
                            <a:t>Causal</a:t>
                          </a:r>
                          <a:r>
                            <a:rPr lang="es-ES" sz="1350" b="0" i="0" dirty="0" smtClean="0">
                              <a:solidFill>
                                <a:schemeClr val="tx1"/>
                              </a:solidFill>
                              <a:latin typeface="Lucida Sans" panose="020B0602030504020204" pitchFamily="34" charset="0"/>
                            </a:rPr>
                            <a:t>.</a:t>
                          </a:r>
                        </a:p>
                        <a:p>
                          <a:pPr marL="180000" indent="-180000" algn="l">
                            <a:buFontTx/>
                            <a:buBlip>
                              <a:blip r:embed="rId2"/>
                            </a:buBlip>
                          </a:pPr>
                          <a:endParaRPr lang="es-ES" sz="1350" b="0" dirty="0" smtClean="0">
                            <a:latin typeface="Lucida Sans" panose="020B0602030504020204" pitchFamily="34" charset="0"/>
                          </a:endParaRPr>
                        </a:p>
                      </a:txBody>
                      <a:tcPr>
                        <a:solidFill>
                          <a:srgbClr val="C1E6FF"/>
                        </a:solidFill>
                      </a:tcPr>
                    </a:tc>
                  </a:tr>
                </a:tbl>
              </a:graphicData>
            </a:graphic>
          </p:graphicFrame>
        </mc:Choice>
        <mc:Fallback xmlns="">
          <p:graphicFrame>
            <p:nvGraphicFramePr>
              <p:cNvPr id="9" name="10 Tabla"/>
              <p:cNvGraphicFramePr>
                <a:graphicFrameLocks noGrp="1"/>
              </p:cNvGraphicFramePr>
              <p:nvPr>
                <p:extLst>
                  <p:ext uri="{D42A27DB-BD31-4B8C-83A1-F6EECF244321}">
                    <p14:modId xmlns:p14="http://schemas.microsoft.com/office/powerpoint/2010/main" val="2065894097"/>
                  </p:ext>
                </p:extLst>
              </p:nvPr>
            </p:nvGraphicFramePr>
            <p:xfrm>
              <a:off x="359025" y="1058192"/>
              <a:ext cx="8237135" cy="489108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636911"/>
                    <a:gridCol w="4600224"/>
                  </a:tblGrid>
                  <a:tr h="320040">
                    <a:tc gridSpan="2">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smtClean="0">
                              <a:solidFill>
                                <a:srgbClr val="FFFF00"/>
                              </a:solidFill>
                              <a:latin typeface="Lucida Sans" panose="020B0602030504020204" pitchFamily="34" charset="0"/>
                            </a:rPr>
                            <a:t>Ejemplo </a:t>
                          </a:r>
                          <a:r>
                            <a:rPr lang="es-BO" sz="1500" b="1" smtClean="0">
                              <a:solidFill>
                                <a:srgbClr val="FFFF00"/>
                              </a:solidFill>
                              <a:latin typeface="Lucida Sans" panose="020B0602030504020204" pitchFamily="34" charset="0"/>
                            </a:rPr>
                            <a:t>21.- </a:t>
                          </a:r>
                          <a:r>
                            <a:rPr lang="es-BO" sz="1500" b="1" dirty="0" smtClean="0">
                              <a:solidFill>
                                <a:srgbClr val="FFFF00"/>
                              </a:solidFill>
                              <a:latin typeface="Lucida Sans" panose="020B0602030504020204" pitchFamily="34" charset="0"/>
                            </a:rPr>
                            <a:t>Estudio social sobre Montevideo   </a:t>
                          </a:r>
                          <a:r>
                            <a:rPr lang="es-ES" sz="1400" b="0" dirty="0" smtClean="0">
                              <a:latin typeface="Lucida Sans" panose="020B0602030504020204" pitchFamily="34" charset="0"/>
                            </a:rPr>
                            <a:t>(Sampieri, 2010)</a:t>
                          </a:r>
                          <a:endParaRPr lang="es-MX" sz="1400" b="1" dirty="0">
                            <a:solidFill>
                              <a:schemeClr val="bg1"/>
                            </a:solidFill>
                            <a:latin typeface="Lucida Sans" panose="020B0602030504020204" pitchFamily="34" charset="0"/>
                          </a:endParaRPr>
                        </a:p>
                      </a:txBody>
                      <a:tcPr anchor="ctr">
                        <a:solidFill>
                          <a:srgbClr val="0087E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400" b="0" dirty="0"/>
                        </a:p>
                      </a:txBody>
                      <a:tcPr anchor="ctr">
                        <a:solidFill>
                          <a:srgbClr val="FF9900"/>
                        </a:solidFill>
                      </a:tcPr>
                    </a:tc>
                  </a:tr>
                  <a:tr h="3124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50" b="0" dirty="0" smtClean="0">
                              <a:solidFill>
                                <a:schemeClr val="tx1"/>
                              </a:solidFill>
                              <a:latin typeface="Lucida Sans" panose="020B0602030504020204" pitchFamily="34" charset="0"/>
                            </a:rPr>
                            <a:t>Objetivo</a:t>
                          </a:r>
                          <a:endParaRPr lang="es-ES" sz="1450" b="0" dirty="0">
                            <a:solidFill>
                              <a:schemeClr val="tx1"/>
                            </a:solidFill>
                            <a:latin typeface="Lucida Sans" panose="020B0602030504020204" pitchFamily="34" charset="0"/>
                          </a:endParaRPr>
                        </a:p>
                      </a:txBody>
                      <a:tcPr anchor="ctr">
                        <a:solidFill>
                          <a:srgbClr val="93D3FF"/>
                        </a:solidFill>
                      </a:tcPr>
                    </a:tc>
                    <a:tc>
                      <a:txBody>
                        <a:bodyPr/>
                        <a:lstStyle/>
                        <a:p>
                          <a:pPr algn="ctr"/>
                          <a:r>
                            <a:rPr lang="es-ES" sz="1450" b="0" dirty="0" smtClean="0">
                              <a:solidFill>
                                <a:schemeClr val="tx1"/>
                              </a:solidFill>
                              <a:latin typeface="Lucida Sans" panose="020B0602030504020204" pitchFamily="34" charset="0"/>
                            </a:rPr>
                            <a:t>Hipótesis</a:t>
                          </a:r>
                          <a:endParaRPr lang="es-ES" sz="1450" b="0" dirty="0">
                            <a:solidFill>
                              <a:schemeClr val="tx1"/>
                            </a:solidFill>
                            <a:latin typeface="Lucida Sans" panose="020B0602030504020204" pitchFamily="34" charset="0"/>
                          </a:endParaRPr>
                        </a:p>
                      </a:txBody>
                      <a:tcPr anchor="ctr">
                        <a:solidFill>
                          <a:srgbClr val="93D3FF"/>
                        </a:solidFill>
                      </a:tcPr>
                    </a:tc>
                  </a:tr>
                  <a:tr h="502920">
                    <a:tc>
                      <a:txBody>
                        <a:bodyPr/>
                        <a:lstStyle/>
                        <a:p>
                          <a:pPr>
                            <a:buClr>
                              <a:srgbClr val="FF3300"/>
                            </a:buClr>
                          </a:pPr>
                          <a:r>
                            <a:rPr lang="es-ES" sz="1350" b="1"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Describir el </a:t>
                          </a:r>
                          <a:r>
                            <a:rPr lang="es-ES" sz="1350" b="1" dirty="0" smtClean="0">
                              <a:solidFill>
                                <a:srgbClr val="C00000"/>
                              </a:solidFill>
                              <a:latin typeface="Lucida Sans" panose="020B0602030504020204" pitchFamily="34" charset="0"/>
                            </a:rPr>
                            <a:t>nivel de desempleo </a:t>
                          </a:r>
                          <a:r>
                            <a:rPr lang="es-ES" sz="1350" b="0" dirty="0" smtClean="0">
                              <a:latin typeface="Lucida Sans" panose="020B0602030504020204" pitchFamily="34" charset="0"/>
                            </a:rPr>
                            <a:t>en Montevideo al final del año</a:t>
                          </a:r>
                          <a:r>
                            <a:rPr lang="es-ES" sz="1350" b="0" dirty="0" smtClean="0">
                              <a:solidFill>
                                <a:schemeClr val="tx1"/>
                              </a:solidFill>
                              <a:latin typeface="Lucida Sans" panose="020B0602030504020204" pitchFamily="34" charset="0"/>
                            </a:rPr>
                            <a:t>.</a:t>
                          </a:r>
                          <a:endParaRPr lang="es-ES" sz="1350" b="0" dirty="0">
                            <a:solidFill>
                              <a:schemeClr val="tx1"/>
                            </a:solidFill>
                            <a:latin typeface="Lucida Sans" panose="020B0602030504020204" pitchFamily="34" charset="0"/>
                          </a:endParaRPr>
                        </a:p>
                      </a:txBody>
                      <a:tcPr>
                        <a:solidFill>
                          <a:srgbClr val="F3FAFF"/>
                        </a:solidFill>
                      </a:tcPr>
                    </a:tc>
                    <a:tc>
                      <a:txBody>
                        <a:bodyPr/>
                        <a:lstStyle/>
                        <a:p>
                          <a:r>
                            <a:rPr lang="es-ES" sz="1350" b="1"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«El nivel de desempleo en Montevideo será de 5% al final del año</a:t>
                          </a:r>
                          <a:r>
                            <a:rPr lang="es-ES" sz="1350" b="0" dirty="0" smtClean="0">
                              <a:solidFill>
                                <a:srgbClr val="000000"/>
                              </a:solidFill>
                              <a:latin typeface="Lucida Sans" panose="020B0602030504020204" pitchFamily="34" charset="0"/>
                            </a:rPr>
                            <a:t>»</a:t>
                          </a:r>
                          <a:r>
                            <a:rPr lang="es-ES" sz="1350" b="0" dirty="0" smtClean="0">
                              <a:latin typeface="Lucida Sans" panose="020B0602030504020204" pitchFamily="34" charset="0"/>
                            </a:rPr>
                            <a:t> (</a:t>
                          </a:r>
                          <a:r>
                            <a:rPr lang="es-ES" sz="1350" b="1" dirty="0" smtClean="0">
                              <a:solidFill>
                                <a:srgbClr val="C00000"/>
                              </a:solidFill>
                              <a:latin typeface="Lucida Sans" panose="020B0602030504020204" pitchFamily="34" charset="0"/>
                            </a:rPr>
                            <a:t>Hi</a:t>
                          </a:r>
                          <a:r>
                            <a:rPr lang="es-ES" sz="1350" b="0" dirty="0" smtClean="0">
                              <a:solidFill>
                                <a:srgbClr val="C00000"/>
                              </a:solidFill>
                              <a:latin typeface="Lucida Sans" panose="020B0602030504020204" pitchFamily="34" charset="0"/>
                            </a:rPr>
                            <a:t>:</a:t>
                          </a:r>
                          <a:r>
                            <a:rPr lang="es-ES" sz="1350" b="0" dirty="0" smtClean="0">
                              <a:latin typeface="Lucida Sans" panose="020B0602030504020204" pitchFamily="34" charset="0"/>
                            </a:rPr>
                            <a:t> </a:t>
                          </a:r>
                          <a:r>
                            <a:rPr lang="es-ES" sz="1350" b="0" dirty="0" smtClean="0">
                              <a:solidFill>
                                <a:schemeClr val="tx1"/>
                              </a:solidFill>
                              <a:latin typeface="Lucida Sans" panose="020B0602030504020204" pitchFamily="34" charset="0"/>
                            </a:rPr>
                            <a:t>% = 5</a:t>
                          </a:r>
                          <a:r>
                            <a:rPr lang="es-ES" sz="1350" b="0" dirty="0" smtClean="0">
                              <a:latin typeface="Lucida Sans" panose="020B0602030504020204" pitchFamily="34" charset="0"/>
                            </a:rPr>
                            <a:t>). </a:t>
                          </a:r>
                          <a:r>
                            <a:rPr lang="es-ES" sz="1350" b="1" i="0" dirty="0" smtClean="0">
                              <a:solidFill>
                                <a:srgbClr val="C00000"/>
                              </a:solidFill>
                              <a:latin typeface="Lucida Sans" panose="020B0602030504020204" pitchFamily="34" charset="0"/>
                            </a:rPr>
                            <a:t>Descriptiva.</a:t>
                          </a:r>
                          <a:endParaRPr lang="es-ES" sz="1350" b="0" i="0" dirty="0">
                            <a:solidFill>
                              <a:srgbClr val="C00000"/>
                            </a:solidFill>
                            <a:latin typeface="Lucida Sans" panose="020B0602030504020204" pitchFamily="34" charset="0"/>
                          </a:endParaRPr>
                        </a:p>
                      </a:txBody>
                      <a:tcPr>
                        <a:solidFill>
                          <a:srgbClr val="F3FAFF"/>
                        </a:solidFill>
                      </a:tcPr>
                    </a:tc>
                  </a:tr>
                  <a:tr h="7086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50" b="1"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Describir</a:t>
                          </a:r>
                          <a:r>
                            <a:rPr lang="es-ES" sz="1350" b="0" baseline="0" dirty="0" smtClean="0">
                              <a:latin typeface="Lucida Sans" panose="020B0602030504020204" pitchFamily="34" charset="0"/>
                            </a:rPr>
                            <a:t> </a:t>
                          </a:r>
                          <a:r>
                            <a:rPr lang="es-ES" sz="1350" b="0" dirty="0" smtClean="0">
                              <a:latin typeface="Lucida Sans" panose="020B0602030504020204" pitchFamily="34" charset="0"/>
                            </a:rPr>
                            <a:t>el </a:t>
                          </a:r>
                          <a:r>
                            <a:rPr lang="es-ES" sz="1350" b="1" dirty="0" smtClean="0">
                              <a:solidFill>
                                <a:srgbClr val="C00000"/>
                              </a:solidFill>
                              <a:latin typeface="Lucida Sans" panose="020B0602030504020204" pitchFamily="34" charset="0"/>
                            </a:rPr>
                            <a:t>nivel promedio de ingreso </a:t>
                          </a:r>
                          <a:r>
                            <a:rPr lang="es-ES" sz="1350" b="0" dirty="0" smtClean="0">
                              <a:latin typeface="Lucida Sans" panose="020B0602030504020204" pitchFamily="34" charset="0"/>
                            </a:rPr>
                            <a:t>familiar mensual en Montevideo.</a:t>
                          </a:r>
                          <a:endParaRPr lang="es-ES" sz="1350" b="0" dirty="0">
                            <a:latin typeface="Lucida Sans" panose="020B0602030504020204" pitchFamily="34" charset="0"/>
                          </a:endParaRPr>
                        </a:p>
                      </a:txBody>
                      <a:tcPr>
                        <a:solidFill>
                          <a:srgbClr val="C1E6FF"/>
                        </a:solidFill>
                      </a:tcPr>
                    </a:tc>
                    <a:tc>
                      <a:txBody>
                        <a:bodyPr/>
                        <a:lstStyle/>
                        <a:p>
                          <a:endParaRPr lang="es-BO"/>
                        </a:p>
                      </a:txBody>
                      <a:tcPr>
                        <a:blipFill rotWithShape="0">
                          <a:blip r:embed="rId3"/>
                          <a:stretch>
                            <a:fillRect l="-79630" t="-163248" r="-2249" b="-440171"/>
                          </a:stretch>
                        </a:blipFill>
                      </a:tcPr>
                    </a:tc>
                  </a:tr>
                  <a:tr h="9210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50" b="1"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Determinar si existen </a:t>
                          </a:r>
                          <a:r>
                            <a:rPr lang="es-ES" sz="1350" b="1" dirty="0" smtClean="0">
                              <a:solidFill>
                                <a:srgbClr val="C00000"/>
                              </a:solidFill>
                              <a:latin typeface="Lucida Sans" panose="020B0602030504020204" pitchFamily="34" charset="0"/>
                            </a:rPr>
                            <a:t>diferencias</a:t>
                          </a:r>
                          <a:r>
                            <a:rPr lang="es-ES" sz="1350" b="0" dirty="0" smtClean="0">
                              <a:latin typeface="Lucida Sans" panose="020B0602030504020204" pitchFamily="34" charset="0"/>
                            </a:rPr>
                            <a:t> entre los barrios de Montevideo</a:t>
                          </a:r>
                          <a:r>
                            <a:rPr lang="es-ES" sz="1350" b="0" baseline="0" dirty="0" smtClean="0">
                              <a:latin typeface="Lucida Sans" panose="020B0602030504020204" pitchFamily="34" charset="0"/>
                            </a:rPr>
                            <a:t> </a:t>
                          </a:r>
                          <a:r>
                            <a:rPr lang="es-ES" sz="1350" b="0" dirty="0" smtClean="0">
                              <a:latin typeface="Lucida Sans" panose="020B0602030504020204" pitchFamily="34" charset="0"/>
                            </a:rPr>
                            <a:t>en cuanto al nivel de desempleo.</a:t>
                          </a:r>
                          <a:endParaRPr lang="es-ES" sz="1350" b="0" dirty="0">
                            <a:latin typeface="Lucida Sans" panose="020B0602030504020204" pitchFamily="34" charset="0"/>
                          </a:endParaRPr>
                        </a:p>
                      </a:txBody>
                      <a:tcPr>
                        <a:solidFill>
                          <a:srgbClr val="F3FAFF"/>
                        </a:solidFill>
                      </a:tcPr>
                    </a:tc>
                    <a:tc>
                      <a:txBody>
                        <a:bodyPr/>
                        <a:lstStyle/>
                        <a:p>
                          <a:endParaRPr lang="es-BO"/>
                        </a:p>
                      </a:txBody>
                      <a:tcPr>
                        <a:blipFill rotWithShape="0">
                          <a:blip r:embed="rId3"/>
                          <a:stretch>
                            <a:fillRect l="-79630" t="-203974" r="-2249" b="-241060"/>
                          </a:stretch>
                        </a:blipFill>
                      </a:tcPr>
                    </a:tc>
                  </a:tr>
                  <a:tr h="7086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50" b="1"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Determinar y </a:t>
                          </a:r>
                          <a:r>
                            <a:rPr lang="es-ES" sz="1350" b="1" dirty="0" smtClean="0">
                              <a:solidFill>
                                <a:srgbClr val="C00000"/>
                              </a:solidFill>
                              <a:latin typeface="Lucida Sans" panose="020B0602030504020204" pitchFamily="34" charset="0"/>
                            </a:rPr>
                            <a:t>comparar </a:t>
                          </a:r>
                          <a:r>
                            <a:rPr lang="es-ES" sz="1350" b="0" dirty="0" smtClean="0">
                              <a:latin typeface="Lucida Sans" panose="020B0602030504020204" pitchFamily="34" charset="0"/>
                            </a:rPr>
                            <a:t>el nivel de escolaridad promedio de los jóvenes y de las jóvenes que viven en Montevideo.</a:t>
                          </a:r>
                          <a:endParaRPr lang="es-ES" sz="1350" b="0" dirty="0">
                            <a:latin typeface="Lucida Sans" panose="020B0602030504020204" pitchFamily="34" charset="0"/>
                          </a:endParaRPr>
                        </a:p>
                      </a:txBody>
                      <a:tcPr>
                        <a:solidFill>
                          <a:srgbClr val="C1E6FF"/>
                        </a:solidFill>
                      </a:tcPr>
                    </a:tc>
                    <a:tc>
                      <a:txBody>
                        <a:bodyPr/>
                        <a:lstStyle/>
                        <a:p>
                          <a:pPr marL="0" indent="0" algn="l">
                            <a:buFontTx/>
                            <a:buNone/>
                          </a:pPr>
                          <a:r>
                            <a:rPr lang="es-ES" sz="1350" b="1"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No se dispone de información, no se formulan hipótesis.</a:t>
                          </a:r>
                          <a:r>
                            <a:rPr lang="es-ES" sz="1350" b="0" baseline="0" dirty="0" smtClean="0">
                              <a:latin typeface="Lucida Sans" panose="020B0602030504020204" pitchFamily="34" charset="0"/>
                            </a:rPr>
                            <a:t> </a:t>
                          </a:r>
                          <a:r>
                            <a:rPr lang="es-ES" sz="1350" b="0" i="0" baseline="0" dirty="0" smtClean="0">
                              <a:solidFill>
                                <a:schemeClr val="tx1"/>
                              </a:solidFill>
                              <a:latin typeface="Lucida Sans" panose="020B0602030504020204" pitchFamily="34" charset="0"/>
                            </a:rPr>
                            <a:t>Es una </a:t>
                          </a:r>
                          <a:r>
                            <a:rPr lang="es-ES" sz="1350" b="1" i="0" baseline="0" dirty="0" smtClean="0">
                              <a:solidFill>
                                <a:srgbClr val="C00000"/>
                              </a:solidFill>
                              <a:latin typeface="Lucida Sans" panose="020B0602030504020204" pitchFamily="34" charset="0"/>
                            </a:rPr>
                            <a:t>investigación exploratoria</a:t>
                          </a:r>
                          <a:r>
                            <a:rPr lang="es-ES" sz="1350" b="0" i="0" baseline="0" dirty="0" smtClean="0">
                              <a:solidFill>
                                <a:schemeClr val="tx1"/>
                              </a:solidFill>
                              <a:latin typeface="Lucida Sans" panose="020B0602030504020204" pitchFamily="34" charset="0"/>
                            </a:rPr>
                            <a:t>.</a:t>
                          </a:r>
                          <a:endParaRPr lang="es-ES" sz="1350" b="0" i="0" dirty="0" smtClean="0">
                            <a:solidFill>
                              <a:schemeClr val="tx1"/>
                            </a:solidFill>
                            <a:latin typeface="Lucida Sans" panose="020B0602030504020204" pitchFamily="34" charset="0"/>
                          </a:endParaRPr>
                        </a:p>
                      </a:txBody>
                      <a:tcPr>
                        <a:solidFill>
                          <a:srgbClr val="C1E6FF"/>
                        </a:solidFill>
                      </a:tcPr>
                    </a:tc>
                  </a:tr>
                  <a:tr h="7086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50" b="1"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Establecer si el desempleo está </a:t>
                          </a:r>
                          <a:r>
                            <a:rPr lang="es-ES" sz="1350" b="1" dirty="0" smtClean="0">
                              <a:solidFill>
                                <a:srgbClr val="C00000"/>
                              </a:solidFill>
                              <a:latin typeface="Lucida Sans" panose="020B0602030504020204" pitchFamily="34" charset="0"/>
                            </a:rPr>
                            <a:t>relacionado</a:t>
                          </a:r>
                          <a:r>
                            <a:rPr lang="es-ES" sz="1350" b="0" dirty="0" smtClean="0">
                              <a:latin typeface="Lucida Sans" panose="020B0602030504020204" pitchFamily="34" charset="0"/>
                            </a:rPr>
                            <a:t> con</a:t>
                          </a:r>
                          <a:r>
                            <a:rPr lang="es-ES" sz="1350" b="0" baseline="0" dirty="0" smtClean="0">
                              <a:latin typeface="Lucida Sans" panose="020B0602030504020204" pitchFamily="34" charset="0"/>
                            </a:rPr>
                            <a:t> incrementos </a:t>
                          </a:r>
                          <a:r>
                            <a:rPr lang="es-ES" sz="1350" b="0" dirty="0" smtClean="0">
                              <a:latin typeface="Lucida Sans" panose="020B0602030504020204" pitchFamily="34" charset="0"/>
                            </a:rPr>
                            <a:t>en la delincuencia en Montevideo.</a:t>
                          </a:r>
                          <a:endParaRPr lang="es-ES" sz="1350" b="0" dirty="0">
                            <a:latin typeface="Lucida Sans" panose="020B0602030504020204" pitchFamily="34" charset="0"/>
                          </a:endParaRPr>
                        </a:p>
                      </a:txBody>
                      <a:tcPr>
                        <a:solidFill>
                          <a:srgbClr val="F3FAFF"/>
                        </a:solidFill>
                      </a:tcPr>
                    </a:tc>
                    <a:tc>
                      <a:txBody>
                        <a:bodyPr/>
                        <a:lstStyle/>
                        <a:p>
                          <a:endParaRPr lang="es-BO"/>
                        </a:p>
                      </a:txBody>
                      <a:tcPr>
                        <a:blipFill rotWithShape="0">
                          <a:blip r:embed="rId3"/>
                          <a:stretch>
                            <a:fillRect l="-79630" t="-491453" r="-2249" b="-111966"/>
                          </a:stretch>
                        </a:blipFill>
                      </a:tcPr>
                    </a:tc>
                  </a:tr>
                  <a:tr h="7086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50" b="1"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Establecer si el nivel de desempleo </a:t>
                          </a:r>
                          <a:r>
                            <a:rPr lang="es-ES" sz="1350" b="1" dirty="0" smtClean="0">
                              <a:solidFill>
                                <a:srgbClr val="C00000"/>
                              </a:solidFill>
                              <a:latin typeface="Lucida Sans" panose="020B0602030504020204" pitchFamily="34" charset="0"/>
                            </a:rPr>
                            <a:t>provoca</a:t>
                          </a:r>
                          <a:r>
                            <a:rPr lang="es-ES" sz="1350" b="0" dirty="0" smtClean="0">
                              <a:latin typeface="Lucida Sans" panose="020B0602030504020204" pitchFamily="34" charset="0"/>
                            </a:rPr>
                            <a:t> un rechazo contra la política gubernamental. </a:t>
                          </a:r>
                        </a:p>
                      </a:txBody>
                      <a:tcPr>
                        <a:solidFill>
                          <a:srgbClr val="C1E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50" b="1" dirty="0" smtClean="0">
                              <a:solidFill>
                                <a:srgbClr val="FF0000"/>
                              </a:solidFill>
                              <a:latin typeface="Lucida Sans" panose="020B0602030504020204" pitchFamily="34" charset="0"/>
                              <a:sym typeface="Wingdings 2" panose="05020102010507070707" pitchFamily="18" charset="2"/>
                            </a:rPr>
                            <a:t></a:t>
                          </a:r>
                          <a:r>
                            <a:rPr lang="es-ES" sz="1350" b="0" dirty="0" smtClean="0">
                              <a:latin typeface="Lucida Sans" panose="020B0602030504020204" pitchFamily="34" charset="0"/>
                            </a:rPr>
                            <a:t>«El desempleo provoca un rechazo contra la política gubernamental</a:t>
                          </a:r>
                          <a:r>
                            <a:rPr lang="es-ES" sz="1350" b="0" dirty="0" smtClean="0">
                              <a:solidFill>
                                <a:srgbClr val="000000"/>
                              </a:solidFill>
                              <a:latin typeface="Lucida Sans" panose="020B0602030504020204" pitchFamily="34" charset="0"/>
                            </a:rPr>
                            <a:t>»</a:t>
                          </a:r>
                          <a:r>
                            <a:rPr lang="es-ES" sz="1350" b="0" dirty="0" smtClean="0">
                              <a:latin typeface="Lucida Sans" panose="020B0602030504020204" pitchFamily="34" charset="0"/>
                            </a:rPr>
                            <a:t> (</a:t>
                          </a:r>
                          <a:r>
                            <a:rPr lang="es-ES" sz="1350" b="1" dirty="0" smtClean="0">
                              <a:solidFill>
                                <a:srgbClr val="C00000"/>
                              </a:solidFill>
                              <a:latin typeface="Lucida Sans" panose="020B0602030504020204" pitchFamily="34" charset="0"/>
                            </a:rPr>
                            <a:t>Hi</a:t>
                          </a:r>
                          <a:r>
                            <a:rPr lang="es-ES" sz="1350" b="0" i="0" dirty="0" smtClean="0">
                              <a:solidFill>
                                <a:schemeClr val="tx1"/>
                              </a:solidFill>
                              <a:latin typeface="Lucida Sans" panose="020B0602030504020204" pitchFamily="34" charset="0"/>
                            </a:rPr>
                            <a:t>: X </a:t>
                          </a:r>
                          <a:r>
                            <a:rPr lang="es-ES" sz="1350" b="0" i="0" dirty="0" smtClean="0">
                              <a:solidFill>
                                <a:schemeClr val="tx1"/>
                              </a:solidFill>
                              <a:latin typeface="Lucida Sans" panose="020B0602030504020204" pitchFamily="34" charset="0"/>
                              <a:cs typeface="Arial"/>
                            </a:rPr>
                            <a:t>→ </a:t>
                          </a:r>
                          <a:r>
                            <a:rPr lang="es-ES" sz="1350" b="0" i="0" dirty="0" smtClean="0">
                              <a:solidFill>
                                <a:schemeClr val="tx1"/>
                              </a:solidFill>
                              <a:latin typeface="Lucida Sans" panose="020B0602030504020204" pitchFamily="34" charset="0"/>
                            </a:rPr>
                            <a:t>Y). </a:t>
                          </a:r>
                          <a:r>
                            <a:rPr lang="es-ES" sz="1350" b="1" i="0" dirty="0" smtClean="0">
                              <a:solidFill>
                                <a:srgbClr val="C00000"/>
                              </a:solidFill>
                              <a:latin typeface="Lucida Sans" panose="020B0602030504020204" pitchFamily="34" charset="0"/>
                            </a:rPr>
                            <a:t>Causal</a:t>
                          </a:r>
                          <a:r>
                            <a:rPr lang="es-ES" sz="1350" b="0" i="0" dirty="0" smtClean="0">
                              <a:solidFill>
                                <a:schemeClr val="tx1"/>
                              </a:solidFill>
                              <a:latin typeface="Lucida Sans" panose="020B0602030504020204" pitchFamily="34" charset="0"/>
                            </a:rPr>
                            <a:t>.</a:t>
                          </a:r>
                        </a:p>
                        <a:p>
                          <a:pPr marL="180000" indent="-180000" algn="l">
                            <a:buFontTx/>
                            <a:buBlip>
                              <a:blip r:embed="rId4"/>
                            </a:buBlip>
                          </a:pPr>
                          <a:endParaRPr lang="es-ES" sz="1350" b="0" dirty="0" smtClean="0">
                            <a:latin typeface="Lucida Sans" panose="020B0602030504020204" pitchFamily="34" charset="0"/>
                          </a:endParaRPr>
                        </a:p>
                      </a:txBody>
                      <a:tcPr>
                        <a:solidFill>
                          <a:srgbClr val="C1E6FF"/>
                        </a:solidFill>
                      </a:tcPr>
                    </a:tc>
                  </a:tr>
                </a:tbl>
              </a:graphicData>
            </a:graphic>
          </p:graphicFrame>
        </mc:Fallback>
      </mc:AlternateContent>
      <p:sp>
        <p:nvSpPr>
          <p:cNvPr id="64" name="128 Rectángulo"/>
          <p:cNvSpPr/>
          <p:nvPr/>
        </p:nvSpPr>
        <p:spPr bwMode="auto">
          <a:xfrm>
            <a:off x="5076056" y="6309320"/>
            <a:ext cx="3520104" cy="540000"/>
          </a:xfrm>
          <a:prstGeom prst="rect">
            <a:avLst/>
          </a:prstGeom>
          <a:gradFill>
            <a:gsLst>
              <a:gs pos="7000">
                <a:srgbClr val="00FF99"/>
              </a:gs>
              <a:gs pos="7000">
                <a:srgbClr val="FF0000"/>
              </a:gs>
              <a:gs pos="12000">
                <a:srgbClr val="2F2F91"/>
              </a:gs>
            </a:gsLst>
            <a:path path="circle">
              <a:fillToRect l="100000" t="100000"/>
            </a:path>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lvl="0" eaLnBrk="0" hangingPunct="0">
              <a:defRPr/>
            </a:pPr>
            <a:r>
              <a:rPr lang="es-ES" sz="1600" b="0" dirty="0">
                <a:solidFill>
                  <a:schemeClr val="bg1"/>
                </a:solidFill>
                <a:latin typeface="Lucida Sans" panose="020B0602030504020204" pitchFamily="34" charset="0"/>
              </a:rPr>
              <a:t>En una investigación se pueden establecer varias hipótesis.</a:t>
            </a:r>
            <a:endParaRPr lang="es-ES" sz="1600" b="0" kern="0" dirty="0">
              <a:solidFill>
                <a:schemeClr val="bg1"/>
              </a:solidFill>
              <a:latin typeface="Lucida Sans" panose="020B0602030504020204" pitchFamily="34" charset="0"/>
            </a:endParaRPr>
          </a:p>
        </p:txBody>
      </p:sp>
    </p:spTree>
    <p:extLst>
      <p:ext uri="{BB962C8B-B14F-4D97-AF65-F5344CB8AC3E}">
        <p14:creationId xmlns:p14="http://schemas.microsoft.com/office/powerpoint/2010/main" val="10204301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0-#ppt_w/2"/>
                                          </p:val>
                                        </p:tav>
                                        <p:tav tm="100000">
                                          <p:val>
                                            <p:strVal val="#ppt_x"/>
                                          </p:val>
                                        </p:tav>
                                      </p:tavLst>
                                    </p:anim>
                                    <p:anim calcmode="lin" valueType="num">
                                      <p:cBhvr additive="base">
                                        <p:cTn id="16" dur="500" fill="hold"/>
                                        <p:tgtEl>
                                          <p:spTgt spid="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 Título"/>
          <p:cNvSpPr txBox="1">
            <a:spLocks/>
          </p:cNvSpPr>
          <p:nvPr/>
        </p:nvSpPr>
        <p:spPr>
          <a:xfrm>
            <a:off x="-36512" y="-27384"/>
            <a:ext cx="9184534" cy="571480"/>
          </a:xfrm>
          <a:prstGeom prst="rect">
            <a:avLst/>
          </a:prstGeom>
          <a:gradFill>
            <a:gsLst>
              <a:gs pos="5000">
                <a:srgbClr val="00FF99"/>
              </a:gs>
              <a:gs pos="11000">
                <a:srgbClr val="FF0000"/>
              </a:gs>
              <a:gs pos="16000">
                <a:srgbClr val="2F2F91"/>
              </a:gs>
            </a:gsLst>
            <a:path path="circle">
              <a:fillToRect l="100000" t="100000"/>
            </a:path>
          </a:gradFill>
          <a:effectLst>
            <a:reflection blurRad="6350" stA="50000" endA="300" endPos="55000" dir="5400000" sy="-100000" algn="bl" rotWithShape="0"/>
          </a:effectLst>
        </p:spPr>
        <p:txBody>
          <a:bodyPr/>
          <a:lstStyle/>
          <a:p>
            <a:pPr lvl="0" eaLnBrk="0" hangingPunct="0">
              <a:defRPr/>
            </a:pPr>
            <a:r>
              <a:rPr lang="es-ES_tradnl" sz="3000" kern="0" dirty="0" smtClean="0">
                <a:solidFill>
                  <a:srgbClr val="FFFF00"/>
                </a:solidFill>
                <a:effectLst>
                  <a:outerShdw blurRad="38100" dist="38100" dir="2700000" algn="tl">
                    <a:srgbClr val="000000">
                      <a:alpha val="43137"/>
                    </a:srgbClr>
                  </a:outerShdw>
                </a:effectLst>
                <a:latin typeface="Lucida Sans" pitchFamily="34" charset="0"/>
                <a:cs typeface="Lucida Sans" pitchFamily="34" charset="0"/>
              </a:rPr>
              <a:t>Links de los documentos de la colección</a:t>
            </a:r>
            <a:endParaRPr lang="es-ES" sz="3000" kern="0" dirty="0">
              <a:solidFill>
                <a:srgbClr val="FFFF00"/>
              </a:solidFill>
              <a:effectLst>
                <a:outerShdw blurRad="38100" dist="38100" dir="2700000" algn="tl">
                  <a:srgbClr val="000000">
                    <a:alpha val="43137"/>
                  </a:srgbClr>
                </a:outerShdw>
              </a:effectLst>
              <a:latin typeface="Lucida Sans" pitchFamily="34" charset="0"/>
              <a:cs typeface="Lucida Sans" pitchFamily="34" charset="0"/>
            </a:endParaRPr>
          </a:p>
        </p:txBody>
      </p:sp>
      <p:sp>
        <p:nvSpPr>
          <p:cNvPr id="24" name="8 Marcador de número de diapositiva"/>
          <p:cNvSpPr txBox="1">
            <a:spLocks/>
          </p:cNvSpPr>
          <p:nvPr/>
        </p:nvSpPr>
        <p:spPr>
          <a:xfrm>
            <a:off x="7048500" y="6600825"/>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1A972-1B43-4031-B38E-6352516437A2}" type="slidenum">
              <a:rPr kumimoji="0" lang="es-ES" sz="1600" b="1" i="0" u="none" strike="noStrike" kern="1200" cap="none" spc="0" normalizeH="0" baseline="0" noProof="0" smtClean="0">
                <a:ln>
                  <a:noFill/>
                </a:ln>
                <a:solidFill>
                  <a:schemeClr val="tx1"/>
                </a:solidFill>
                <a:effectLst/>
                <a:uLnTx/>
                <a:uFillTx/>
                <a:latin typeface="Cambria Math" pitchFamily="18" charset="0"/>
                <a:ea typeface="Cambria Math"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s-ES" sz="1600" b="1"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p:txBody>
      </p:sp>
      <p:sp>
        <p:nvSpPr>
          <p:cNvPr id="25" name="8 Marcador de número de diapositiva"/>
          <p:cNvSpPr txBox="1">
            <a:spLocks/>
          </p:cNvSpPr>
          <p:nvPr/>
        </p:nvSpPr>
        <p:spPr bwMode="auto">
          <a:xfrm>
            <a:off x="-47625" y="6643711"/>
            <a:ext cx="1785938" cy="276225"/>
          </a:xfrm>
          <a:prstGeom prst="rect">
            <a:avLst/>
          </a:prstGeom>
          <a:noFill/>
          <a:ln w="9525">
            <a:noFill/>
            <a:miter lim="800000"/>
            <a:headEnd/>
            <a:tailEnd/>
          </a:ln>
          <a:effectLst/>
        </p:spPr>
        <p:txBody>
          <a:bodyPr/>
          <a:lstStyle/>
          <a:p>
            <a:pPr>
              <a:defRPr/>
            </a:pPr>
            <a:r>
              <a:rPr lang="es-ES" sz="800" i="1" dirty="0">
                <a:solidFill>
                  <a:srgbClr val="003366"/>
                </a:solidFill>
                <a:latin typeface="+mn-lt"/>
              </a:rPr>
              <a:t>www.coimbraweb.com</a:t>
            </a:r>
          </a:p>
        </p:txBody>
      </p:sp>
      <p:sp>
        <p:nvSpPr>
          <p:cNvPr id="18" name="1 Título"/>
          <p:cNvSpPr txBox="1">
            <a:spLocks/>
          </p:cNvSpPr>
          <p:nvPr/>
        </p:nvSpPr>
        <p:spPr bwMode="auto">
          <a:xfrm>
            <a:off x="-17634" y="548680"/>
            <a:ext cx="5381722" cy="324000"/>
          </a:xfrm>
          <a:prstGeom prst="rect">
            <a:avLst/>
          </a:prstGeom>
          <a:solidFill>
            <a:srgbClr val="00FF99"/>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eaLnBrk="0" hangingPunct="0">
              <a:buClr>
                <a:srgbClr val="483700"/>
              </a:buClr>
              <a:buSzPct val="80000"/>
              <a:defRPr/>
            </a:pPr>
            <a:r>
              <a:rPr lang="es-ES_tradnl" sz="1800" b="0" kern="0" dirty="0" smtClean="0">
                <a:solidFill>
                  <a:schemeClr val="tx2"/>
                </a:solidFill>
                <a:latin typeface="Lucida Sans" pitchFamily="34" charset="0"/>
                <a:cs typeface="Lucida Sans" pitchFamily="34" charset="0"/>
              </a:rPr>
              <a:t>Los 10 pasos de la Investigación Científica</a:t>
            </a:r>
            <a:endParaRPr lang="es-ES" sz="1800" b="0" kern="0" dirty="0">
              <a:solidFill>
                <a:srgbClr val="86664B"/>
              </a:solidFill>
              <a:effectLst>
                <a:outerShdw blurRad="38100" dist="38100" dir="2700000" algn="tl">
                  <a:srgbClr val="000000">
                    <a:alpha val="43137"/>
                  </a:srgbClr>
                </a:outerShdw>
              </a:effectLst>
              <a:latin typeface="Lucida Sans" pitchFamily="34" charset="0"/>
              <a:cs typeface="Lucida Sans" pitchFamily="34" charset="0"/>
            </a:endParaRPr>
          </a:p>
        </p:txBody>
      </p:sp>
      <p:graphicFrame>
        <p:nvGraphicFramePr>
          <p:cNvPr id="21" name="10 Tabla"/>
          <p:cNvGraphicFramePr>
            <a:graphicFrameLocks noGrp="1"/>
          </p:cNvGraphicFramePr>
          <p:nvPr>
            <p:extLst/>
          </p:nvPr>
        </p:nvGraphicFramePr>
        <p:xfrm>
          <a:off x="1259632" y="987544"/>
          <a:ext cx="6192688" cy="30175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192688"/>
              </a:tblGrid>
              <a:tr h="254279">
                <a:tc>
                  <a:txBody>
                    <a:bodyPr/>
                    <a:lstStyle/>
                    <a:p>
                      <a:pPr marL="0" marR="0" lvl="0" indent="0" algn="ctr" defTabSz="914400" rtl="0" eaLnBrk="1" fontAlgn="auto" latinLnBrk="0" hangingPunct="1">
                        <a:lnSpc>
                          <a:spcPct val="100000"/>
                        </a:lnSpc>
                        <a:spcBef>
                          <a:spcPts val="0"/>
                        </a:spcBef>
                        <a:spcAft>
                          <a:spcPts val="0"/>
                        </a:spcAft>
                        <a:buClr>
                          <a:srgbClr val="FF3300"/>
                        </a:buClr>
                        <a:buSzTx/>
                        <a:buFontTx/>
                        <a:buNone/>
                        <a:tabLst/>
                        <a:defRPr/>
                      </a:pPr>
                      <a:r>
                        <a:rPr lang="es-ES_tradnl" sz="1600" kern="0" dirty="0" smtClean="0">
                          <a:solidFill>
                            <a:srgbClr val="FFFF00"/>
                          </a:solidFill>
                          <a:effectLst>
                            <a:outerShdw blurRad="38100" dist="38100" dir="2700000" algn="tl">
                              <a:srgbClr val="000000">
                                <a:alpha val="43137"/>
                              </a:srgbClr>
                            </a:outerShdw>
                          </a:effectLst>
                          <a:latin typeface="Lucida Sans" pitchFamily="34" charset="0"/>
                          <a:cs typeface="Lucida Sans" pitchFamily="34" charset="0"/>
                        </a:rPr>
                        <a:t>LINKS DE LOS DOCUMENTOS</a:t>
                      </a:r>
                      <a:endParaRPr lang="es-ES" sz="1600" kern="0" dirty="0" smtClean="0">
                        <a:solidFill>
                          <a:srgbClr val="FFFF00"/>
                        </a:solidFill>
                        <a:effectLst>
                          <a:outerShdw blurRad="38100" dist="38100" dir="2700000" algn="tl">
                            <a:srgbClr val="000000">
                              <a:alpha val="43137"/>
                            </a:srgbClr>
                          </a:outerShdw>
                        </a:effectLst>
                        <a:latin typeface="Lucida Sans" pitchFamily="34" charset="0"/>
                        <a:cs typeface="Lucida Sans" pitchFamily="34" charset="0"/>
                      </a:endParaRPr>
                    </a:p>
                  </a:txBody>
                  <a:tcPr anchor="ctr">
                    <a:solidFill>
                      <a:srgbClr val="2F2F91"/>
                    </a:solidFill>
                  </a:tcPr>
                </a:tc>
              </a:tr>
              <a:tr h="967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b="0" dirty="0" smtClean="0">
                          <a:solidFill>
                            <a:srgbClr val="FF0000"/>
                          </a:solidFill>
                          <a:latin typeface="Lucida Sans" panose="020B0602030504020204" pitchFamily="34" charset="0"/>
                          <a:sym typeface="Wingdings 2" panose="05020102010507070707" pitchFamily="18" charset="2"/>
                        </a:rPr>
                        <a:t></a:t>
                      </a:r>
                      <a:r>
                        <a:rPr lang="es-BO" sz="1300" b="0" dirty="0" smtClean="0">
                          <a:solidFill>
                            <a:schemeClr val="tx1"/>
                          </a:solidFill>
                          <a:latin typeface="Lucida Sans" panose="020B0602030504020204" pitchFamily="34" charset="0"/>
                          <a:hlinkClick r:id="rId2"/>
                        </a:rPr>
                        <a:t>0.Introduccion.</a:t>
                      </a:r>
                      <a:r>
                        <a:rPr lang="es-BO" sz="1300" b="0" baseline="0" dirty="0" smtClean="0">
                          <a:solidFill>
                            <a:schemeClr val="tx1"/>
                          </a:solidFill>
                          <a:latin typeface="Lucida Sans" panose="020B0602030504020204" pitchFamily="34" charset="0"/>
                          <a:hlinkClick r:id="rId2"/>
                        </a:rPr>
                        <a:t> Los 10 pasos de la Investigación Científica</a:t>
                      </a:r>
                      <a:endParaRPr lang="es-MX" sz="200" b="0" baseline="0" dirty="0" smtClean="0">
                        <a:solidFill>
                          <a:schemeClr val="tx1"/>
                        </a:solidFill>
                        <a:latin typeface="Lucida Sans" panose="020B0602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300" b="0" dirty="0" smtClean="0">
                        <a:solidFill>
                          <a:schemeClr val="tx1"/>
                        </a:solidFill>
                        <a:latin typeface="Lucida Sans" panose="020B0602030504020204" pitchFamily="34" charset="0"/>
                      </a:endParaRPr>
                    </a:p>
                  </a:txBody>
                  <a:tcPr marL="89535" marR="89535" marT="0" marB="0">
                    <a:solidFill>
                      <a:srgbClr val="FFFFFF"/>
                    </a:solidFill>
                  </a:tcPr>
                </a:tc>
              </a:tr>
              <a:tr h="156199">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ES" sz="1300" b="0" dirty="0" smtClean="0">
                          <a:solidFill>
                            <a:srgbClr val="FF0000"/>
                          </a:solidFill>
                          <a:latin typeface="Lucida Sans" panose="020B0602030504020204" pitchFamily="34" charset="0"/>
                          <a:sym typeface="Wingdings 2" panose="05020102010507070707" pitchFamily="18" charset="2"/>
                        </a:rPr>
                        <a:t></a:t>
                      </a:r>
                      <a:r>
                        <a:rPr lang="es-ES" sz="1300" b="0" dirty="0" smtClean="0">
                          <a:solidFill>
                            <a:schemeClr val="tx1"/>
                          </a:solidFill>
                          <a:latin typeface="Lucida Sans" panose="020B0602030504020204" pitchFamily="34" charset="0"/>
                          <a:sym typeface="Wingdings 2" panose="05020102010507070707" pitchFamily="18" charset="2"/>
                          <a:hlinkClick r:id="rId3"/>
                        </a:rPr>
                        <a:t>1.</a:t>
                      </a:r>
                      <a:r>
                        <a:rPr lang="es-ES" sz="1300" b="0" dirty="0" smtClean="0">
                          <a:solidFill>
                            <a:schemeClr val="tx1"/>
                          </a:solidFill>
                          <a:latin typeface="Lucida Sans" panose="020B0602030504020204" pitchFamily="34" charset="0"/>
                          <a:hlinkClick r:id="rId3"/>
                        </a:rPr>
                        <a:t>La idea</a:t>
                      </a:r>
                      <a:r>
                        <a:rPr lang="es-MX" sz="1300" b="0" dirty="0" smtClean="0">
                          <a:solidFill>
                            <a:schemeClr val="tx1"/>
                          </a:solidFill>
                          <a:latin typeface="Lucida Sans" panose="020B0602030504020204" pitchFamily="34" charset="0"/>
                          <a:hlinkClick r:id="rId3"/>
                        </a:rPr>
                        <a:t>. Paso 1</a:t>
                      </a:r>
                      <a:r>
                        <a:rPr lang="es-MX" sz="1300" b="0" baseline="0" dirty="0" smtClean="0">
                          <a:solidFill>
                            <a:schemeClr val="tx1"/>
                          </a:solidFill>
                          <a:latin typeface="Lucida Sans" panose="020B0602030504020204" pitchFamily="34" charset="0"/>
                          <a:hlinkClick r:id="rId3"/>
                        </a:rPr>
                        <a:t> </a:t>
                      </a:r>
                      <a:r>
                        <a:rPr lang="es-BO" sz="1300" b="0" baseline="0" dirty="0" smtClean="0">
                          <a:solidFill>
                            <a:schemeClr val="tx1"/>
                          </a:solidFill>
                          <a:latin typeface="Lucida Sans" panose="020B0602030504020204" pitchFamily="34" charset="0"/>
                          <a:hlinkClick r:id="rId3"/>
                        </a:rPr>
                        <a:t>de la Investigación Científica</a:t>
                      </a:r>
                      <a:endParaRPr lang="es-MX" sz="500" b="0" baseline="0" dirty="0" smtClean="0">
                        <a:solidFill>
                          <a:schemeClr val="tx1"/>
                        </a:solidFill>
                        <a:latin typeface="Lucida Sans" panose="020B0602030504020204" pitchFamily="34" charset="0"/>
                      </a:endParaRPr>
                    </a:p>
                    <a:p>
                      <a:pPr marL="0" marR="0" indent="0" algn="l" defTabSz="914400" rtl="0" eaLnBrk="1" fontAlgn="auto" latinLnBrk="0" hangingPunct="1">
                        <a:lnSpc>
                          <a:spcPct val="100000"/>
                        </a:lnSpc>
                        <a:spcBef>
                          <a:spcPts val="0"/>
                        </a:spcBef>
                        <a:spcAft>
                          <a:spcPts val="0"/>
                        </a:spcAft>
                        <a:buClr>
                          <a:srgbClr val="FF3300"/>
                        </a:buClr>
                        <a:buSzTx/>
                        <a:buFontTx/>
                        <a:buNone/>
                        <a:tabLst/>
                        <a:defRPr/>
                      </a:pPr>
                      <a:endParaRPr lang="es-MX" sz="300" b="0" dirty="0" smtClean="0">
                        <a:solidFill>
                          <a:schemeClr val="tx1"/>
                        </a:solidFill>
                        <a:latin typeface="Lucida Sans" panose="020B0602030504020204" pitchFamily="34" charset="0"/>
                      </a:endParaRPr>
                    </a:p>
                  </a:txBody>
                  <a:tcPr marL="89535" marR="89535" marT="0" marB="0">
                    <a:solidFill>
                      <a:srgbClr val="DFDFF5"/>
                    </a:solidFill>
                  </a:tcPr>
                </a:tc>
              </a:tr>
              <a:tr h="181245">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ES" sz="1300" b="0" dirty="0" smtClean="0">
                          <a:solidFill>
                            <a:srgbClr val="FF0000"/>
                          </a:solidFill>
                          <a:latin typeface="Lucida Sans" panose="020B0602030504020204" pitchFamily="34" charset="0"/>
                          <a:sym typeface="Wingdings 2" panose="05020102010507070707" pitchFamily="18" charset="2"/>
                        </a:rPr>
                        <a:t></a:t>
                      </a:r>
                      <a:r>
                        <a:rPr lang="es-ES" sz="1300" b="0" dirty="0" smtClean="0">
                          <a:solidFill>
                            <a:schemeClr val="tx1"/>
                          </a:solidFill>
                          <a:latin typeface="Lucida Sans" panose="020B0602030504020204" pitchFamily="34" charset="0"/>
                          <a:sym typeface="Wingdings 2" panose="05020102010507070707" pitchFamily="18" charset="2"/>
                          <a:hlinkClick r:id="rId4"/>
                        </a:rPr>
                        <a:t>2.El</a:t>
                      </a:r>
                      <a:r>
                        <a:rPr lang="es-ES" sz="1300" b="0" baseline="0" dirty="0" smtClean="0">
                          <a:solidFill>
                            <a:schemeClr val="tx1"/>
                          </a:solidFill>
                          <a:latin typeface="Lucida Sans" panose="020B0602030504020204" pitchFamily="34" charset="0"/>
                          <a:sym typeface="Wingdings 2" panose="05020102010507070707" pitchFamily="18" charset="2"/>
                          <a:hlinkClick r:id="rId4"/>
                        </a:rPr>
                        <a:t> problema</a:t>
                      </a:r>
                      <a:r>
                        <a:rPr lang="es-MX" sz="1300" b="0" dirty="0" smtClean="0">
                          <a:solidFill>
                            <a:schemeClr val="tx1"/>
                          </a:solidFill>
                          <a:latin typeface="Lucida Sans" panose="020B0602030504020204" pitchFamily="34" charset="0"/>
                          <a:hlinkClick r:id="rId4"/>
                        </a:rPr>
                        <a:t>. Paso 2</a:t>
                      </a:r>
                      <a:r>
                        <a:rPr lang="es-MX" sz="1300" b="0" baseline="0" dirty="0" smtClean="0">
                          <a:solidFill>
                            <a:schemeClr val="tx1"/>
                          </a:solidFill>
                          <a:latin typeface="Lucida Sans" panose="020B0602030504020204" pitchFamily="34" charset="0"/>
                          <a:hlinkClick r:id="rId4"/>
                        </a:rPr>
                        <a:t> </a:t>
                      </a:r>
                      <a:r>
                        <a:rPr lang="es-BO" sz="1300" b="0" baseline="0" dirty="0" smtClean="0">
                          <a:solidFill>
                            <a:schemeClr val="tx1"/>
                          </a:solidFill>
                          <a:latin typeface="Lucida Sans" panose="020B0602030504020204" pitchFamily="34" charset="0"/>
                          <a:hlinkClick r:id="rId4"/>
                        </a:rPr>
                        <a:t>de la Investigación Científica</a:t>
                      </a:r>
                      <a:endParaRPr lang="es-BO" sz="1300" b="0" baseline="0" dirty="0" smtClean="0">
                        <a:solidFill>
                          <a:schemeClr val="tx1"/>
                        </a:solidFill>
                        <a:latin typeface="Lucida Sans" panose="020B0602030504020204" pitchFamily="34" charset="0"/>
                      </a:endParaRPr>
                    </a:p>
                    <a:p>
                      <a:pPr marL="0" marR="0" indent="0" algn="l" defTabSz="914400" rtl="0" eaLnBrk="1" fontAlgn="auto" latinLnBrk="0" hangingPunct="1">
                        <a:lnSpc>
                          <a:spcPct val="100000"/>
                        </a:lnSpc>
                        <a:spcBef>
                          <a:spcPts val="0"/>
                        </a:spcBef>
                        <a:spcAft>
                          <a:spcPts val="0"/>
                        </a:spcAft>
                        <a:buClr>
                          <a:srgbClr val="FF3300"/>
                        </a:buClr>
                        <a:buSzTx/>
                        <a:buFontTx/>
                        <a:buNone/>
                        <a:tabLst/>
                        <a:defRPr/>
                      </a:pPr>
                      <a:endParaRPr lang="es-MX" sz="300" b="0" dirty="0">
                        <a:solidFill>
                          <a:schemeClr val="tx1"/>
                        </a:solidFill>
                        <a:latin typeface="Lucida Sans" panose="020B0602030504020204" pitchFamily="34" charset="0"/>
                      </a:endParaRPr>
                    </a:p>
                  </a:txBody>
                  <a:tcPr marL="89535" marR="89535" marT="0" marB="0">
                    <a:solidFill>
                      <a:srgbClr val="FFFFFF"/>
                    </a:solidFill>
                  </a:tcPr>
                </a:tc>
              </a:tr>
              <a:tr h="181245">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ES" sz="1300" b="0" dirty="0" smtClean="0">
                          <a:solidFill>
                            <a:srgbClr val="FF0000"/>
                          </a:solidFill>
                          <a:latin typeface="Lucida Sans" panose="020B0602030504020204" pitchFamily="34" charset="0"/>
                          <a:sym typeface="Wingdings 2" panose="05020102010507070707" pitchFamily="18" charset="2"/>
                        </a:rPr>
                        <a:t></a:t>
                      </a:r>
                      <a:r>
                        <a:rPr lang="es-ES" sz="1300" b="0" dirty="0" smtClean="0">
                          <a:solidFill>
                            <a:schemeClr val="tx1"/>
                          </a:solidFill>
                          <a:latin typeface="Lucida Sans" panose="020B0602030504020204" pitchFamily="34" charset="0"/>
                          <a:sym typeface="Wingdings 2" panose="05020102010507070707" pitchFamily="18" charset="2"/>
                          <a:hlinkClick r:id="rId5"/>
                        </a:rPr>
                        <a:t>3.Sustento teórico</a:t>
                      </a:r>
                      <a:r>
                        <a:rPr lang="es-MX" sz="1300" b="0" dirty="0" smtClean="0">
                          <a:solidFill>
                            <a:schemeClr val="tx1"/>
                          </a:solidFill>
                          <a:latin typeface="Lucida Sans" panose="020B0602030504020204" pitchFamily="34" charset="0"/>
                          <a:hlinkClick r:id="rId5"/>
                        </a:rPr>
                        <a:t>. Paso 3</a:t>
                      </a:r>
                      <a:r>
                        <a:rPr lang="es-MX" sz="1300" b="0" baseline="0" dirty="0" smtClean="0">
                          <a:solidFill>
                            <a:schemeClr val="tx1"/>
                          </a:solidFill>
                          <a:latin typeface="Lucida Sans" panose="020B0602030504020204" pitchFamily="34" charset="0"/>
                          <a:hlinkClick r:id="rId5"/>
                        </a:rPr>
                        <a:t> </a:t>
                      </a:r>
                      <a:r>
                        <a:rPr lang="es-BO" sz="1300" b="0" baseline="0" dirty="0" smtClean="0">
                          <a:solidFill>
                            <a:schemeClr val="tx1"/>
                          </a:solidFill>
                          <a:latin typeface="Lucida Sans" panose="020B0602030504020204" pitchFamily="34" charset="0"/>
                          <a:hlinkClick r:id="rId5"/>
                        </a:rPr>
                        <a:t>de la Investigación Científica</a:t>
                      </a:r>
                      <a:endParaRPr lang="es-BO" sz="1300" b="0" baseline="0" dirty="0" smtClean="0">
                        <a:solidFill>
                          <a:schemeClr val="tx1"/>
                        </a:solidFill>
                        <a:latin typeface="Lucida Sans" panose="020B0602030504020204" pitchFamily="34" charset="0"/>
                      </a:endParaRPr>
                    </a:p>
                    <a:p>
                      <a:pPr marL="0" indent="0">
                        <a:buClr>
                          <a:srgbClr val="FF3300"/>
                        </a:buClr>
                        <a:buNone/>
                      </a:pPr>
                      <a:endParaRPr lang="es-MX" sz="300" b="0" dirty="0">
                        <a:solidFill>
                          <a:schemeClr val="tx1"/>
                        </a:solidFill>
                        <a:latin typeface="Lucida Sans" panose="020B0602030504020204" pitchFamily="34" charset="0"/>
                      </a:endParaRPr>
                    </a:p>
                  </a:txBody>
                  <a:tcPr marL="89535" marR="89535" marT="0" marB="0">
                    <a:solidFill>
                      <a:srgbClr val="DFDFF5"/>
                    </a:solidFill>
                  </a:tcPr>
                </a:tc>
              </a:tr>
              <a:tr h="181245">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ES" sz="1300" b="0" dirty="0" smtClean="0">
                          <a:solidFill>
                            <a:srgbClr val="FF0000"/>
                          </a:solidFill>
                          <a:latin typeface="Lucida Sans" panose="020B0602030504020204" pitchFamily="34" charset="0"/>
                          <a:sym typeface="Wingdings 2" panose="05020102010507070707" pitchFamily="18" charset="2"/>
                        </a:rPr>
                        <a:t></a:t>
                      </a:r>
                      <a:r>
                        <a:rPr lang="es-ES" sz="1300" b="0" dirty="0" smtClean="0">
                          <a:solidFill>
                            <a:schemeClr val="tx1"/>
                          </a:solidFill>
                          <a:latin typeface="Lucida Sans" panose="020B0602030504020204" pitchFamily="34" charset="0"/>
                          <a:sym typeface="Wingdings 2" panose="05020102010507070707" pitchFamily="18" charset="2"/>
                          <a:hlinkClick r:id="rId6"/>
                        </a:rPr>
                        <a:t>4.Alcance</a:t>
                      </a:r>
                      <a:r>
                        <a:rPr lang="es-ES" sz="1300" b="0" baseline="0" dirty="0" smtClean="0">
                          <a:solidFill>
                            <a:schemeClr val="tx1"/>
                          </a:solidFill>
                          <a:latin typeface="Lucida Sans" panose="020B0602030504020204" pitchFamily="34" charset="0"/>
                          <a:sym typeface="Wingdings 2" panose="05020102010507070707" pitchFamily="18" charset="2"/>
                          <a:hlinkClick r:id="rId6"/>
                        </a:rPr>
                        <a:t> de la investigación</a:t>
                      </a:r>
                      <a:r>
                        <a:rPr lang="es-MX" sz="1300" b="0" dirty="0" smtClean="0">
                          <a:solidFill>
                            <a:schemeClr val="tx1"/>
                          </a:solidFill>
                          <a:latin typeface="Lucida Sans" panose="020B0602030504020204" pitchFamily="34" charset="0"/>
                          <a:hlinkClick r:id="rId6"/>
                        </a:rPr>
                        <a:t>. Paso 4</a:t>
                      </a:r>
                      <a:r>
                        <a:rPr lang="es-MX" sz="1300" b="0" baseline="0" dirty="0" smtClean="0">
                          <a:solidFill>
                            <a:schemeClr val="tx1"/>
                          </a:solidFill>
                          <a:latin typeface="Lucida Sans" panose="020B0602030504020204" pitchFamily="34" charset="0"/>
                          <a:hlinkClick r:id="rId6"/>
                        </a:rPr>
                        <a:t> </a:t>
                      </a:r>
                      <a:r>
                        <a:rPr lang="es-BO" sz="1300" b="0" baseline="0" dirty="0" smtClean="0">
                          <a:solidFill>
                            <a:schemeClr val="tx1"/>
                          </a:solidFill>
                          <a:latin typeface="Lucida Sans" panose="020B0602030504020204" pitchFamily="34" charset="0"/>
                          <a:hlinkClick r:id="rId6"/>
                        </a:rPr>
                        <a:t>de la Investigación Científica</a:t>
                      </a:r>
                      <a:endParaRPr lang="es-BO" sz="1300" b="0" baseline="0" dirty="0" smtClean="0">
                        <a:solidFill>
                          <a:schemeClr val="tx1"/>
                        </a:solidFill>
                        <a:latin typeface="Lucida Sans" panose="020B0602030504020204" pitchFamily="34" charset="0"/>
                      </a:endParaRPr>
                    </a:p>
                    <a:p>
                      <a:pPr marL="0" indent="0">
                        <a:buClr>
                          <a:srgbClr val="FF3300"/>
                        </a:buClr>
                        <a:buNone/>
                      </a:pPr>
                      <a:endParaRPr lang="es-MX" sz="300" b="0" dirty="0">
                        <a:solidFill>
                          <a:schemeClr val="tx1"/>
                        </a:solidFill>
                        <a:latin typeface="Lucida Sans" panose="020B0602030504020204" pitchFamily="34" charset="0"/>
                      </a:endParaRPr>
                    </a:p>
                  </a:txBody>
                  <a:tcPr marL="89535" marR="89535" marT="0" marB="0">
                    <a:solidFill>
                      <a:srgbClr val="FFFFFF"/>
                    </a:solidFill>
                  </a:tcPr>
                </a:tc>
              </a:tr>
              <a:tr h="181245">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ES" sz="1300" b="0" dirty="0" smtClean="0">
                          <a:solidFill>
                            <a:srgbClr val="FF0000"/>
                          </a:solidFill>
                          <a:latin typeface="Lucida Sans" panose="020B0602030504020204" pitchFamily="34" charset="0"/>
                          <a:sym typeface="Wingdings 2" panose="05020102010507070707" pitchFamily="18" charset="2"/>
                        </a:rPr>
                        <a:t></a:t>
                      </a:r>
                      <a:r>
                        <a:rPr lang="es-ES" sz="1300" b="0" dirty="0" smtClean="0">
                          <a:solidFill>
                            <a:schemeClr val="tx1"/>
                          </a:solidFill>
                          <a:latin typeface="Lucida Sans" panose="020B0602030504020204" pitchFamily="34" charset="0"/>
                          <a:sym typeface="Wingdings 2" panose="05020102010507070707" pitchFamily="18" charset="2"/>
                          <a:hlinkClick r:id="rId7"/>
                        </a:rPr>
                        <a:t>5.Hipótesis</a:t>
                      </a:r>
                      <a:r>
                        <a:rPr lang="es-MX" sz="1300" b="0" dirty="0" smtClean="0">
                          <a:solidFill>
                            <a:schemeClr val="tx1"/>
                          </a:solidFill>
                          <a:latin typeface="Lucida Sans" panose="020B0602030504020204" pitchFamily="34" charset="0"/>
                          <a:hlinkClick r:id="rId7"/>
                        </a:rPr>
                        <a:t>. Paso 5</a:t>
                      </a:r>
                      <a:r>
                        <a:rPr lang="es-MX" sz="1300" b="0" baseline="0" dirty="0" smtClean="0">
                          <a:solidFill>
                            <a:schemeClr val="tx1"/>
                          </a:solidFill>
                          <a:latin typeface="Lucida Sans" panose="020B0602030504020204" pitchFamily="34" charset="0"/>
                          <a:hlinkClick r:id="rId7"/>
                        </a:rPr>
                        <a:t> </a:t>
                      </a:r>
                      <a:r>
                        <a:rPr lang="es-BO" sz="1300" b="0" baseline="0" dirty="0" smtClean="0">
                          <a:solidFill>
                            <a:schemeClr val="tx1"/>
                          </a:solidFill>
                          <a:latin typeface="Lucida Sans" panose="020B0602030504020204" pitchFamily="34" charset="0"/>
                          <a:hlinkClick r:id="rId7"/>
                        </a:rPr>
                        <a:t>de la Investigación Científica</a:t>
                      </a:r>
                      <a:endParaRPr lang="es-BO" sz="1300" b="0" baseline="0" dirty="0" smtClean="0">
                        <a:solidFill>
                          <a:schemeClr val="tx1"/>
                        </a:solidFill>
                        <a:latin typeface="Lucida Sans" panose="020B0602030504020204" pitchFamily="34" charset="0"/>
                      </a:endParaRPr>
                    </a:p>
                    <a:p>
                      <a:pPr marL="0" indent="0">
                        <a:buClr>
                          <a:srgbClr val="FF3300"/>
                        </a:buClr>
                        <a:buNone/>
                      </a:pPr>
                      <a:endParaRPr lang="es-MX" sz="300" b="0" dirty="0">
                        <a:solidFill>
                          <a:schemeClr val="tx1"/>
                        </a:solidFill>
                        <a:latin typeface="Lucida Sans" panose="020B0602030504020204" pitchFamily="34" charset="0"/>
                      </a:endParaRPr>
                    </a:p>
                  </a:txBody>
                  <a:tcPr marL="89535" marR="89535" marT="0" marB="0">
                    <a:solidFill>
                      <a:srgbClr val="DFDFF5"/>
                    </a:solidFill>
                  </a:tcPr>
                </a:tc>
              </a:tr>
              <a:tr h="181245">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ES" sz="1300" b="0" dirty="0" smtClean="0">
                          <a:solidFill>
                            <a:srgbClr val="FF0000"/>
                          </a:solidFill>
                          <a:latin typeface="Lucida Sans" panose="020B0602030504020204" pitchFamily="34" charset="0"/>
                          <a:sym typeface="Wingdings 2" panose="05020102010507070707" pitchFamily="18" charset="2"/>
                        </a:rPr>
                        <a:t></a:t>
                      </a:r>
                      <a:r>
                        <a:rPr lang="es-ES" sz="1300" b="0" dirty="0" smtClean="0">
                          <a:solidFill>
                            <a:schemeClr val="tx1"/>
                          </a:solidFill>
                          <a:latin typeface="Lucida Sans" panose="020B0602030504020204" pitchFamily="34" charset="0"/>
                          <a:sym typeface="Wingdings 2" panose="05020102010507070707" pitchFamily="18" charset="2"/>
                          <a:hlinkClick r:id="rId8"/>
                        </a:rPr>
                        <a:t>6.Diseño</a:t>
                      </a:r>
                      <a:r>
                        <a:rPr lang="es-ES" sz="1300" b="0" baseline="0" dirty="0" smtClean="0">
                          <a:solidFill>
                            <a:schemeClr val="tx1"/>
                          </a:solidFill>
                          <a:latin typeface="Lucida Sans" panose="020B0602030504020204" pitchFamily="34" charset="0"/>
                          <a:sym typeface="Wingdings 2" panose="05020102010507070707" pitchFamily="18" charset="2"/>
                          <a:hlinkClick r:id="rId8"/>
                        </a:rPr>
                        <a:t> de la investigación</a:t>
                      </a:r>
                      <a:r>
                        <a:rPr lang="es-MX" sz="1300" b="0" dirty="0" smtClean="0">
                          <a:solidFill>
                            <a:schemeClr val="tx1"/>
                          </a:solidFill>
                          <a:latin typeface="Lucida Sans" panose="020B0602030504020204" pitchFamily="34" charset="0"/>
                          <a:hlinkClick r:id="rId8"/>
                        </a:rPr>
                        <a:t>. Paso 6</a:t>
                      </a:r>
                      <a:r>
                        <a:rPr lang="es-MX" sz="1300" b="0" baseline="0" dirty="0" smtClean="0">
                          <a:solidFill>
                            <a:schemeClr val="tx1"/>
                          </a:solidFill>
                          <a:latin typeface="Lucida Sans" panose="020B0602030504020204" pitchFamily="34" charset="0"/>
                          <a:hlinkClick r:id="rId8"/>
                        </a:rPr>
                        <a:t> </a:t>
                      </a:r>
                      <a:r>
                        <a:rPr lang="es-BO" sz="1300" b="0" baseline="0" dirty="0" smtClean="0">
                          <a:solidFill>
                            <a:schemeClr val="tx1"/>
                          </a:solidFill>
                          <a:latin typeface="Lucida Sans" panose="020B0602030504020204" pitchFamily="34" charset="0"/>
                          <a:hlinkClick r:id="rId8"/>
                        </a:rPr>
                        <a:t>de la Investigación Científica</a:t>
                      </a:r>
                      <a:endParaRPr lang="es-BO" sz="1300" b="0" baseline="0" dirty="0" smtClean="0">
                        <a:solidFill>
                          <a:schemeClr val="tx1"/>
                        </a:solidFill>
                        <a:latin typeface="Lucida Sans" panose="020B0602030504020204" pitchFamily="34" charset="0"/>
                      </a:endParaRPr>
                    </a:p>
                    <a:p>
                      <a:pPr marL="0" indent="0">
                        <a:buClr>
                          <a:srgbClr val="FF3300"/>
                        </a:buClr>
                        <a:buNone/>
                      </a:pPr>
                      <a:endParaRPr lang="es-MX" sz="400" b="0" dirty="0" smtClean="0">
                        <a:solidFill>
                          <a:schemeClr val="tx1"/>
                        </a:solidFill>
                        <a:latin typeface="Lucida Sans" panose="020B0602030504020204" pitchFamily="34" charset="0"/>
                      </a:endParaRPr>
                    </a:p>
                  </a:txBody>
                  <a:tcPr marL="89535" marR="89535" marT="0" marB="0">
                    <a:solidFill>
                      <a:srgbClr val="FFFFFF"/>
                    </a:solidFill>
                  </a:tcPr>
                </a:tc>
              </a:tr>
              <a:tr h="181245">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ES" sz="1300" b="0" dirty="0" smtClean="0">
                          <a:solidFill>
                            <a:srgbClr val="FF0000"/>
                          </a:solidFill>
                          <a:latin typeface="Lucida Sans" panose="020B0602030504020204" pitchFamily="34" charset="0"/>
                          <a:sym typeface="Wingdings 2" panose="05020102010507070707" pitchFamily="18" charset="2"/>
                        </a:rPr>
                        <a:t></a:t>
                      </a:r>
                      <a:r>
                        <a:rPr lang="es-ES" sz="1300" b="0" dirty="0" smtClean="0">
                          <a:solidFill>
                            <a:schemeClr val="tx1"/>
                          </a:solidFill>
                          <a:latin typeface="Lucida Sans" panose="020B0602030504020204" pitchFamily="34" charset="0"/>
                          <a:sym typeface="Wingdings 2" panose="05020102010507070707" pitchFamily="18" charset="2"/>
                          <a:hlinkClick r:id="rId9"/>
                        </a:rPr>
                        <a:t>7.Selección</a:t>
                      </a:r>
                      <a:r>
                        <a:rPr lang="es-ES" sz="1300" b="0" baseline="0" dirty="0" smtClean="0">
                          <a:solidFill>
                            <a:schemeClr val="tx1"/>
                          </a:solidFill>
                          <a:latin typeface="Lucida Sans" panose="020B0602030504020204" pitchFamily="34" charset="0"/>
                          <a:sym typeface="Wingdings 2" panose="05020102010507070707" pitchFamily="18" charset="2"/>
                          <a:hlinkClick r:id="rId9"/>
                        </a:rPr>
                        <a:t> de la muestra</a:t>
                      </a:r>
                      <a:r>
                        <a:rPr lang="es-MX" sz="1300" b="0" dirty="0" smtClean="0">
                          <a:solidFill>
                            <a:schemeClr val="tx1"/>
                          </a:solidFill>
                          <a:latin typeface="Lucida Sans" panose="020B0602030504020204" pitchFamily="34" charset="0"/>
                          <a:hlinkClick r:id="rId9"/>
                        </a:rPr>
                        <a:t>. Paso 7</a:t>
                      </a:r>
                      <a:r>
                        <a:rPr lang="es-MX" sz="1300" b="0" baseline="0" dirty="0" smtClean="0">
                          <a:solidFill>
                            <a:schemeClr val="tx1"/>
                          </a:solidFill>
                          <a:latin typeface="Lucida Sans" panose="020B0602030504020204" pitchFamily="34" charset="0"/>
                          <a:hlinkClick r:id="rId9"/>
                        </a:rPr>
                        <a:t> </a:t>
                      </a:r>
                      <a:r>
                        <a:rPr lang="es-BO" sz="1300" b="0" baseline="0" dirty="0" smtClean="0">
                          <a:solidFill>
                            <a:schemeClr val="tx1"/>
                          </a:solidFill>
                          <a:latin typeface="Lucida Sans" panose="020B0602030504020204" pitchFamily="34" charset="0"/>
                          <a:hlinkClick r:id="rId9"/>
                        </a:rPr>
                        <a:t>de la Investigación Científica</a:t>
                      </a:r>
                      <a:endParaRPr lang="es-MX" sz="1300" b="0" baseline="0" dirty="0" smtClean="0">
                        <a:solidFill>
                          <a:schemeClr val="tx1"/>
                        </a:solidFill>
                        <a:latin typeface="Lucida Sans" panose="020B0602030504020204" pitchFamily="34" charset="0"/>
                      </a:endParaRPr>
                    </a:p>
                    <a:p>
                      <a:pPr marL="0" marR="0" indent="0" algn="l" defTabSz="914400" rtl="0" eaLnBrk="1" fontAlgn="auto" latinLnBrk="0" hangingPunct="1">
                        <a:lnSpc>
                          <a:spcPct val="100000"/>
                        </a:lnSpc>
                        <a:spcBef>
                          <a:spcPts val="0"/>
                        </a:spcBef>
                        <a:spcAft>
                          <a:spcPts val="0"/>
                        </a:spcAft>
                        <a:buClr>
                          <a:srgbClr val="FF3300"/>
                        </a:buClr>
                        <a:buSzTx/>
                        <a:buFontTx/>
                        <a:buNone/>
                        <a:tabLst/>
                        <a:defRPr/>
                      </a:pPr>
                      <a:endParaRPr lang="es-BO" sz="300" b="0" baseline="0" dirty="0" smtClean="0">
                        <a:solidFill>
                          <a:schemeClr val="tx1"/>
                        </a:solidFill>
                        <a:latin typeface="Lucida Sans" panose="020B0602030504020204" pitchFamily="34" charset="0"/>
                      </a:endParaRPr>
                    </a:p>
                  </a:txBody>
                  <a:tcPr marL="89535" marR="89535" marT="0" marB="0">
                    <a:solidFill>
                      <a:srgbClr val="DFDFF5"/>
                    </a:solidFill>
                  </a:tcPr>
                </a:tc>
              </a:tr>
              <a:tr h="181245">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ES" sz="1300" b="0" dirty="0" smtClean="0">
                          <a:solidFill>
                            <a:srgbClr val="FF0000"/>
                          </a:solidFill>
                          <a:latin typeface="Lucida Sans" panose="020B0602030504020204" pitchFamily="34" charset="0"/>
                          <a:sym typeface="Wingdings 2" panose="05020102010507070707" pitchFamily="18" charset="2"/>
                        </a:rPr>
                        <a:t></a:t>
                      </a:r>
                      <a:r>
                        <a:rPr lang="es-ES" sz="1300" b="0" dirty="0" smtClean="0">
                          <a:solidFill>
                            <a:schemeClr val="tx1"/>
                          </a:solidFill>
                          <a:latin typeface="Lucida Sans" panose="020B0602030504020204" pitchFamily="34" charset="0"/>
                          <a:sym typeface="Wingdings 2" panose="05020102010507070707" pitchFamily="18" charset="2"/>
                          <a:hlinkClick r:id="rId10"/>
                        </a:rPr>
                        <a:t>8.Recolección</a:t>
                      </a:r>
                      <a:r>
                        <a:rPr lang="es-ES" sz="1300" b="0" baseline="0" dirty="0" smtClean="0">
                          <a:solidFill>
                            <a:schemeClr val="tx1"/>
                          </a:solidFill>
                          <a:latin typeface="Lucida Sans" panose="020B0602030504020204" pitchFamily="34" charset="0"/>
                          <a:sym typeface="Wingdings 2" panose="05020102010507070707" pitchFamily="18" charset="2"/>
                          <a:hlinkClick r:id="rId10"/>
                        </a:rPr>
                        <a:t> de datos</a:t>
                      </a:r>
                      <a:r>
                        <a:rPr lang="es-MX" sz="1300" b="0" dirty="0" smtClean="0">
                          <a:solidFill>
                            <a:schemeClr val="tx1"/>
                          </a:solidFill>
                          <a:latin typeface="Lucida Sans" panose="020B0602030504020204" pitchFamily="34" charset="0"/>
                          <a:hlinkClick r:id="rId10"/>
                        </a:rPr>
                        <a:t>. Paso 8</a:t>
                      </a:r>
                      <a:r>
                        <a:rPr lang="es-MX" sz="1300" b="0" baseline="0" dirty="0" smtClean="0">
                          <a:solidFill>
                            <a:schemeClr val="tx1"/>
                          </a:solidFill>
                          <a:latin typeface="Lucida Sans" panose="020B0602030504020204" pitchFamily="34" charset="0"/>
                          <a:hlinkClick r:id="rId10"/>
                        </a:rPr>
                        <a:t> </a:t>
                      </a:r>
                      <a:r>
                        <a:rPr lang="es-BO" sz="1300" b="0" baseline="0" dirty="0" smtClean="0">
                          <a:solidFill>
                            <a:schemeClr val="tx1"/>
                          </a:solidFill>
                          <a:latin typeface="Lucida Sans" panose="020B0602030504020204" pitchFamily="34" charset="0"/>
                          <a:hlinkClick r:id="rId10"/>
                        </a:rPr>
                        <a:t>de la Investigación Científica</a:t>
                      </a:r>
                      <a:endParaRPr lang="es-MX" sz="1300" b="0" baseline="0" dirty="0" smtClean="0">
                        <a:solidFill>
                          <a:schemeClr val="tx1"/>
                        </a:solidFill>
                        <a:latin typeface="Lucida Sans" panose="020B0602030504020204" pitchFamily="34" charset="0"/>
                      </a:endParaRPr>
                    </a:p>
                    <a:p>
                      <a:pPr marL="0" indent="0">
                        <a:buClr>
                          <a:srgbClr val="FF3300"/>
                        </a:buClr>
                        <a:buNone/>
                      </a:pPr>
                      <a:endParaRPr lang="es-MX" sz="300" b="0" dirty="0">
                        <a:solidFill>
                          <a:schemeClr val="tx1"/>
                        </a:solidFill>
                        <a:latin typeface="Lucida Sans" panose="020B0602030504020204" pitchFamily="34" charset="0"/>
                      </a:endParaRPr>
                    </a:p>
                  </a:txBody>
                  <a:tcPr marL="89535" marR="89535" marT="0" marB="0">
                    <a:solidFill>
                      <a:srgbClr val="FFFFFF"/>
                    </a:solidFill>
                  </a:tcPr>
                </a:tc>
              </a:tr>
              <a:tr h="181245">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ES" sz="1300" b="0" dirty="0" smtClean="0">
                          <a:solidFill>
                            <a:srgbClr val="FF0000"/>
                          </a:solidFill>
                          <a:latin typeface="Lucida Sans" panose="020B0602030504020204" pitchFamily="34" charset="0"/>
                          <a:sym typeface="Wingdings 2" panose="05020102010507070707" pitchFamily="18" charset="2"/>
                        </a:rPr>
                        <a:t></a:t>
                      </a:r>
                      <a:r>
                        <a:rPr lang="es-ES" sz="1300" b="0" dirty="0" smtClean="0">
                          <a:solidFill>
                            <a:schemeClr val="tx1"/>
                          </a:solidFill>
                          <a:latin typeface="Lucida Sans" panose="020B0602030504020204" pitchFamily="34" charset="0"/>
                          <a:sym typeface="Wingdings 2" panose="05020102010507070707" pitchFamily="18" charset="2"/>
                          <a:hlinkClick r:id="rId11"/>
                        </a:rPr>
                        <a:t>9.Análisis</a:t>
                      </a:r>
                      <a:r>
                        <a:rPr lang="es-ES" sz="1300" b="0" baseline="0" dirty="0" smtClean="0">
                          <a:solidFill>
                            <a:schemeClr val="tx1"/>
                          </a:solidFill>
                          <a:latin typeface="Lucida Sans" panose="020B0602030504020204" pitchFamily="34" charset="0"/>
                          <a:sym typeface="Wingdings 2" panose="05020102010507070707" pitchFamily="18" charset="2"/>
                          <a:hlinkClick r:id="rId11"/>
                        </a:rPr>
                        <a:t> de los datos.</a:t>
                      </a:r>
                      <a:r>
                        <a:rPr lang="es-MX" sz="1300" b="0" dirty="0" smtClean="0">
                          <a:solidFill>
                            <a:schemeClr val="tx1"/>
                          </a:solidFill>
                          <a:latin typeface="Lucida Sans" panose="020B0602030504020204" pitchFamily="34" charset="0"/>
                          <a:hlinkClick r:id="rId11"/>
                        </a:rPr>
                        <a:t> Paso 9</a:t>
                      </a:r>
                      <a:r>
                        <a:rPr lang="es-MX" sz="1300" b="0" baseline="0" dirty="0" smtClean="0">
                          <a:solidFill>
                            <a:schemeClr val="tx1"/>
                          </a:solidFill>
                          <a:latin typeface="Lucida Sans" panose="020B0602030504020204" pitchFamily="34" charset="0"/>
                          <a:hlinkClick r:id="rId11"/>
                        </a:rPr>
                        <a:t> </a:t>
                      </a:r>
                      <a:r>
                        <a:rPr lang="es-BO" sz="1300" b="0" baseline="0" dirty="0" smtClean="0">
                          <a:solidFill>
                            <a:schemeClr val="tx1"/>
                          </a:solidFill>
                          <a:latin typeface="Lucida Sans" panose="020B0602030504020204" pitchFamily="34" charset="0"/>
                          <a:hlinkClick r:id="rId11"/>
                        </a:rPr>
                        <a:t>de la Investigación Científica</a:t>
                      </a:r>
                      <a:endParaRPr lang="es-MX" sz="400" b="0" baseline="0" dirty="0" smtClean="0">
                        <a:solidFill>
                          <a:schemeClr val="tx1"/>
                        </a:solidFill>
                        <a:latin typeface="Lucida Sans" panose="020B0602030504020204" pitchFamily="34" charset="0"/>
                      </a:endParaRPr>
                    </a:p>
                    <a:p>
                      <a:pPr marL="0" marR="0" indent="0" algn="l" defTabSz="914400" rtl="0" eaLnBrk="1" fontAlgn="auto" latinLnBrk="0" hangingPunct="1">
                        <a:lnSpc>
                          <a:spcPct val="100000"/>
                        </a:lnSpc>
                        <a:spcBef>
                          <a:spcPts val="0"/>
                        </a:spcBef>
                        <a:spcAft>
                          <a:spcPts val="0"/>
                        </a:spcAft>
                        <a:buClr>
                          <a:srgbClr val="FF3300"/>
                        </a:buClr>
                        <a:buSzTx/>
                        <a:buFontTx/>
                        <a:buNone/>
                        <a:tabLst/>
                        <a:defRPr/>
                      </a:pPr>
                      <a:endParaRPr lang="es-MX" sz="300" b="0" baseline="0" dirty="0" smtClean="0">
                        <a:solidFill>
                          <a:schemeClr val="tx1"/>
                        </a:solidFill>
                        <a:latin typeface="Lucida Sans" panose="020B0602030504020204" pitchFamily="34" charset="0"/>
                      </a:endParaRPr>
                    </a:p>
                  </a:txBody>
                  <a:tcPr marL="89535" marR="89535" marT="0" marB="0">
                    <a:solidFill>
                      <a:srgbClr val="DFDFF5"/>
                    </a:solidFill>
                  </a:tcPr>
                </a:tc>
              </a:tr>
              <a:tr h="181245">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ES" sz="1300" b="0" dirty="0" smtClean="0">
                          <a:solidFill>
                            <a:srgbClr val="FF0000"/>
                          </a:solidFill>
                          <a:latin typeface="Lucida Sans" panose="020B0602030504020204" pitchFamily="34" charset="0"/>
                          <a:sym typeface="Wingdings 2" panose="05020102010507070707" pitchFamily="18" charset="2"/>
                        </a:rPr>
                        <a:t></a:t>
                      </a:r>
                      <a:r>
                        <a:rPr lang="es-ES" sz="1300" b="0" dirty="0" smtClean="0">
                          <a:solidFill>
                            <a:schemeClr val="tx1"/>
                          </a:solidFill>
                          <a:latin typeface="Lucida Sans" panose="020B0602030504020204" pitchFamily="34" charset="0"/>
                          <a:sym typeface="Wingdings 2" panose="05020102010507070707" pitchFamily="18" charset="2"/>
                          <a:hlinkClick r:id="rId12"/>
                        </a:rPr>
                        <a:t>10.Reporte</a:t>
                      </a:r>
                      <a:r>
                        <a:rPr lang="es-ES" sz="1300" b="0" baseline="0" dirty="0" smtClean="0">
                          <a:solidFill>
                            <a:schemeClr val="tx1"/>
                          </a:solidFill>
                          <a:latin typeface="Lucida Sans" panose="020B0602030504020204" pitchFamily="34" charset="0"/>
                          <a:sym typeface="Wingdings 2" panose="05020102010507070707" pitchFamily="18" charset="2"/>
                          <a:hlinkClick r:id="rId12"/>
                        </a:rPr>
                        <a:t> de la investigación.</a:t>
                      </a:r>
                      <a:r>
                        <a:rPr lang="es-MX" sz="1300" b="0" dirty="0" smtClean="0">
                          <a:solidFill>
                            <a:schemeClr val="tx1"/>
                          </a:solidFill>
                          <a:latin typeface="Lucida Sans" panose="020B0602030504020204" pitchFamily="34" charset="0"/>
                          <a:hlinkClick r:id="rId12"/>
                        </a:rPr>
                        <a:t> Paso 10</a:t>
                      </a:r>
                      <a:r>
                        <a:rPr lang="es-MX" sz="1300" b="0" baseline="0" dirty="0" smtClean="0">
                          <a:solidFill>
                            <a:schemeClr val="tx1"/>
                          </a:solidFill>
                          <a:latin typeface="Lucida Sans" panose="020B0602030504020204" pitchFamily="34" charset="0"/>
                          <a:hlinkClick r:id="rId12"/>
                        </a:rPr>
                        <a:t> </a:t>
                      </a:r>
                      <a:r>
                        <a:rPr lang="es-BO" sz="1300" b="0" baseline="0" dirty="0" smtClean="0">
                          <a:solidFill>
                            <a:schemeClr val="tx1"/>
                          </a:solidFill>
                          <a:latin typeface="Lucida Sans" panose="020B0602030504020204" pitchFamily="34" charset="0"/>
                          <a:hlinkClick r:id="rId12"/>
                        </a:rPr>
                        <a:t>de la Investigación Científica</a:t>
                      </a:r>
                      <a:endParaRPr lang="es-BO" sz="1300" b="0" baseline="0" dirty="0" smtClean="0">
                        <a:solidFill>
                          <a:schemeClr val="tx1"/>
                        </a:solidFill>
                        <a:latin typeface="Lucida Sans" panose="020B0602030504020204" pitchFamily="34" charset="0"/>
                      </a:endParaRPr>
                    </a:p>
                    <a:p>
                      <a:pPr marL="0" marR="0" indent="0" algn="l" defTabSz="914400" rtl="0" eaLnBrk="1" fontAlgn="auto" latinLnBrk="0" hangingPunct="1">
                        <a:lnSpc>
                          <a:spcPct val="100000"/>
                        </a:lnSpc>
                        <a:spcBef>
                          <a:spcPts val="0"/>
                        </a:spcBef>
                        <a:spcAft>
                          <a:spcPts val="0"/>
                        </a:spcAft>
                        <a:buClr>
                          <a:srgbClr val="FF3300"/>
                        </a:buClr>
                        <a:buSzTx/>
                        <a:buFontTx/>
                        <a:buNone/>
                        <a:tabLst/>
                        <a:defRPr/>
                      </a:pPr>
                      <a:endParaRPr lang="es-MX" sz="200" b="0" dirty="0">
                        <a:solidFill>
                          <a:schemeClr val="tx1"/>
                        </a:solidFill>
                        <a:latin typeface="Lucida Sans" panose="020B0602030504020204" pitchFamily="34" charset="0"/>
                      </a:endParaRPr>
                    </a:p>
                  </a:txBody>
                  <a:tcPr marL="89535" marR="89535" marT="0" marB="0">
                    <a:solidFill>
                      <a:srgbClr val="FFFFFF"/>
                    </a:solidFill>
                  </a:tcPr>
                </a:tc>
              </a:tr>
            </a:tbl>
          </a:graphicData>
        </a:graphic>
      </p:graphicFrame>
      <p:pic>
        <p:nvPicPr>
          <p:cNvPr id="6" name="Imagen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59632" y="4221088"/>
            <a:ext cx="6192688" cy="2166015"/>
          </a:xfrm>
          <a:prstGeom prst="rect">
            <a:avLst/>
          </a:prstGeom>
          <a:effectLst>
            <a:glow rad="63500">
              <a:schemeClr val="accent2">
                <a:satMod val="17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33900900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650" y="4077072"/>
            <a:ext cx="5605554" cy="2545023"/>
          </a:xfrm>
          <a:prstGeom prst="rect">
            <a:avLst/>
          </a:prstGeom>
          <a:effectLst>
            <a:glow rad="63500">
              <a:schemeClr val="accent2">
                <a:satMod val="175000"/>
                <a:alpha val="40000"/>
              </a:schemeClr>
            </a:glow>
            <a:outerShdw blurRad="50800" dist="38100" dir="2700000" algn="tl" rotWithShape="0">
              <a:prstClr val="black">
                <a:alpha val="40000"/>
              </a:prstClr>
            </a:outerShdw>
          </a:effectLst>
        </p:spPr>
      </p:pic>
      <p:sp>
        <p:nvSpPr>
          <p:cNvPr id="23" name="1 Título"/>
          <p:cNvSpPr txBox="1">
            <a:spLocks/>
          </p:cNvSpPr>
          <p:nvPr/>
        </p:nvSpPr>
        <p:spPr>
          <a:xfrm>
            <a:off x="-36512" y="-27384"/>
            <a:ext cx="9184534" cy="571480"/>
          </a:xfrm>
          <a:prstGeom prst="rect">
            <a:avLst/>
          </a:prstGeom>
          <a:gradFill>
            <a:gsLst>
              <a:gs pos="5000">
                <a:srgbClr val="00FF99"/>
              </a:gs>
              <a:gs pos="11000">
                <a:srgbClr val="FF0000"/>
              </a:gs>
              <a:gs pos="16000">
                <a:srgbClr val="2F2F91"/>
              </a:gs>
            </a:gsLst>
            <a:path path="circle">
              <a:fillToRect l="100000" t="100000"/>
            </a:path>
          </a:gradFill>
          <a:effectLst>
            <a:reflection blurRad="6350" stA="50000" endA="300" endPos="55000" dir="5400000" sy="-100000" algn="bl" rotWithShape="0"/>
          </a:effectLst>
        </p:spPr>
        <p:txBody>
          <a:bodyPr/>
          <a:lstStyle/>
          <a:p>
            <a:pPr lvl="0" eaLnBrk="0" hangingPunct="0">
              <a:defRPr/>
            </a:pPr>
            <a:r>
              <a:rPr lang="es-ES_tradnl" sz="3000" kern="0" dirty="0" smtClean="0">
                <a:solidFill>
                  <a:srgbClr val="FFFF00"/>
                </a:solidFill>
                <a:effectLst>
                  <a:outerShdw blurRad="38100" dist="38100" dir="2700000" algn="tl">
                    <a:srgbClr val="000000">
                      <a:alpha val="43137"/>
                    </a:srgbClr>
                  </a:outerShdw>
                </a:effectLst>
                <a:latin typeface="Lucida Sans" pitchFamily="34" charset="0"/>
                <a:cs typeface="Lucida Sans" pitchFamily="34" charset="0"/>
              </a:rPr>
              <a:t>ÍNDICE DEL CONTENIDO</a:t>
            </a:r>
            <a:endParaRPr lang="es-ES" sz="3000" kern="0" dirty="0">
              <a:solidFill>
                <a:srgbClr val="FFFF00"/>
              </a:solidFill>
              <a:effectLst>
                <a:outerShdw blurRad="38100" dist="38100" dir="2700000" algn="tl">
                  <a:srgbClr val="000000">
                    <a:alpha val="43137"/>
                  </a:srgbClr>
                </a:outerShdw>
              </a:effectLst>
              <a:latin typeface="Lucida Sans" pitchFamily="34" charset="0"/>
              <a:cs typeface="Lucida Sans" pitchFamily="34" charset="0"/>
            </a:endParaRPr>
          </a:p>
        </p:txBody>
      </p:sp>
      <p:sp>
        <p:nvSpPr>
          <p:cNvPr id="24" name="8 Marcador de número de diapositiva"/>
          <p:cNvSpPr txBox="1">
            <a:spLocks/>
          </p:cNvSpPr>
          <p:nvPr/>
        </p:nvSpPr>
        <p:spPr>
          <a:xfrm>
            <a:off x="7048500" y="6600825"/>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1A972-1B43-4031-B38E-6352516437A2}" type="slidenum">
              <a:rPr kumimoji="0" lang="es-ES" sz="1600" b="1" i="0" u="none" strike="noStrike" kern="1200" cap="none" spc="0" normalizeH="0" baseline="0" noProof="0" smtClean="0">
                <a:ln>
                  <a:noFill/>
                </a:ln>
                <a:solidFill>
                  <a:schemeClr val="tx1"/>
                </a:solidFill>
                <a:effectLst/>
                <a:uLnTx/>
                <a:uFillTx/>
                <a:latin typeface="Cambria Math" pitchFamily="18" charset="0"/>
                <a:ea typeface="Cambria Math"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s-ES" sz="1600" b="1"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p:txBody>
      </p:sp>
      <p:sp>
        <p:nvSpPr>
          <p:cNvPr id="25" name="8 Marcador de número de diapositiva"/>
          <p:cNvSpPr txBox="1">
            <a:spLocks/>
          </p:cNvSpPr>
          <p:nvPr/>
        </p:nvSpPr>
        <p:spPr bwMode="auto">
          <a:xfrm>
            <a:off x="-47625" y="6643711"/>
            <a:ext cx="1785938" cy="276225"/>
          </a:xfrm>
          <a:prstGeom prst="rect">
            <a:avLst/>
          </a:prstGeom>
          <a:noFill/>
          <a:ln w="9525">
            <a:noFill/>
            <a:miter lim="800000"/>
            <a:headEnd/>
            <a:tailEnd/>
          </a:ln>
          <a:effectLst/>
        </p:spPr>
        <p:txBody>
          <a:bodyPr/>
          <a:lstStyle/>
          <a:p>
            <a:pPr>
              <a:defRPr/>
            </a:pPr>
            <a:r>
              <a:rPr lang="es-ES" sz="800" i="1" dirty="0">
                <a:solidFill>
                  <a:srgbClr val="003366"/>
                </a:solidFill>
                <a:latin typeface="+mn-lt"/>
              </a:rPr>
              <a:t>www.coimbraweb.com</a:t>
            </a:r>
          </a:p>
        </p:txBody>
      </p:sp>
      <p:sp>
        <p:nvSpPr>
          <p:cNvPr id="18" name="1 Título"/>
          <p:cNvSpPr txBox="1">
            <a:spLocks/>
          </p:cNvSpPr>
          <p:nvPr/>
        </p:nvSpPr>
        <p:spPr bwMode="auto">
          <a:xfrm>
            <a:off x="-17634" y="548680"/>
            <a:ext cx="8982122" cy="324000"/>
          </a:xfrm>
          <a:prstGeom prst="rect">
            <a:avLst/>
          </a:prstGeom>
          <a:solidFill>
            <a:srgbClr val="00FF99"/>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eaLnBrk="0" hangingPunct="0">
              <a:buClr>
                <a:srgbClr val="483700"/>
              </a:buClr>
              <a:buSzPct val="80000"/>
              <a:defRPr/>
            </a:pPr>
            <a:r>
              <a:rPr lang="es-ES_tradnl" sz="1700" b="0" kern="0" dirty="0">
                <a:solidFill>
                  <a:schemeClr val="tx2"/>
                </a:solidFill>
                <a:latin typeface="Lucida Sans" pitchFamily="34" charset="0"/>
                <a:cs typeface="Lucida Sans" pitchFamily="34" charset="0"/>
              </a:rPr>
              <a:t>H</a:t>
            </a:r>
            <a:r>
              <a:rPr lang="es-ES_tradnl" sz="1700" b="0" kern="0" dirty="0" smtClean="0">
                <a:solidFill>
                  <a:schemeClr val="tx2"/>
                </a:solidFill>
                <a:latin typeface="Lucida Sans" pitchFamily="34" charset="0"/>
                <a:cs typeface="Lucida Sans" pitchFamily="34" charset="0"/>
              </a:rPr>
              <a:t>ipótesis </a:t>
            </a:r>
            <a:r>
              <a:rPr lang="es-ES_tradnl" sz="1700" b="0" kern="0" dirty="0" smtClean="0">
                <a:solidFill>
                  <a:schemeClr val="tx2"/>
                </a:solidFill>
                <a:latin typeface="Lucida Sans" panose="020B0602030504020204" pitchFamily="34" charset="0"/>
                <a:ea typeface="Cambria Math" panose="02040503050406030204" pitchFamily="18" charset="0"/>
                <a:cs typeface="Lucida Sans" pitchFamily="34" charset="0"/>
              </a:rPr>
              <a:t>― Paso 5 de </a:t>
            </a:r>
            <a:r>
              <a:rPr lang="es-ES_tradnl" sz="1700" b="0" kern="0" dirty="0" smtClean="0">
                <a:solidFill>
                  <a:schemeClr val="tx2"/>
                </a:solidFill>
                <a:latin typeface="Lucida Sans" pitchFamily="34" charset="0"/>
                <a:cs typeface="Lucida Sans" pitchFamily="34" charset="0"/>
              </a:rPr>
              <a:t>Los 10 pasos de la Investigación Científica</a:t>
            </a:r>
            <a:endParaRPr lang="es-ES" sz="1700" b="0" kern="0" dirty="0">
              <a:solidFill>
                <a:srgbClr val="86664B"/>
              </a:solidFill>
              <a:effectLst>
                <a:outerShdw blurRad="38100" dist="38100" dir="2700000" algn="tl">
                  <a:srgbClr val="000000">
                    <a:alpha val="43137"/>
                  </a:srgbClr>
                </a:outerShdw>
              </a:effectLst>
              <a:latin typeface="Lucida Sans" pitchFamily="34" charset="0"/>
              <a:cs typeface="Lucida Sans" pitchFamily="34" charset="0"/>
            </a:endParaRPr>
          </a:p>
        </p:txBody>
      </p:sp>
      <p:graphicFrame>
        <p:nvGraphicFramePr>
          <p:cNvPr id="21" name="10 Tabla"/>
          <p:cNvGraphicFramePr>
            <a:graphicFrameLocks noGrp="1"/>
          </p:cNvGraphicFramePr>
          <p:nvPr>
            <p:extLst>
              <p:ext uri="{D42A27DB-BD31-4B8C-83A1-F6EECF244321}">
                <p14:modId xmlns:p14="http://schemas.microsoft.com/office/powerpoint/2010/main" val="2245479767"/>
              </p:ext>
            </p:extLst>
          </p:nvPr>
        </p:nvGraphicFramePr>
        <p:xfrm>
          <a:off x="827584" y="980728"/>
          <a:ext cx="7272808" cy="294669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272808"/>
              </a:tblGrid>
              <a:tr h="146507">
                <a:tc>
                  <a:txBody>
                    <a:bodyPr/>
                    <a:lstStyle/>
                    <a:p>
                      <a:pPr marL="0" marR="0" lvl="0" indent="0" algn="ctr" defTabSz="914400" rtl="0" eaLnBrk="1" fontAlgn="auto" latinLnBrk="0" hangingPunct="1">
                        <a:lnSpc>
                          <a:spcPct val="100000"/>
                        </a:lnSpc>
                        <a:spcBef>
                          <a:spcPts val="0"/>
                        </a:spcBef>
                        <a:spcAft>
                          <a:spcPts val="0"/>
                        </a:spcAft>
                        <a:buClr>
                          <a:srgbClr val="FF3300"/>
                        </a:buClr>
                        <a:buSzTx/>
                        <a:buFontTx/>
                        <a:buNone/>
                        <a:tabLst/>
                        <a:defRPr/>
                      </a:pPr>
                      <a:r>
                        <a:rPr lang="es-ES_tradnl" sz="1600" kern="0" dirty="0" smtClean="0">
                          <a:solidFill>
                            <a:srgbClr val="FFFF00"/>
                          </a:solidFill>
                          <a:effectLst>
                            <a:outerShdw blurRad="38100" dist="38100" dir="2700000" algn="tl">
                              <a:srgbClr val="000000">
                                <a:alpha val="43137"/>
                              </a:srgbClr>
                            </a:outerShdw>
                          </a:effectLst>
                          <a:latin typeface="Lucida Sans" pitchFamily="34" charset="0"/>
                          <a:cs typeface="Lucida Sans" pitchFamily="34" charset="0"/>
                        </a:rPr>
                        <a:t>ÍNDICE DEL CONTENIDO</a:t>
                      </a:r>
                      <a:endParaRPr lang="es-ES" sz="1600" kern="0" dirty="0" smtClean="0">
                        <a:solidFill>
                          <a:srgbClr val="FFFF00"/>
                        </a:solidFill>
                        <a:effectLst>
                          <a:outerShdw blurRad="38100" dist="38100" dir="2700000" algn="tl">
                            <a:srgbClr val="000000">
                              <a:alpha val="43137"/>
                            </a:srgbClr>
                          </a:outerShdw>
                        </a:effectLst>
                        <a:latin typeface="Lucida Sans" pitchFamily="34" charset="0"/>
                        <a:cs typeface="Lucida Sans" pitchFamily="34" charset="0"/>
                      </a:endParaRPr>
                    </a:p>
                  </a:txBody>
                  <a:tcPr anchor="ctr">
                    <a:solidFill>
                      <a:srgbClr val="2F2F91"/>
                    </a:solidFill>
                  </a:tcPr>
                </a:tc>
              </a:tr>
              <a:tr h="410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0" dirty="0" smtClean="0">
                          <a:solidFill>
                            <a:srgbClr val="FF0000"/>
                          </a:solidFill>
                          <a:latin typeface="Lucida Sans" panose="020B0602030504020204" pitchFamily="34" charset="0"/>
                          <a:sym typeface="Wingdings 2" panose="05020102010507070707" pitchFamily="18" charset="2"/>
                        </a:rPr>
                        <a:t></a:t>
                      </a:r>
                      <a:r>
                        <a:rPr lang="es-BO" sz="1400" b="0" dirty="0" smtClean="0">
                          <a:solidFill>
                            <a:srgbClr val="C00000"/>
                          </a:solidFill>
                          <a:latin typeface="Lucida Sans" panose="020B0602030504020204" pitchFamily="34" charset="0"/>
                          <a:sym typeface="Wingdings 2" panose="05020102010507070707" pitchFamily="18" charset="2"/>
                        </a:rPr>
                        <a:t>1.-</a:t>
                      </a:r>
                      <a:r>
                        <a:rPr lang="es-BO" sz="1400" b="0" baseline="0" dirty="0" smtClean="0">
                          <a:solidFill>
                            <a:srgbClr val="C00000"/>
                          </a:solidFill>
                          <a:latin typeface="Lucida Sans" panose="020B0602030504020204" pitchFamily="34" charset="0"/>
                          <a:sym typeface="Wingdings 2" panose="05020102010507070707" pitchFamily="18" charset="2"/>
                        </a:rPr>
                        <a:t> Hipótesis </a:t>
                      </a:r>
                      <a:r>
                        <a:rPr lang="es-ES" sz="1400" b="0" baseline="0" dirty="0" smtClean="0">
                          <a:solidFill>
                            <a:schemeClr val="tx1"/>
                          </a:solidFill>
                          <a:latin typeface="Lucida Sans" panose="020B0602030504020204" pitchFamily="34" charset="0"/>
                          <a:sym typeface="Wingdings 2" panose="05020102010507070707" pitchFamily="18" charset="2"/>
                        </a:rPr>
                        <a:t>(</a:t>
                      </a:r>
                      <a:r>
                        <a:rPr lang="es-ES_tradnl" sz="1400" kern="0" dirty="0" smtClean="0">
                          <a:solidFill>
                            <a:schemeClr val="tx1"/>
                          </a:solidFill>
                          <a:effectLst/>
                          <a:latin typeface="Lucida Sans" panose="020B0602030504020204" pitchFamily="34" charset="0"/>
                        </a:rPr>
                        <a:t>Importancia y concepción de la hipótesis. </a:t>
                      </a:r>
                      <a:r>
                        <a:rPr lang="es-ES_tradnl" sz="1400" kern="0" dirty="0" smtClean="0">
                          <a:solidFill>
                            <a:schemeClr val="tx1"/>
                          </a:solidFill>
                          <a:effectLst/>
                          <a:latin typeface="Lucida Sans" pitchFamily="34" charset="0"/>
                          <a:cs typeface="Lucida Sans" pitchFamily="34" charset="0"/>
                        </a:rPr>
                        <a:t>Elementos de la hipótesis. Las variables de la hipótesis. Ejemplo con variables. La hipótesis se formula según el alcance. Tipo de hipótesis</a:t>
                      </a:r>
                      <a:r>
                        <a:rPr lang="es-ES" sz="1400" b="0" baseline="0" dirty="0" smtClean="0">
                          <a:solidFill>
                            <a:schemeClr val="tx1"/>
                          </a:solidFill>
                          <a:effectLst/>
                          <a:latin typeface="Lucida Sans" panose="020B0602030504020204" pitchFamily="34" charset="0"/>
                          <a:sym typeface="Wingdings 2" panose="05020102010507070707" pitchFamily="18"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BO" sz="200" b="0" baseline="0" dirty="0" smtClean="0">
                        <a:solidFill>
                          <a:schemeClr val="tx1"/>
                        </a:solidFill>
                        <a:latin typeface="Lucida Sans" panose="020B0602030504020204" pitchFamily="34" charset="0"/>
                        <a:sym typeface="Wingdings 2" panose="05020102010507070707" pitchFamily="18" charset="2"/>
                      </a:endParaRPr>
                    </a:p>
                  </a:txBody>
                  <a:tcPr marL="89535" marR="89535" marT="0" marB="0">
                    <a:solidFill>
                      <a:srgbClr val="FFFFFF"/>
                    </a:solidFill>
                  </a:tcPr>
                </a:tc>
              </a:tr>
              <a:tr h="279694">
                <a:tc>
                  <a:txBody>
                    <a:bodyPr/>
                    <a:lstStyle/>
                    <a:p>
                      <a:pPr marL="0" marR="0" lvl="0" indent="0" algn="l" defTabSz="914400" rtl="0" eaLnBrk="1" fontAlgn="auto" latinLnBrk="0" hangingPunct="1">
                        <a:lnSpc>
                          <a:spcPct val="100000"/>
                        </a:lnSpc>
                        <a:spcBef>
                          <a:spcPts val="0"/>
                        </a:spcBef>
                        <a:spcAft>
                          <a:spcPts val="0"/>
                        </a:spcAft>
                        <a:buClr>
                          <a:srgbClr val="FF3300"/>
                        </a:buClr>
                        <a:buSzTx/>
                        <a:buFontTx/>
                        <a:buNone/>
                        <a:tabLst/>
                        <a:defRPr/>
                      </a:pPr>
                      <a:r>
                        <a:rPr lang="es-ES" sz="1400" b="0" dirty="0" smtClean="0">
                          <a:solidFill>
                            <a:srgbClr val="FF0000"/>
                          </a:solidFill>
                          <a:latin typeface="Lucida Sans" panose="020B0602030504020204" pitchFamily="34" charset="0"/>
                          <a:sym typeface="Wingdings 2" panose="05020102010507070707" pitchFamily="18" charset="2"/>
                        </a:rPr>
                        <a:t></a:t>
                      </a:r>
                      <a:r>
                        <a:rPr lang="es-ES" sz="1400" b="0" dirty="0" smtClean="0">
                          <a:solidFill>
                            <a:srgbClr val="C00000"/>
                          </a:solidFill>
                          <a:latin typeface="Lucida Sans" panose="020B0602030504020204" pitchFamily="34" charset="0"/>
                          <a:sym typeface="Wingdings 2" panose="05020102010507070707" pitchFamily="18" charset="2"/>
                        </a:rPr>
                        <a:t>2.- Hipótesis descriptiva.</a:t>
                      </a:r>
                    </a:p>
                    <a:p>
                      <a:pPr marL="0" marR="0" lvl="0" indent="0" algn="l" defTabSz="914400" rtl="0" eaLnBrk="1" fontAlgn="auto" latinLnBrk="0" hangingPunct="1">
                        <a:lnSpc>
                          <a:spcPct val="100000"/>
                        </a:lnSpc>
                        <a:spcBef>
                          <a:spcPts val="0"/>
                        </a:spcBef>
                        <a:spcAft>
                          <a:spcPts val="0"/>
                        </a:spcAft>
                        <a:buClr>
                          <a:srgbClr val="FF3300"/>
                        </a:buClr>
                        <a:buSzTx/>
                        <a:buFontTx/>
                        <a:buNone/>
                        <a:tabLst/>
                        <a:defRPr/>
                      </a:pPr>
                      <a:endParaRPr lang="es-MX" sz="200" b="0" dirty="0" smtClean="0">
                        <a:solidFill>
                          <a:schemeClr val="tx1"/>
                        </a:solidFill>
                        <a:latin typeface="Lucida Sans" panose="020B0602030504020204" pitchFamily="34" charset="0"/>
                      </a:endParaRPr>
                    </a:p>
                  </a:txBody>
                  <a:tcPr marL="89535" marR="89535" marT="0" marB="0">
                    <a:solidFill>
                      <a:srgbClr val="DFDFF5"/>
                    </a:solidFill>
                  </a:tcPr>
                </a:tc>
              </a:tr>
              <a:tr h="126528">
                <a:tc>
                  <a:txBody>
                    <a:bodyPr/>
                    <a:lstStyle/>
                    <a:p>
                      <a:pPr marL="0" marR="0" lvl="0" indent="0" algn="l" defTabSz="914400" rtl="0" eaLnBrk="1" fontAlgn="auto" latinLnBrk="0" hangingPunct="1">
                        <a:lnSpc>
                          <a:spcPct val="100000"/>
                        </a:lnSpc>
                        <a:spcBef>
                          <a:spcPts val="0"/>
                        </a:spcBef>
                        <a:spcAft>
                          <a:spcPts val="0"/>
                        </a:spcAft>
                        <a:buClr>
                          <a:srgbClr val="FF3300"/>
                        </a:buClr>
                        <a:buSzTx/>
                        <a:buFontTx/>
                        <a:buNone/>
                        <a:tabLst/>
                        <a:defRPr/>
                      </a:pPr>
                      <a:r>
                        <a:rPr lang="es-ES" sz="1400" b="0" dirty="0" smtClean="0">
                          <a:solidFill>
                            <a:srgbClr val="FF0000"/>
                          </a:solidFill>
                          <a:latin typeface="Lucida Sans" panose="020B0602030504020204" pitchFamily="34" charset="0"/>
                          <a:sym typeface="Wingdings 2" panose="05020102010507070707" pitchFamily="18" charset="2"/>
                        </a:rPr>
                        <a:t></a:t>
                      </a:r>
                      <a:r>
                        <a:rPr lang="es-ES" sz="1400" b="0" dirty="0" smtClean="0">
                          <a:solidFill>
                            <a:srgbClr val="C00000"/>
                          </a:solidFill>
                          <a:effectLst/>
                          <a:latin typeface="Lucida Sans" panose="020B0602030504020204" pitchFamily="34" charset="0"/>
                          <a:sym typeface="Wingdings 2" panose="05020102010507070707" pitchFamily="18" charset="2"/>
                        </a:rPr>
                        <a:t>3.- Hipótesis correlacional </a:t>
                      </a:r>
                      <a:r>
                        <a:rPr lang="es-ES" sz="1400" b="0" baseline="0" dirty="0" smtClean="0">
                          <a:solidFill>
                            <a:schemeClr val="tx1"/>
                          </a:solidFill>
                          <a:effectLst/>
                          <a:latin typeface="Lucida Sans" panose="020B0602030504020204" pitchFamily="34" charset="0"/>
                          <a:sym typeface="Wingdings 2" panose="05020102010507070707" pitchFamily="18" charset="2"/>
                        </a:rPr>
                        <a:t>(Ejemplo </a:t>
                      </a:r>
                      <a:r>
                        <a:rPr lang="es-ES_tradnl" sz="1400" kern="0" dirty="0" smtClean="0">
                          <a:solidFill>
                            <a:schemeClr val="tx1"/>
                          </a:solidFill>
                          <a:effectLst/>
                          <a:latin typeface="Lucida Sans" pitchFamily="34" charset="0"/>
                          <a:cs typeface="Lucida Sans" pitchFamily="34" charset="0"/>
                        </a:rPr>
                        <a:t>con hipótesis correlacional comparativa</a:t>
                      </a:r>
                      <a:r>
                        <a:rPr lang="es-ES" sz="1400" b="0" baseline="0" dirty="0" smtClean="0">
                          <a:solidFill>
                            <a:schemeClr val="tx1"/>
                          </a:solidFill>
                          <a:effectLst/>
                          <a:latin typeface="Lucida Sans" panose="020B0602030504020204" pitchFamily="34" charset="0"/>
                          <a:ea typeface="Cambria Math" panose="02040503050406030204" pitchFamily="18" charset="0"/>
                          <a:sym typeface="Wingdings 2" panose="05020102010507070707" pitchFamily="18" charset="2"/>
                        </a:rPr>
                        <a:t>).</a:t>
                      </a:r>
                    </a:p>
                    <a:p>
                      <a:pPr marL="0" marR="0" lvl="0" indent="0" algn="l" defTabSz="914400" rtl="0" eaLnBrk="1" fontAlgn="auto" latinLnBrk="0" hangingPunct="1">
                        <a:lnSpc>
                          <a:spcPct val="100000"/>
                        </a:lnSpc>
                        <a:spcBef>
                          <a:spcPts val="0"/>
                        </a:spcBef>
                        <a:spcAft>
                          <a:spcPts val="0"/>
                        </a:spcAft>
                        <a:buClr>
                          <a:srgbClr val="FF3300"/>
                        </a:buClr>
                        <a:buSzTx/>
                        <a:buFontTx/>
                        <a:buNone/>
                        <a:tabLst/>
                        <a:defRPr/>
                      </a:pPr>
                      <a:endParaRPr lang="es-MX" sz="200" b="1" dirty="0">
                        <a:solidFill>
                          <a:schemeClr val="tx1"/>
                        </a:solidFill>
                        <a:effectLst/>
                        <a:latin typeface="Lucida Sans" panose="020B0602030504020204" pitchFamily="34" charset="0"/>
                      </a:endParaRPr>
                    </a:p>
                  </a:txBody>
                  <a:tcPr marL="89535" marR="89535" marT="0" marB="0">
                    <a:solidFill>
                      <a:srgbClr val="FFFFFF"/>
                    </a:solidFill>
                  </a:tcPr>
                </a:tc>
              </a:tr>
              <a:tr h="186463">
                <a:tc>
                  <a:txBody>
                    <a:bodyPr/>
                    <a:lstStyle/>
                    <a:p>
                      <a:pPr marL="0" marR="0" lvl="0" indent="0" algn="l" defTabSz="914400" rtl="0" eaLnBrk="1" fontAlgn="auto" latinLnBrk="0" hangingPunct="1">
                        <a:lnSpc>
                          <a:spcPct val="100000"/>
                        </a:lnSpc>
                        <a:spcBef>
                          <a:spcPts val="0"/>
                        </a:spcBef>
                        <a:spcAft>
                          <a:spcPts val="0"/>
                        </a:spcAft>
                        <a:buClr>
                          <a:srgbClr val="FF3300"/>
                        </a:buClr>
                        <a:buSzTx/>
                        <a:buFontTx/>
                        <a:buNone/>
                        <a:tabLst/>
                        <a:defRPr/>
                      </a:pPr>
                      <a:r>
                        <a:rPr lang="es-ES" sz="1400" b="0" dirty="0" smtClean="0">
                          <a:solidFill>
                            <a:srgbClr val="FF0000"/>
                          </a:solidFill>
                          <a:latin typeface="Lucida Sans" panose="020B0602030504020204" pitchFamily="34" charset="0"/>
                          <a:sym typeface="Wingdings 2" panose="05020102010507070707" pitchFamily="18" charset="2"/>
                        </a:rPr>
                        <a:t></a:t>
                      </a:r>
                      <a:r>
                        <a:rPr lang="es-ES" sz="1400" b="0" dirty="0" smtClean="0">
                          <a:solidFill>
                            <a:srgbClr val="C00000"/>
                          </a:solidFill>
                          <a:effectLst/>
                          <a:latin typeface="Lucida Sans" panose="020B0602030504020204" pitchFamily="34" charset="0"/>
                          <a:sym typeface="Wingdings 2" panose="05020102010507070707" pitchFamily="18" charset="2"/>
                        </a:rPr>
                        <a:t>4.- Hipótesis explicativa o causal</a:t>
                      </a:r>
                      <a:r>
                        <a:rPr lang="es-ES" sz="1400" b="0" dirty="0" smtClean="0">
                          <a:solidFill>
                            <a:srgbClr val="C00000"/>
                          </a:solidFill>
                          <a:latin typeface="Lucida Sans" panose="020B0602030504020204" pitchFamily="34" charset="0"/>
                          <a:sym typeface="Wingdings 2" panose="05020102010507070707" pitchFamily="18" charset="2"/>
                        </a:rPr>
                        <a:t> </a:t>
                      </a:r>
                      <a:r>
                        <a:rPr lang="es-ES" sz="1400" b="0" baseline="0" dirty="0" smtClean="0">
                          <a:solidFill>
                            <a:schemeClr val="tx1"/>
                          </a:solidFill>
                          <a:latin typeface="Lucida Sans" panose="020B0602030504020204" pitchFamily="34" charset="0"/>
                          <a:sym typeface="Wingdings 2" panose="05020102010507070707" pitchFamily="18" charset="2"/>
                        </a:rPr>
                        <a:t>(</a:t>
                      </a:r>
                      <a:r>
                        <a:rPr lang="es-ES_tradnl" sz="1400" kern="0" dirty="0" smtClean="0">
                          <a:solidFill>
                            <a:schemeClr val="tx1"/>
                          </a:solidFill>
                          <a:effectLst/>
                          <a:latin typeface="Lucida Sans" pitchFamily="34" charset="0"/>
                          <a:cs typeface="Lucida Sans" pitchFamily="34" charset="0"/>
                        </a:rPr>
                        <a:t>Ejemplo con hipótesis causal multivariable. Ejemplo con hipótesis causal con variable interviniente</a:t>
                      </a:r>
                      <a:r>
                        <a:rPr lang="es-ES" sz="1400" b="0" baseline="0" dirty="0" smtClean="0">
                          <a:solidFill>
                            <a:schemeClr val="tx1"/>
                          </a:solidFill>
                          <a:effectLst/>
                          <a:latin typeface="Lucida Sans" panose="020B0602030504020204" pitchFamily="34" charset="0"/>
                          <a:ea typeface="Cambria Math" panose="02040503050406030204" pitchFamily="18" charset="0"/>
                          <a:sym typeface="Wingdings 2" panose="05020102010507070707" pitchFamily="18" charset="2"/>
                        </a:rPr>
                        <a:t>).</a:t>
                      </a:r>
                    </a:p>
                    <a:p>
                      <a:pPr marL="0" marR="0" lvl="0" indent="0" algn="l" defTabSz="914400" rtl="0" eaLnBrk="1" fontAlgn="auto" latinLnBrk="0" hangingPunct="1">
                        <a:lnSpc>
                          <a:spcPct val="100000"/>
                        </a:lnSpc>
                        <a:spcBef>
                          <a:spcPts val="0"/>
                        </a:spcBef>
                        <a:spcAft>
                          <a:spcPts val="0"/>
                        </a:spcAft>
                        <a:buClr>
                          <a:srgbClr val="FF3300"/>
                        </a:buClr>
                        <a:buSzTx/>
                        <a:buFontTx/>
                        <a:buNone/>
                        <a:tabLst/>
                        <a:defRPr/>
                      </a:pPr>
                      <a:endParaRPr lang="es-MX" sz="200" b="0" dirty="0">
                        <a:solidFill>
                          <a:schemeClr val="tx1"/>
                        </a:solidFill>
                        <a:latin typeface="Lucida Sans" panose="020B0602030504020204" pitchFamily="34" charset="0"/>
                      </a:endParaRPr>
                    </a:p>
                  </a:txBody>
                  <a:tcPr marL="89535" marR="89535" marT="0" marB="0">
                    <a:solidFill>
                      <a:srgbClr val="DFDFF5"/>
                    </a:solidFill>
                  </a:tcPr>
                </a:tc>
              </a:tr>
              <a:tr h="93231">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ES" sz="1400" b="0" dirty="0" smtClean="0">
                          <a:solidFill>
                            <a:srgbClr val="FF0000"/>
                          </a:solidFill>
                          <a:latin typeface="Lucida Sans" panose="020B0602030504020204" pitchFamily="34" charset="0"/>
                          <a:sym typeface="Wingdings 2" panose="05020102010507070707" pitchFamily="18" charset="2"/>
                        </a:rPr>
                        <a:t></a:t>
                      </a:r>
                      <a:r>
                        <a:rPr lang="es-ES" sz="1400" b="0" dirty="0" smtClean="0">
                          <a:solidFill>
                            <a:srgbClr val="C00000"/>
                          </a:solidFill>
                          <a:effectLst/>
                          <a:latin typeface="Lucida Sans" panose="020B0602030504020204" pitchFamily="34" charset="0"/>
                          <a:sym typeface="Wingdings 2" panose="05020102010507070707" pitchFamily="18" charset="2"/>
                        </a:rPr>
                        <a:t>5.- Hipótesis nula y alternativa.</a:t>
                      </a:r>
                    </a:p>
                    <a:p>
                      <a:pPr marL="0" marR="0" indent="0" algn="l" defTabSz="914400" rtl="0" eaLnBrk="1" fontAlgn="auto" latinLnBrk="0" hangingPunct="1">
                        <a:lnSpc>
                          <a:spcPct val="100000"/>
                        </a:lnSpc>
                        <a:spcBef>
                          <a:spcPts val="0"/>
                        </a:spcBef>
                        <a:spcAft>
                          <a:spcPts val="0"/>
                        </a:spcAft>
                        <a:buClr>
                          <a:srgbClr val="FF3300"/>
                        </a:buClr>
                        <a:buSzTx/>
                        <a:buFontTx/>
                        <a:buNone/>
                        <a:tabLst/>
                        <a:defRPr/>
                      </a:pPr>
                      <a:endParaRPr lang="es-ES" sz="200" b="0" baseline="0" dirty="0" smtClean="0">
                        <a:solidFill>
                          <a:schemeClr val="tx1"/>
                        </a:solidFill>
                        <a:latin typeface="Lucida Sans" panose="020B0602030504020204" pitchFamily="34" charset="0"/>
                        <a:ea typeface="Cambria Math" panose="02040503050406030204" pitchFamily="18" charset="0"/>
                        <a:sym typeface="Wingdings 2" panose="05020102010507070707" pitchFamily="18" charset="2"/>
                      </a:endParaRPr>
                    </a:p>
                  </a:txBody>
                  <a:tcPr marL="89535" marR="89535" marT="0" marB="0">
                    <a:solidFill>
                      <a:srgbClr val="FFFFFF"/>
                    </a:solidFill>
                  </a:tcPr>
                </a:tc>
              </a:tr>
              <a:tr h="93231">
                <a:tc>
                  <a:txBody>
                    <a:bodyPr/>
                    <a:lstStyle/>
                    <a:p>
                      <a:pPr marL="0" marR="0" lvl="0" indent="0" algn="l" defTabSz="914400" rtl="0" eaLnBrk="1" fontAlgn="auto" latinLnBrk="0" hangingPunct="1">
                        <a:lnSpc>
                          <a:spcPct val="100000"/>
                        </a:lnSpc>
                        <a:spcBef>
                          <a:spcPts val="0"/>
                        </a:spcBef>
                        <a:spcAft>
                          <a:spcPts val="0"/>
                        </a:spcAft>
                        <a:buClr>
                          <a:srgbClr val="FF3300"/>
                        </a:buClr>
                        <a:buSzTx/>
                        <a:buFontTx/>
                        <a:buNone/>
                        <a:tabLst/>
                        <a:defRPr/>
                      </a:pPr>
                      <a:r>
                        <a:rPr lang="es-ES" sz="1400" b="0" dirty="0" smtClean="0">
                          <a:solidFill>
                            <a:srgbClr val="FF0000"/>
                          </a:solidFill>
                          <a:latin typeface="Lucida Sans" panose="020B0602030504020204" pitchFamily="34" charset="0"/>
                          <a:sym typeface="Wingdings 2" panose="05020102010507070707" pitchFamily="18" charset="2"/>
                        </a:rPr>
                        <a:t></a:t>
                      </a:r>
                      <a:r>
                        <a:rPr lang="es-ES" sz="1400" b="0" dirty="0" smtClean="0">
                          <a:solidFill>
                            <a:srgbClr val="C00000"/>
                          </a:solidFill>
                          <a:effectLst/>
                          <a:latin typeface="Lucida Sans" panose="020B0602030504020204" pitchFamily="34" charset="0"/>
                          <a:sym typeface="Wingdings 2" panose="05020102010507070707" pitchFamily="18" charset="2"/>
                        </a:rPr>
                        <a:t>6.- Hipótesis estadística </a:t>
                      </a:r>
                      <a:r>
                        <a:rPr lang="es-ES" sz="1400" b="0" baseline="0" dirty="0" smtClean="0">
                          <a:solidFill>
                            <a:schemeClr val="tx1"/>
                          </a:solidFill>
                          <a:latin typeface="Lucida Sans" panose="020B0602030504020204" pitchFamily="34" charset="0"/>
                          <a:sym typeface="Wingdings 2" panose="05020102010507070707" pitchFamily="18" charset="2"/>
                        </a:rPr>
                        <a:t>(</a:t>
                      </a:r>
                      <a:r>
                        <a:rPr lang="es-ES_tradnl" sz="1400" kern="0" dirty="0" smtClean="0">
                          <a:solidFill>
                            <a:schemeClr val="tx1"/>
                          </a:solidFill>
                          <a:effectLst/>
                          <a:latin typeface="Lucida Sans" pitchFamily="34" charset="0"/>
                          <a:cs typeface="Lucida Sans" pitchFamily="34" charset="0"/>
                        </a:rPr>
                        <a:t>Ejemplo con hipótesis estadística</a:t>
                      </a:r>
                      <a:r>
                        <a:rPr lang="es-ES" sz="1400" b="0" baseline="0" dirty="0" smtClean="0">
                          <a:solidFill>
                            <a:schemeClr val="tx1"/>
                          </a:solidFill>
                          <a:effectLst/>
                          <a:latin typeface="Lucida Sans" panose="020B0602030504020204" pitchFamily="34" charset="0"/>
                          <a:ea typeface="Cambria Math" panose="02040503050406030204" pitchFamily="18" charset="0"/>
                          <a:sym typeface="Wingdings 2" panose="05020102010507070707" pitchFamily="18" charset="2"/>
                        </a:rPr>
                        <a:t>).</a:t>
                      </a:r>
                    </a:p>
                    <a:p>
                      <a:pPr marL="0" marR="0" lvl="0" indent="0" algn="l" defTabSz="914400" rtl="0" eaLnBrk="1" fontAlgn="auto" latinLnBrk="0" hangingPunct="1">
                        <a:lnSpc>
                          <a:spcPct val="100000"/>
                        </a:lnSpc>
                        <a:spcBef>
                          <a:spcPts val="0"/>
                        </a:spcBef>
                        <a:spcAft>
                          <a:spcPts val="0"/>
                        </a:spcAft>
                        <a:buClr>
                          <a:srgbClr val="FF3300"/>
                        </a:buClr>
                        <a:buSzTx/>
                        <a:buFontTx/>
                        <a:buNone/>
                        <a:tabLst/>
                        <a:defRPr/>
                      </a:pPr>
                      <a:endParaRPr lang="es-ES" sz="200" b="0" baseline="0" dirty="0" smtClean="0">
                        <a:solidFill>
                          <a:schemeClr val="tx1"/>
                        </a:solidFill>
                        <a:effectLst/>
                        <a:latin typeface="Lucida Sans" panose="020B0602030504020204" pitchFamily="34" charset="0"/>
                        <a:sym typeface="Wingdings 2" panose="05020102010507070707" pitchFamily="18" charset="2"/>
                      </a:endParaRPr>
                    </a:p>
                  </a:txBody>
                  <a:tcPr marL="89535" marR="89535" marT="0" marB="0">
                    <a:solidFill>
                      <a:srgbClr val="DFDFF5"/>
                    </a:solidFill>
                  </a:tcPr>
                </a:tc>
              </a:tr>
              <a:tr h="126528">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ES" sz="1400" b="0" dirty="0" smtClean="0">
                          <a:solidFill>
                            <a:srgbClr val="FF0000"/>
                          </a:solidFill>
                          <a:latin typeface="Lucida Sans" panose="020B0602030504020204" pitchFamily="34" charset="0"/>
                          <a:sym typeface="Wingdings 2" panose="05020102010507070707" pitchFamily="18" charset="2"/>
                        </a:rPr>
                        <a:t></a:t>
                      </a:r>
                      <a:r>
                        <a:rPr lang="es-BO" sz="1400" b="0" dirty="0" smtClean="0">
                          <a:solidFill>
                            <a:srgbClr val="C00000"/>
                          </a:solidFill>
                          <a:latin typeface="Lucida Sans" panose="020B0602030504020204" pitchFamily="34" charset="0"/>
                          <a:sym typeface="Wingdings 2" panose="05020102010507070707" pitchFamily="18" charset="2"/>
                        </a:rPr>
                        <a:t>Links de los documento de la colección.</a:t>
                      </a:r>
                    </a:p>
                    <a:p>
                      <a:pPr marL="0" marR="0" indent="0" algn="l" defTabSz="914400" rtl="0" eaLnBrk="1" fontAlgn="auto" latinLnBrk="0" hangingPunct="1">
                        <a:lnSpc>
                          <a:spcPct val="100000"/>
                        </a:lnSpc>
                        <a:spcBef>
                          <a:spcPts val="0"/>
                        </a:spcBef>
                        <a:spcAft>
                          <a:spcPts val="0"/>
                        </a:spcAft>
                        <a:buClr>
                          <a:srgbClr val="FF3300"/>
                        </a:buClr>
                        <a:buSzTx/>
                        <a:buFontTx/>
                        <a:buNone/>
                        <a:tabLst/>
                        <a:defRPr/>
                      </a:pPr>
                      <a:endParaRPr lang="es-MX" sz="200" b="0" dirty="0">
                        <a:solidFill>
                          <a:schemeClr val="tx1"/>
                        </a:solidFill>
                        <a:latin typeface="Lucida Sans" panose="020B0602030504020204" pitchFamily="34" charset="0"/>
                      </a:endParaRPr>
                    </a:p>
                  </a:txBody>
                  <a:tcPr marL="89535" marR="89535" marT="0" marB="0">
                    <a:solidFill>
                      <a:srgbClr val="FFFFFF"/>
                    </a:solidFill>
                  </a:tcPr>
                </a:tc>
              </a:tr>
              <a:tr h="113210">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ES" sz="1400" b="0" dirty="0" smtClean="0">
                          <a:solidFill>
                            <a:srgbClr val="FF0000"/>
                          </a:solidFill>
                          <a:latin typeface="Lucida Sans" panose="020B0602030504020204" pitchFamily="34" charset="0"/>
                          <a:sym typeface="Wingdings 2" panose="05020102010507070707" pitchFamily="18" charset="2"/>
                        </a:rPr>
                        <a:t></a:t>
                      </a:r>
                      <a:r>
                        <a:rPr lang="es-BO" sz="1400" b="0" dirty="0" smtClean="0">
                          <a:solidFill>
                            <a:srgbClr val="C00000"/>
                          </a:solidFill>
                          <a:latin typeface="Lucida Sans" panose="020B0602030504020204" pitchFamily="34" charset="0"/>
                          <a:sym typeface="Wingdings 2" panose="05020102010507070707" pitchFamily="18" charset="2"/>
                        </a:rPr>
                        <a:t>Referencias</a:t>
                      </a:r>
                      <a:r>
                        <a:rPr lang="es-BO" sz="1400" b="0" baseline="0" dirty="0" smtClean="0">
                          <a:solidFill>
                            <a:srgbClr val="C00000"/>
                          </a:solidFill>
                          <a:latin typeface="Lucida Sans" panose="020B0602030504020204" pitchFamily="34" charset="0"/>
                          <a:sym typeface="Wingdings 2" panose="05020102010507070707" pitchFamily="18" charset="2"/>
                        </a:rPr>
                        <a:t> bibliográficas</a:t>
                      </a:r>
                      <a:r>
                        <a:rPr lang="es-BO" sz="1400" b="0" dirty="0" smtClean="0">
                          <a:solidFill>
                            <a:srgbClr val="C00000"/>
                          </a:solidFill>
                          <a:latin typeface="Lucida Sans" panose="020B0602030504020204" pitchFamily="34" charset="0"/>
                          <a:sym typeface="Wingdings 2" panose="05020102010507070707" pitchFamily="18" charset="2"/>
                        </a:rPr>
                        <a:t>.</a:t>
                      </a:r>
                    </a:p>
                    <a:p>
                      <a:pPr marL="0" marR="0" indent="0" algn="l" defTabSz="914400" rtl="0" eaLnBrk="1" fontAlgn="auto" latinLnBrk="0" hangingPunct="1">
                        <a:lnSpc>
                          <a:spcPct val="100000"/>
                        </a:lnSpc>
                        <a:spcBef>
                          <a:spcPts val="0"/>
                        </a:spcBef>
                        <a:spcAft>
                          <a:spcPts val="0"/>
                        </a:spcAft>
                        <a:buClr>
                          <a:srgbClr val="FF3300"/>
                        </a:buClr>
                        <a:buSzTx/>
                        <a:buFontTx/>
                        <a:buNone/>
                        <a:tabLst/>
                        <a:defRPr/>
                      </a:pPr>
                      <a:endParaRPr lang="es-MX" sz="100" b="0" dirty="0">
                        <a:solidFill>
                          <a:schemeClr val="tx1"/>
                        </a:solidFill>
                        <a:latin typeface="Lucida Sans" panose="020B0602030504020204" pitchFamily="34" charset="0"/>
                      </a:endParaRPr>
                    </a:p>
                  </a:txBody>
                  <a:tcPr marL="89535" marR="89535" marT="0" marB="0">
                    <a:solidFill>
                      <a:srgbClr val="DFDFF5"/>
                    </a:solidFill>
                  </a:tcPr>
                </a:tc>
              </a:tr>
            </a:tbl>
          </a:graphicData>
        </a:graphic>
      </p:graphicFrame>
    </p:spTree>
    <p:extLst>
      <p:ext uri="{BB962C8B-B14F-4D97-AF65-F5344CB8AC3E}">
        <p14:creationId xmlns:p14="http://schemas.microsoft.com/office/powerpoint/2010/main" val="387449957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par>
                          <p:cTn id="8" fill="hold">
                            <p:stCondLst>
                              <p:cond delay="2000"/>
                            </p:stCondLst>
                            <p:childTnLst>
                              <p:par>
                                <p:cTn id="9" presetID="25"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1 Título"/>
          <p:cNvSpPr txBox="1">
            <a:spLocks/>
          </p:cNvSpPr>
          <p:nvPr/>
        </p:nvSpPr>
        <p:spPr>
          <a:xfrm>
            <a:off x="-36512" y="-27384"/>
            <a:ext cx="9184534" cy="571480"/>
          </a:xfrm>
          <a:prstGeom prst="rect">
            <a:avLst/>
          </a:prstGeom>
          <a:gradFill>
            <a:gsLst>
              <a:gs pos="5000">
                <a:srgbClr val="00FF99"/>
              </a:gs>
              <a:gs pos="11000">
                <a:srgbClr val="FF0000"/>
              </a:gs>
              <a:gs pos="16000">
                <a:srgbClr val="2F2F91"/>
              </a:gs>
            </a:gsLst>
            <a:path path="circle">
              <a:fillToRect l="100000" t="100000"/>
            </a:path>
          </a:gradFill>
          <a:effectLst>
            <a:reflection blurRad="6350" stA="50000" endA="300" endPos="55000" dir="5400000" sy="-100000" algn="bl" rotWithShape="0"/>
          </a:effectLst>
        </p:spPr>
        <p:txBody>
          <a:bodyPr/>
          <a:lstStyle/>
          <a:p>
            <a:pPr lvl="0" eaLnBrk="0" hangingPunct="0">
              <a:defRPr/>
            </a:pPr>
            <a:r>
              <a:rPr lang="es-ES_tradnl" sz="3000" kern="0" dirty="0" smtClean="0">
                <a:solidFill>
                  <a:srgbClr val="FFFF00"/>
                </a:solidFill>
                <a:effectLst>
                  <a:outerShdw blurRad="38100" dist="38100" dir="2700000" algn="tl">
                    <a:srgbClr val="000000">
                      <a:alpha val="43137"/>
                    </a:srgbClr>
                  </a:outerShdw>
                </a:effectLst>
                <a:latin typeface="Lucida Sans" pitchFamily="34" charset="0"/>
                <a:cs typeface="Lucida Sans" pitchFamily="34" charset="0"/>
              </a:rPr>
              <a:t>Referencias bibliográficas</a:t>
            </a:r>
            <a:endParaRPr lang="es-ES" sz="3000" kern="0" dirty="0">
              <a:solidFill>
                <a:srgbClr val="FFFF00"/>
              </a:solidFill>
              <a:effectLst>
                <a:outerShdw blurRad="38100" dist="38100" dir="2700000" algn="tl">
                  <a:srgbClr val="000000">
                    <a:alpha val="43137"/>
                  </a:srgbClr>
                </a:outerShdw>
              </a:effectLst>
              <a:latin typeface="Lucida Sans" pitchFamily="34" charset="0"/>
              <a:cs typeface="Lucida Sans" pitchFamily="34" charset="0"/>
            </a:endParaRPr>
          </a:p>
        </p:txBody>
      </p:sp>
      <p:sp>
        <p:nvSpPr>
          <p:cNvPr id="24" name="8 Marcador de número de diapositiva"/>
          <p:cNvSpPr txBox="1">
            <a:spLocks/>
          </p:cNvSpPr>
          <p:nvPr/>
        </p:nvSpPr>
        <p:spPr>
          <a:xfrm>
            <a:off x="7048500" y="6600825"/>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1A972-1B43-4031-B38E-6352516437A2}" type="slidenum">
              <a:rPr kumimoji="0" lang="es-ES" sz="1600" b="1" i="0" u="none" strike="noStrike" kern="1200" cap="none" spc="0" normalizeH="0" baseline="0" noProof="0" smtClean="0">
                <a:ln>
                  <a:noFill/>
                </a:ln>
                <a:solidFill>
                  <a:schemeClr val="tx1"/>
                </a:solidFill>
                <a:effectLst/>
                <a:uLnTx/>
                <a:uFillTx/>
                <a:latin typeface="Cambria Math" pitchFamily="18" charset="0"/>
                <a:ea typeface="Cambria Math"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s-ES" sz="1600" b="1"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p:txBody>
      </p:sp>
      <p:sp>
        <p:nvSpPr>
          <p:cNvPr id="25" name="8 Marcador de número de diapositiva"/>
          <p:cNvSpPr txBox="1">
            <a:spLocks/>
          </p:cNvSpPr>
          <p:nvPr/>
        </p:nvSpPr>
        <p:spPr bwMode="auto">
          <a:xfrm>
            <a:off x="-47625" y="6643711"/>
            <a:ext cx="1785938" cy="276225"/>
          </a:xfrm>
          <a:prstGeom prst="rect">
            <a:avLst/>
          </a:prstGeom>
          <a:noFill/>
          <a:ln w="9525">
            <a:noFill/>
            <a:miter lim="800000"/>
            <a:headEnd/>
            <a:tailEnd/>
          </a:ln>
          <a:effectLst/>
        </p:spPr>
        <p:txBody>
          <a:bodyPr/>
          <a:lstStyle/>
          <a:p>
            <a:pPr>
              <a:defRPr/>
            </a:pPr>
            <a:r>
              <a:rPr lang="es-ES" sz="800" i="1" dirty="0">
                <a:solidFill>
                  <a:srgbClr val="003366"/>
                </a:solidFill>
                <a:latin typeface="+mn-lt"/>
              </a:rPr>
              <a:t>www.coimbraweb.com</a:t>
            </a:r>
          </a:p>
        </p:txBody>
      </p:sp>
      <p:sp>
        <p:nvSpPr>
          <p:cNvPr id="18" name="1 Título"/>
          <p:cNvSpPr txBox="1">
            <a:spLocks/>
          </p:cNvSpPr>
          <p:nvPr/>
        </p:nvSpPr>
        <p:spPr bwMode="auto">
          <a:xfrm>
            <a:off x="-17634" y="548680"/>
            <a:ext cx="5381722" cy="324000"/>
          </a:xfrm>
          <a:prstGeom prst="rect">
            <a:avLst/>
          </a:prstGeom>
          <a:solidFill>
            <a:srgbClr val="00FF99"/>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eaLnBrk="0" hangingPunct="0">
              <a:buClr>
                <a:srgbClr val="483700"/>
              </a:buClr>
              <a:buSzPct val="80000"/>
              <a:defRPr/>
            </a:pPr>
            <a:r>
              <a:rPr lang="es-ES_tradnl" sz="1800" b="0" kern="0" dirty="0">
                <a:solidFill>
                  <a:schemeClr val="tx2"/>
                </a:solidFill>
                <a:latin typeface="Lucida Sans" pitchFamily="34" charset="0"/>
                <a:cs typeface="Lucida Sans" pitchFamily="34" charset="0"/>
              </a:rPr>
              <a:t>¿Cuáles son las referencias bibliográficas?</a:t>
            </a:r>
            <a:endParaRPr lang="es-ES" sz="1800" b="0" kern="0" dirty="0">
              <a:solidFill>
                <a:srgbClr val="86664B"/>
              </a:solidFill>
              <a:effectLst>
                <a:outerShdw blurRad="38100" dist="38100" dir="2700000" algn="tl">
                  <a:srgbClr val="000000">
                    <a:alpha val="43137"/>
                  </a:srgbClr>
                </a:outerShdw>
              </a:effectLst>
              <a:latin typeface="Lucida Sans" pitchFamily="34" charset="0"/>
              <a:cs typeface="Lucida Sans" pitchFamily="34" charset="0"/>
            </a:endParaRPr>
          </a:p>
        </p:txBody>
      </p:sp>
      <p:graphicFrame>
        <p:nvGraphicFramePr>
          <p:cNvPr id="21" name="10 Tabla"/>
          <p:cNvGraphicFramePr>
            <a:graphicFrameLocks noGrp="1"/>
          </p:cNvGraphicFramePr>
          <p:nvPr>
            <p:extLst>
              <p:ext uri="{D42A27DB-BD31-4B8C-83A1-F6EECF244321}">
                <p14:modId xmlns:p14="http://schemas.microsoft.com/office/powerpoint/2010/main" val="2822275782"/>
              </p:ext>
            </p:extLst>
          </p:nvPr>
        </p:nvGraphicFramePr>
        <p:xfrm>
          <a:off x="107504" y="980729"/>
          <a:ext cx="7560840" cy="225551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560840"/>
              </a:tblGrid>
              <a:tr h="294905">
                <a:tc>
                  <a:txBody>
                    <a:bodyPr/>
                    <a:lstStyle/>
                    <a:p>
                      <a:pPr marL="0" marR="0" lvl="0" indent="0" algn="ctr" defTabSz="914400" rtl="0" eaLnBrk="1" fontAlgn="auto" latinLnBrk="0" hangingPunct="1">
                        <a:lnSpc>
                          <a:spcPct val="100000"/>
                        </a:lnSpc>
                        <a:spcBef>
                          <a:spcPts val="0"/>
                        </a:spcBef>
                        <a:spcAft>
                          <a:spcPts val="0"/>
                        </a:spcAft>
                        <a:buClr>
                          <a:srgbClr val="FF3300"/>
                        </a:buClr>
                        <a:buSzTx/>
                        <a:buFontTx/>
                        <a:buNone/>
                        <a:tabLst/>
                        <a:defRPr/>
                      </a:pPr>
                      <a:r>
                        <a:rPr lang="es-ES_tradnl" sz="1400" kern="0" dirty="0" smtClean="0">
                          <a:solidFill>
                            <a:srgbClr val="FFFF00"/>
                          </a:solidFill>
                          <a:effectLst>
                            <a:outerShdw blurRad="38100" dist="38100" dir="2700000" algn="tl">
                              <a:srgbClr val="000000">
                                <a:alpha val="43137"/>
                              </a:srgbClr>
                            </a:outerShdw>
                          </a:effectLst>
                          <a:latin typeface="Lucida Sans" pitchFamily="34" charset="0"/>
                          <a:cs typeface="Lucida Sans" pitchFamily="34" charset="0"/>
                        </a:rPr>
                        <a:t>REFERENCIAS BIBLIOGRÁFICAS</a:t>
                      </a:r>
                      <a:endParaRPr lang="es-MX" sz="1400" b="1" dirty="0">
                        <a:solidFill>
                          <a:srgbClr val="FFFF00"/>
                        </a:solidFill>
                        <a:latin typeface="Lucida Sans" panose="020B0602030504020204" pitchFamily="34" charset="0"/>
                      </a:endParaRPr>
                    </a:p>
                  </a:txBody>
                  <a:tcPr anchor="ctr">
                    <a:solidFill>
                      <a:srgbClr val="2F2F91"/>
                    </a:solidFill>
                  </a:tcPr>
                </a:tc>
              </a:tr>
              <a:tr h="227881">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ES" sz="1400" b="0" dirty="0" smtClean="0">
                          <a:solidFill>
                            <a:srgbClr val="FF0000"/>
                          </a:solidFill>
                          <a:latin typeface="Lucida Sans" panose="020B0602030504020204" pitchFamily="34" charset="0"/>
                          <a:sym typeface="Wingdings 2" panose="05020102010507070707" pitchFamily="18" charset="2"/>
                        </a:rPr>
                        <a:t></a:t>
                      </a:r>
                      <a:r>
                        <a:rPr lang="es-ES" sz="1400" b="0" dirty="0" smtClean="0">
                          <a:latin typeface="Lucida Sans" panose="020B0602030504020204" pitchFamily="34" charset="0"/>
                        </a:rPr>
                        <a:t>Bueno Sánchez, E. (2003). </a:t>
                      </a:r>
                      <a:r>
                        <a:rPr lang="es-ES" sz="1400" b="0" i="1" dirty="0" smtClean="0">
                          <a:latin typeface="Lucida Sans" panose="020B0602030504020204" pitchFamily="34" charset="0"/>
                        </a:rPr>
                        <a:t>La investigación científica: teoría y metodología.</a:t>
                      </a:r>
                      <a:r>
                        <a:rPr lang="es-ES" sz="1400" b="0" dirty="0" smtClean="0">
                          <a:latin typeface="Lucida Sans" panose="020B0602030504020204" pitchFamily="34" charset="0"/>
                        </a:rPr>
                        <a:t> Zacatecas, México: Universidad Autónoma de Zacatecas.</a:t>
                      </a:r>
                    </a:p>
                    <a:p>
                      <a:pPr marL="0" marR="0" indent="0" algn="l" defTabSz="914400" rtl="0" eaLnBrk="1" fontAlgn="auto" latinLnBrk="0" hangingPunct="1">
                        <a:lnSpc>
                          <a:spcPct val="100000"/>
                        </a:lnSpc>
                        <a:spcBef>
                          <a:spcPts val="0"/>
                        </a:spcBef>
                        <a:spcAft>
                          <a:spcPts val="0"/>
                        </a:spcAft>
                        <a:buClr>
                          <a:srgbClr val="FF3300"/>
                        </a:buClr>
                        <a:buSzTx/>
                        <a:buFontTx/>
                        <a:buNone/>
                        <a:tabLst/>
                        <a:defRPr/>
                      </a:pPr>
                      <a:endParaRPr lang="es-ES" sz="400" b="0" dirty="0" smtClean="0">
                        <a:latin typeface="Lucida Sans" panose="020B0602030504020204" pitchFamily="34" charset="0"/>
                      </a:endParaRPr>
                    </a:p>
                  </a:txBody>
                  <a:tcPr marL="89535" marR="89535" marT="0" marB="0">
                    <a:solidFill>
                      <a:srgbClr val="FFFFFF"/>
                    </a:solidFill>
                  </a:tcPr>
                </a:tc>
              </a:tr>
              <a:tr h="415547">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ES" sz="1400" b="0" dirty="0" smtClean="0">
                          <a:solidFill>
                            <a:srgbClr val="FF0000"/>
                          </a:solidFill>
                          <a:latin typeface="Lucida Sans" panose="020B0602030504020204" pitchFamily="34" charset="0"/>
                          <a:sym typeface="Wingdings 2" panose="05020102010507070707" pitchFamily="18" charset="2"/>
                        </a:rPr>
                        <a:t></a:t>
                      </a:r>
                      <a:r>
                        <a:rPr lang="es-ES" sz="1400" b="0" dirty="0" smtClean="0">
                          <a:latin typeface="Lucida Sans" panose="020B0602030504020204" pitchFamily="34" charset="0"/>
                        </a:rPr>
                        <a:t>Hernández Sampieri, Roberto. Fernández, Collado y Baptista (2010). </a:t>
                      </a:r>
                      <a:r>
                        <a:rPr lang="es-ES" sz="1400" b="0" i="1" dirty="0" smtClean="0">
                          <a:latin typeface="Lucida Sans" panose="020B0602030504020204" pitchFamily="34" charset="0"/>
                        </a:rPr>
                        <a:t>Metodología de la Investigación - Quinta Edición.</a:t>
                      </a:r>
                      <a:r>
                        <a:rPr lang="es-ES" sz="1400" b="0" dirty="0" smtClean="0">
                          <a:latin typeface="Lucida Sans" panose="020B0602030504020204" pitchFamily="34" charset="0"/>
                        </a:rPr>
                        <a:t> México: McGraw Hill. </a:t>
                      </a:r>
                    </a:p>
                    <a:p>
                      <a:pPr marL="0" marR="0" indent="0" algn="l" defTabSz="914400" rtl="0" eaLnBrk="1" fontAlgn="auto" latinLnBrk="0" hangingPunct="1">
                        <a:lnSpc>
                          <a:spcPct val="100000"/>
                        </a:lnSpc>
                        <a:spcBef>
                          <a:spcPts val="0"/>
                        </a:spcBef>
                        <a:spcAft>
                          <a:spcPts val="0"/>
                        </a:spcAft>
                        <a:buClr>
                          <a:srgbClr val="FF3300"/>
                        </a:buClr>
                        <a:buSzTx/>
                        <a:buFontTx/>
                        <a:buNone/>
                        <a:tabLst/>
                        <a:defRPr/>
                      </a:pPr>
                      <a:endParaRPr lang="es-ES" sz="400" b="0" dirty="0" smtClean="0">
                        <a:latin typeface="Lucida Sans" panose="020B0602030504020204" pitchFamily="34" charset="0"/>
                      </a:endParaRPr>
                    </a:p>
                  </a:txBody>
                  <a:tcPr marL="89535" marR="89535" marT="0" marB="0">
                    <a:solidFill>
                      <a:srgbClr val="E8E8F8"/>
                    </a:solidFill>
                  </a:tcPr>
                </a:tc>
              </a:tr>
              <a:tr h="227881">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ES" sz="1400" b="0" dirty="0" smtClean="0">
                          <a:solidFill>
                            <a:srgbClr val="FF0000"/>
                          </a:solidFill>
                          <a:latin typeface="Lucida Sans" panose="020B0602030504020204" pitchFamily="34" charset="0"/>
                          <a:sym typeface="Wingdings 2" panose="05020102010507070707" pitchFamily="18" charset="2"/>
                        </a:rPr>
                        <a:t></a:t>
                      </a:r>
                      <a:r>
                        <a:rPr lang="es-ES" sz="1400" b="0" dirty="0" smtClean="0">
                          <a:latin typeface="Lucida Sans" panose="020B0602030504020204" pitchFamily="34" charset="0"/>
                        </a:rPr>
                        <a:t>Klimovsky, G. (1997). Las desventuras del conocimiento científico. Buenos Aires: AZ Editora.</a:t>
                      </a:r>
                    </a:p>
                    <a:p>
                      <a:pPr marL="0" marR="0" indent="0" algn="l" defTabSz="914400" rtl="0" eaLnBrk="1" fontAlgn="auto" latinLnBrk="0" hangingPunct="1">
                        <a:lnSpc>
                          <a:spcPct val="100000"/>
                        </a:lnSpc>
                        <a:spcBef>
                          <a:spcPts val="0"/>
                        </a:spcBef>
                        <a:spcAft>
                          <a:spcPts val="0"/>
                        </a:spcAft>
                        <a:buClr>
                          <a:srgbClr val="FF3300"/>
                        </a:buClr>
                        <a:buSzTx/>
                        <a:buFontTx/>
                        <a:buNone/>
                        <a:tabLst/>
                        <a:defRPr/>
                      </a:pPr>
                      <a:endParaRPr lang="es-ES" sz="400" b="0" dirty="0" smtClean="0">
                        <a:latin typeface="Lucida Sans" panose="020B0602030504020204" pitchFamily="34" charset="0"/>
                      </a:endParaRPr>
                    </a:p>
                  </a:txBody>
                  <a:tcPr marL="89535" marR="89535" marT="0" marB="0">
                    <a:solidFill>
                      <a:srgbClr val="FFFFFF"/>
                    </a:solidFill>
                  </a:tcPr>
                </a:tc>
              </a:tr>
              <a:tr h="415547">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ES" sz="1400" b="0" dirty="0" smtClean="0">
                          <a:solidFill>
                            <a:srgbClr val="FF0000"/>
                          </a:solidFill>
                          <a:latin typeface="Lucida Sans" panose="020B0602030504020204" pitchFamily="34" charset="0"/>
                          <a:sym typeface="Wingdings 2" panose="05020102010507070707" pitchFamily="18" charset="2"/>
                        </a:rPr>
                        <a:t></a:t>
                      </a:r>
                      <a:r>
                        <a:rPr lang="es-ES" sz="1400" b="0" dirty="0" smtClean="0">
                          <a:latin typeface="Lucida Sans" panose="020B0602030504020204" pitchFamily="34" charset="0"/>
                        </a:rPr>
                        <a:t>Mejía, Elías. (2005). </a:t>
                      </a:r>
                      <a:r>
                        <a:rPr lang="es-ES" sz="1400" b="0" i="1" dirty="0" smtClean="0">
                          <a:latin typeface="Lucida Sans" panose="020B0602030504020204" pitchFamily="34" charset="0"/>
                        </a:rPr>
                        <a:t>Metodología de la Investigación Científica.</a:t>
                      </a:r>
                      <a:r>
                        <a:rPr lang="es-ES" sz="1400" b="0" dirty="0" smtClean="0">
                          <a:latin typeface="Lucida Sans" panose="020B0602030504020204" pitchFamily="34" charset="0"/>
                        </a:rPr>
                        <a:t> Lima: Universidad Nacional Mayor de San Marcos.</a:t>
                      </a:r>
                    </a:p>
                    <a:p>
                      <a:pPr marL="0" marR="0" indent="0" algn="l" defTabSz="914400" rtl="0" eaLnBrk="1" fontAlgn="auto" latinLnBrk="0" hangingPunct="1">
                        <a:lnSpc>
                          <a:spcPct val="100000"/>
                        </a:lnSpc>
                        <a:spcBef>
                          <a:spcPts val="0"/>
                        </a:spcBef>
                        <a:spcAft>
                          <a:spcPts val="0"/>
                        </a:spcAft>
                        <a:buClr>
                          <a:srgbClr val="FF3300"/>
                        </a:buClr>
                        <a:buSzTx/>
                        <a:buFontTx/>
                        <a:buNone/>
                        <a:tabLst/>
                        <a:defRPr/>
                      </a:pPr>
                      <a:endParaRPr lang="es-ES" sz="400" b="0" dirty="0" smtClean="0">
                        <a:latin typeface="Lucida Sans" panose="020B0602030504020204" pitchFamily="34" charset="0"/>
                      </a:endParaRPr>
                    </a:p>
                  </a:txBody>
                  <a:tcPr marL="89535" marR="89535" marT="0" marB="0">
                    <a:solidFill>
                      <a:srgbClr val="E8E8F8"/>
                    </a:solidFill>
                  </a:tcPr>
                </a:tc>
              </a:tr>
            </a:tbl>
          </a:graphicData>
        </a:graphic>
      </p:graphicFrame>
      <p:sp>
        <p:nvSpPr>
          <p:cNvPr id="15" name="32 Rectángulo"/>
          <p:cNvSpPr/>
          <p:nvPr/>
        </p:nvSpPr>
        <p:spPr>
          <a:xfrm>
            <a:off x="6624951" y="3793988"/>
            <a:ext cx="2592288" cy="1446550"/>
          </a:xfrm>
          <a:prstGeom prst="rect">
            <a:avLst/>
          </a:prstGeom>
        </p:spPr>
        <p:txBody>
          <a:bodyPr wrap="square">
            <a:spAutoFit/>
          </a:bodyPr>
          <a:lstStyle/>
          <a:p>
            <a:r>
              <a:rPr lang="es-ES" sz="8800" dirty="0" smtClean="0">
                <a:solidFill>
                  <a:srgbClr val="FF0000"/>
                </a:solidFill>
                <a:effectLst>
                  <a:outerShdw blurRad="38100" dist="38100" dir="2700000" algn="tl">
                    <a:srgbClr val="C0C0C0"/>
                  </a:outerShdw>
                </a:effectLst>
                <a:latin typeface="Arial Rounded MT Bold" pitchFamily="34" charset="0"/>
              </a:rPr>
              <a:t>FIN</a:t>
            </a:r>
            <a:endParaRPr lang="es-ES" sz="8800" dirty="0">
              <a:latin typeface="Arial Rounded MT Bold" pitchFamily="34" charset="0"/>
            </a:endParaRPr>
          </a:p>
        </p:txBody>
      </p:sp>
      <p:sp>
        <p:nvSpPr>
          <p:cNvPr id="19" name="Text Box 6"/>
          <p:cNvSpPr txBox="1">
            <a:spLocks noChangeArrowheads="1"/>
          </p:cNvSpPr>
          <p:nvPr/>
        </p:nvSpPr>
        <p:spPr bwMode="auto">
          <a:xfrm>
            <a:off x="5070797" y="6448206"/>
            <a:ext cx="3749675" cy="400110"/>
          </a:xfrm>
          <a:prstGeom prst="rect">
            <a:avLst/>
          </a:prstGeom>
          <a:noFill/>
          <a:ln w="0" algn="ctr">
            <a:noFill/>
            <a:miter lim="800000"/>
            <a:headEnd/>
            <a:tailEnd/>
          </a:ln>
          <a:effectLst/>
        </p:spPr>
        <p:txBody>
          <a:bodyPr>
            <a:spAutoFit/>
          </a:bodyPr>
          <a:lstStyle/>
          <a:p>
            <a:pPr algn="r">
              <a:defRPr/>
            </a:pPr>
            <a:r>
              <a:rPr lang="es-ES" sz="2000" dirty="0">
                <a:solidFill>
                  <a:srgbClr val="C00000"/>
                </a:solidFill>
                <a:latin typeface="Lucida Sans" pitchFamily="34" charset="0"/>
                <a:cs typeface="Lucida Sans" pitchFamily="34" charset="0"/>
              </a:rPr>
              <a:t>Edison Coimbra G.</a:t>
            </a:r>
          </a:p>
        </p:txBody>
      </p:sp>
      <p:sp>
        <p:nvSpPr>
          <p:cNvPr id="20" name="15 Rectángulo"/>
          <p:cNvSpPr/>
          <p:nvPr/>
        </p:nvSpPr>
        <p:spPr>
          <a:xfrm>
            <a:off x="5998977" y="5608820"/>
            <a:ext cx="2772972" cy="830997"/>
          </a:xfrm>
          <a:prstGeom prst="rect">
            <a:avLst/>
          </a:prstGeom>
        </p:spPr>
        <p:txBody>
          <a:bodyPr wrap="square">
            <a:spAutoFit/>
          </a:bodyPr>
          <a:lstStyle/>
          <a:p>
            <a:pPr algn="r">
              <a:defRPr/>
            </a:pPr>
            <a:r>
              <a:rPr lang="es-ES" sz="1600" dirty="0" smtClean="0">
                <a:solidFill>
                  <a:srgbClr val="C00000"/>
                </a:solidFill>
                <a:latin typeface="Lucida Sans" pitchFamily="34" charset="0"/>
                <a:cs typeface="Lucida Sans" pitchFamily="34" charset="0"/>
              </a:rPr>
              <a:t>LOS 10 PASOS DE LA INVESTIGACIÓN CIENTÍFICA</a:t>
            </a:r>
            <a:endParaRPr lang="es-ES_tradnl" sz="1600" dirty="0">
              <a:solidFill>
                <a:srgbClr val="C00000"/>
              </a:solidFill>
              <a:latin typeface="Lucida Sans" pitchFamily="34" charset="0"/>
              <a:cs typeface="Lucida Sans" pitchFamily="34" charset="0"/>
            </a:endParaRPr>
          </a:p>
        </p:txBody>
      </p:sp>
      <p:sp>
        <p:nvSpPr>
          <p:cNvPr id="22" name="Text Box 6"/>
          <p:cNvSpPr txBox="1">
            <a:spLocks noChangeArrowheads="1"/>
          </p:cNvSpPr>
          <p:nvPr/>
        </p:nvSpPr>
        <p:spPr bwMode="auto">
          <a:xfrm>
            <a:off x="5998977" y="5229200"/>
            <a:ext cx="2750057" cy="400110"/>
          </a:xfrm>
          <a:prstGeom prst="rect">
            <a:avLst/>
          </a:prstGeom>
          <a:noFill/>
          <a:ln w="0" algn="ctr">
            <a:noFill/>
            <a:miter lim="800000"/>
            <a:headEnd/>
            <a:tailEnd/>
          </a:ln>
          <a:effectLst/>
        </p:spPr>
        <p:txBody>
          <a:bodyPr wrap="square">
            <a:spAutoFit/>
          </a:bodyPr>
          <a:lstStyle/>
          <a:p>
            <a:pPr algn="r">
              <a:defRPr/>
            </a:pPr>
            <a:r>
              <a:rPr lang="es-ES" sz="2000" dirty="0" smtClean="0">
                <a:solidFill>
                  <a:srgbClr val="C00000"/>
                </a:solidFill>
                <a:latin typeface="Lucida Sans" pitchFamily="34" charset="0"/>
                <a:cs typeface="Lucida Sans" pitchFamily="34" charset="0"/>
              </a:rPr>
              <a:t>Paso 5 de:</a:t>
            </a:r>
            <a:endParaRPr lang="es-ES" sz="2000" dirty="0">
              <a:solidFill>
                <a:srgbClr val="C00000"/>
              </a:solidFill>
              <a:latin typeface="Lucida Sans" pitchFamily="34" charset="0"/>
              <a:cs typeface="Lucida Sans" pitchFamily="34" charset="0"/>
            </a:endParaRPr>
          </a:p>
        </p:txBody>
      </p:sp>
      <p:pic>
        <p:nvPicPr>
          <p:cNvPr id="13" name="Picture 7" descr="C:\Users\Edison\Desktop\A subir\ter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575" y="3501008"/>
            <a:ext cx="3146594" cy="3139570"/>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2121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ircle(in)">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15"/>
                                        </p:tgtEl>
                                        <p:attrNameLst>
                                          <p:attrName>style.visibility</p:attrName>
                                        </p:attrNameLst>
                                      </p:cBhvr>
                                      <p:to>
                                        <p:strVal val="visible"/>
                                      </p:to>
                                    </p:set>
                                    <p:set>
                                      <p:cBhvr>
                                        <p:cTn id="16" dur="455" fill="hold">
                                          <p:stCondLst>
                                            <p:cond delay="0"/>
                                          </p:stCondLst>
                                        </p:cTn>
                                        <p:tgtEl>
                                          <p:spTgt spid="15"/>
                                        </p:tgtEl>
                                        <p:attrNameLst>
                                          <p:attrName>style.rotation</p:attrName>
                                        </p:attrNameLst>
                                      </p:cBhvr>
                                      <p:to>
                                        <p:strVal val="-45.0"/>
                                      </p:to>
                                    </p:set>
                                    <p:anim calcmode="lin" valueType="num">
                                      <p:cBhvr>
                                        <p:cTn id="17" dur="455" fill="hold">
                                          <p:stCondLst>
                                            <p:cond delay="45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15"/>
                                        </p:tgtEl>
                                        <p:attrNameLst>
                                          <p:attrName>ppt_y</p:attrName>
                                        </p:attrNameLst>
                                      </p:cBhvr>
                                      <p:tavLst>
                                        <p:tav tm="0">
                                          <p:val>
                                            <p:strVal val="#ppt_y-(0.354*#ppt_w-0.172*#ppt_h)"/>
                                          </p:val>
                                        </p:tav>
                                        <p:tav tm="100000">
                                          <p:val>
                                            <p:strVal val="#ppt_y"/>
                                          </p:val>
                                        </p:tav>
                                      </p:tavLst>
                                    </p:anim>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0-#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9"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28 Conector recto de flecha"/>
          <p:cNvCxnSpPr/>
          <p:nvPr/>
        </p:nvCxnSpPr>
        <p:spPr>
          <a:xfrm rot="21600000">
            <a:off x="6228320" y="1131034"/>
            <a:ext cx="1224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1 Título"/>
          <p:cNvSpPr txBox="1">
            <a:spLocks/>
          </p:cNvSpPr>
          <p:nvPr/>
        </p:nvSpPr>
        <p:spPr>
          <a:xfrm>
            <a:off x="-36512" y="-27384"/>
            <a:ext cx="9184534" cy="571480"/>
          </a:xfrm>
          <a:prstGeom prst="rect">
            <a:avLst/>
          </a:prstGeom>
          <a:gradFill>
            <a:gsLst>
              <a:gs pos="5000">
                <a:srgbClr val="00FF99"/>
              </a:gs>
              <a:gs pos="11000">
                <a:srgbClr val="FF0000"/>
              </a:gs>
              <a:gs pos="16000">
                <a:srgbClr val="2F2F91"/>
              </a:gs>
            </a:gsLst>
            <a:path path="circle">
              <a:fillToRect l="100000" t="100000"/>
            </a:path>
          </a:gradFill>
          <a:effectLst>
            <a:reflection blurRad="6350" stA="50000" endA="300" endPos="55000" dir="5400000" sy="-100000" algn="bl" rotWithShape="0"/>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_tradnl" sz="3000" kern="0" dirty="0">
                <a:solidFill>
                  <a:srgbClr val="FFFF00"/>
                </a:solidFill>
                <a:effectLst>
                  <a:outerShdw blurRad="38100" dist="38100" dir="2700000" algn="tl">
                    <a:srgbClr val="000000">
                      <a:alpha val="43137"/>
                    </a:srgbClr>
                  </a:outerShdw>
                </a:effectLst>
                <a:latin typeface="Lucida Sans" pitchFamily="34" charset="0"/>
                <a:ea typeface="+mj-ea"/>
                <a:cs typeface="Lucida Sans" pitchFamily="34" charset="0"/>
              </a:rPr>
              <a:t>1</a:t>
            </a:r>
            <a:r>
              <a:rPr lang="es-ES_tradnl" sz="3000" kern="0" dirty="0" smtClean="0">
                <a:solidFill>
                  <a:srgbClr val="FFFF00"/>
                </a:solidFill>
                <a:effectLst>
                  <a:outerShdw blurRad="38100" dist="38100" dir="2700000" algn="tl">
                    <a:srgbClr val="000000">
                      <a:alpha val="43137"/>
                    </a:srgbClr>
                  </a:outerShdw>
                </a:effectLst>
                <a:latin typeface="Lucida Sans" pitchFamily="34" charset="0"/>
                <a:ea typeface="+mj-ea"/>
                <a:cs typeface="Lucida Sans" pitchFamily="34" charset="0"/>
              </a:rPr>
              <a:t>.- HIPÓTESIS</a:t>
            </a:r>
            <a:endParaRPr kumimoji="0" lang="es-ES" sz="30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Lucida Sans" pitchFamily="34" charset="0"/>
              <a:ea typeface="+mj-ea"/>
              <a:cs typeface="Lucida Sans" pitchFamily="34" charset="0"/>
            </a:endParaRPr>
          </a:p>
        </p:txBody>
      </p:sp>
      <p:cxnSp>
        <p:nvCxnSpPr>
          <p:cNvPr id="56" name="28 Conector recto de flecha"/>
          <p:cNvCxnSpPr/>
          <p:nvPr/>
        </p:nvCxnSpPr>
        <p:spPr>
          <a:xfrm rot="16200000">
            <a:off x="196750" y="6182542"/>
            <a:ext cx="540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28 Conector recto de flecha"/>
          <p:cNvCxnSpPr/>
          <p:nvPr/>
        </p:nvCxnSpPr>
        <p:spPr>
          <a:xfrm rot="21600000">
            <a:off x="1511752" y="1123156"/>
            <a:ext cx="828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28 Conector recto de flecha"/>
          <p:cNvCxnSpPr/>
          <p:nvPr/>
        </p:nvCxnSpPr>
        <p:spPr>
          <a:xfrm rot="16200000">
            <a:off x="154924" y="2565242"/>
            <a:ext cx="540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28 Conector recto de flecha"/>
          <p:cNvCxnSpPr/>
          <p:nvPr/>
        </p:nvCxnSpPr>
        <p:spPr>
          <a:xfrm rot="16200000">
            <a:off x="156512" y="3501346"/>
            <a:ext cx="540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22 Conector recto de flecha"/>
          <p:cNvCxnSpPr/>
          <p:nvPr/>
        </p:nvCxnSpPr>
        <p:spPr>
          <a:xfrm rot="16200000">
            <a:off x="210512" y="1719202"/>
            <a:ext cx="432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28 Conector recto de flecha"/>
          <p:cNvCxnSpPr/>
          <p:nvPr/>
        </p:nvCxnSpPr>
        <p:spPr>
          <a:xfrm rot="16200000">
            <a:off x="156512" y="4437450"/>
            <a:ext cx="540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28 Conector recto de flecha"/>
          <p:cNvCxnSpPr/>
          <p:nvPr/>
        </p:nvCxnSpPr>
        <p:spPr>
          <a:xfrm rot="16200000">
            <a:off x="156512" y="5373554"/>
            <a:ext cx="540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8 Marcador de número de diapositiva"/>
          <p:cNvSpPr txBox="1">
            <a:spLocks/>
          </p:cNvSpPr>
          <p:nvPr/>
        </p:nvSpPr>
        <p:spPr>
          <a:xfrm>
            <a:off x="7048500" y="6600825"/>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1A972-1B43-4031-B38E-6352516437A2}" type="slidenum">
              <a:rPr kumimoji="0" lang="es-ES" sz="1600" b="1" i="0" u="none" strike="noStrike" kern="1200" cap="none" spc="0" normalizeH="0" baseline="0" noProof="0" smtClean="0">
                <a:ln>
                  <a:noFill/>
                </a:ln>
                <a:solidFill>
                  <a:schemeClr val="tx1"/>
                </a:solidFill>
                <a:effectLst/>
                <a:uLnTx/>
                <a:uFillTx/>
                <a:latin typeface="Cambria Math" pitchFamily="18" charset="0"/>
                <a:ea typeface="Cambria Math"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s-ES" sz="1600" b="1"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p:txBody>
      </p:sp>
      <p:sp>
        <p:nvSpPr>
          <p:cNvPr id="25" name="8 Marcador de número de diapositiva"/>
          <p:cNvSpPr txBox="1">
            <a:spLocks/>
          </p:cNvSpPr>
          <p:nvPr/>
        </p:nvSpPr>
        <p:spPr bwMode="auto">
          <a:xfrm>
            <a:off x="-47625" y="6643711"/>
            <a:ext cx="1785938" cy="276225"/>
          </a:xfrm>
          <a:prstGeom prst="rect">
            <a:avLst/>
          </a:prstGeom>
          <a:noFill/>
          <a:ln w="9525">
            <a:noFill/>
            <a:miter lim="800000"/>
            <a:headEnd/>
            <a:tailEnd/>
          </a:ln>
          <a:effectLst/>
        </p:spPr>
        <p:txBody>
          <a:bodyPr/>
          <a:lstStyle/>
          <a:p>
            <a:pPr>
              <a:defRPr/>
            </a:pPr>
            <a:r>
              <a:rPr lang="es-ES" sz="800" i="1" dirty="0">
                <a:solidFill>
                  <a:srgbClr val="003366"/>
                </a:solidFill>
                <a:latin typeface="+mn-lt"/>
              </a:rPr>
              <a:t>www.coimbraweb.com</a:t>
            </a:r>
          </a:p>
        </p:txBody>
      </p:sp>
      <p:sp>
        <p:nvSpPr>
          <p:cNvPr id="20" name="1 Título"/>
          <p:cNvSpPr txBox="1">
            <a:spLocks/>
          </p:cNvSpPr>
          <p:nvPr/>
        </p:nvSpPr>
        <p:spPr bwMode="auto">
          <a:xfrm>
            <a:off x="-17633" y="548680"/>
            <a:ext cx="5135269" cy="324000"/>
          </a:xfrm>
          <a:prstGeom prst="rect">
            <a:avLst/>
          </a:prstGeom>
          <a:solidFill>
            <a:srgbClr val="00FF99"/>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eaLnBrk="0" hangingPunct="0">
              <a:buClr>
                <a:srgbClr val="483700"/>
              </a:buClr>
              <a:buSzPct val="80000"/>
              <a:defRPr/>
            </a:pPr>
            <a:r>
              <a:rPr lang="es-ES_tradnl" sz="1800" b="0" kern="0" dirty="0" smtClean="0">
                <a:latin typeface="Lucida Sans" pitchFamily="34" charset="0"/>
                <a:cs typeface="Lucida Sans" pitchFamily="34" charset="0"/>
              </a:rPr>
              <a:t>Es el Paso 5 de la investigación científica</a:t>
            </a:r>
            <a:endParaRPr lang="es-ES" sz="1800" b="0" kern="0" dirty="0">
              <a:effectLst>
                <a:outerShdw blurRad="38100" dist="38100" dir="2700000" algn="tl">
                  <a:srgbClr val="000000">
                    <a:alpha val="43137"/>
                  </a:srgbClr>
                </a:outerShdw>
              </a:effectLst>
              <a:latin typeface="Lucida Sans" pitchFamily="34" charset="0"/>
              <a:cs typeface="Lucida Sans" pitchFamily="34" charset="0"/>
            </a:endParaRPr>
          </a:p>
        </p:txBody>
      </p:sp>
      <p:sp>
        <p:nvSpPr>
          <p:cNvPr id="29" name="27 Rectángulo"/>
          <p:cNvSpPr/>
          <p:nvPr/>
        </p:nvSpPr>
        <p:spPr>
          <a:xfrm>
            <a:off x="510269" y="5104348"/>
            <a:ext cx="1181411" cy="288032"/>
          </a:xfrm>
          <a:prstGeom prst="rect">
            <a:avLst/>
          </a:prstGeom>
        </p:spPr>
        <p:txBody>
          <a:bodyPr wrap="square">
            <a:spAutoFit/>
          </a:bodyPr>
          <a:lstStyle/>
          <a:p>
            <a:r>
              <a:rPr lang="es-ES" sz="1270" b="0" dirty="0">
                <a:solidFill>
                  <a:srgbClr val="0000CC"/>
                </a:solidFill>
                <a:latin typeface="Lucida Sans" pitchFamily="34" charset="0"/>
                <a:cs typeface="Lucida Sans" pitchFamily="34" charset="0"/>
              </a:rPr>
              <a:t> </a:t>
            </a:r>
            <a:r>
              <a:rPr lang="es-ES" sz="1270" b="0" dirty="0" smtClean="0">
                <a:solidFill>
                  <a:srgbClr val="0000CC"/>
                </a:solidFill>
                <a:latin typeface="Lucida Sans" pitchFamily="34" charset="0"/>
                <a:cs typeface="Lucida Sans" pitchFamily="34" charset="0"/>
              </a:rPr>
              <a:t>Llevan al</a:t>
            </a:r>
            <a:endParaRPr lang="es-ES" sz="1270" b="0" dirty="0">
              <a:solidFill>
                <a:srgbClr val="0000CC"/>
              </a:solidFill>
              <a:latin typeface="Lucida Sans" pitchFamily="34" charset="0"/>
              <a:cs typeface="Lucida Sans" pitchFamily="34" charset="0"/>
            </a:endParaRPr>
          </a:p>
        </p:txBody>
      </p:sp>
      <p:sp>
        <p:nvSpPr>
          <p:cNvPr id="33" name="31 Rectángulo"/>
          <p:cNvSpPr/>
          <p:nvPr/>
        </p:nvSpPr>
        <p:spPr>
          <a:xfrm>
            <a:off x="551192" y="4174534"/>
            <a:ext cx="1212496" cy="425758"/>
          </a:xfrm>
          <a:prstGeom prst="rect">
            <a:avLst/>
          </a:prstGeom>
        </p:spPr>
        <p:txBody>
          <a:bodyPr wrap="square">
            <a:spAutoFit/>
          </a:bodyPr>
          <a:lstStyle/>
          <a:p>
            <a:pPr>
              <a:lnSpc>
                <a:spcPts val="1300"/>
              </a:lnSpc>
            </a:pPr>
            <a:r>
              <a:rPr lang="es-ES" sz="1270" b="0" dirty="0">
                <a:solidFill>
                  <a:srgbClr val="0000CC"/>
                </a:solidFill>
                <a:latin typeface="Lucida Sans" pitchFamily="34" charset="0"/>
                <a:cs typeface="Lucida Sans" pitchFamily="34" charset="0"/>
              </a:rPr>
              <a:t>P</a:t>
            </a:r>
            <a:r>
              <a:rPr lang="es-ES" sz="1270" b="0" dirty="0" smtClean="0">
                <a:solidFill>
                  <a:srgbClr val="0000CC"/>
                </a:solidFill>
                <a:latin typeface="Lucida Sans" pitchFamily="34" charset="0"/>
                <a:cs typeface="Lucida Sans" pitchFamily="34" charset="0"/>
              </a:rPr>
              <a:t>ermite </a:t>
            </a:r>
          </a:p>
          <a:p>
            <a:pPr>
              <a:lnSpc>
                <a:spcPts val="1300"/>
              </a:lnSpc>
            </a:pPr>
            <a:r>
              <a:rPr lang="es-ES" sz="1270" b="0" dirty="0" smtClean="0">
                <a:solidFill>
                  <a:srgbClr val="0000CC"/>
                </a:solidFill>
                <a:latin typeface="Lucida Sans" pitchFamily="34" charset="0"/>
                <a:cs typeface="Lucida Sans" pitchFamily="34" charset="0"/>
              </a:rPr>
              <a:t>visualizar el</a:t>
            </a:r>
            <a:endParaRPr lang="es-ES" sz="1270" b="0" dirty="0">
              <a:solidFill>
                <a:srgbClr val="0000CC"/>
              </a:solidFill>
              <a:latin typeface="Lucida Sans" pitchFamily="34" charset="0"/>
              <a:cs typeface="Lucida Sans" pitchFamily="34" charset="0"/>
            </a:endParaRPr>
          </a:p>
        </p:txBody>
      </p:sp>
      <p:sp>
        <p:nvSpPr>
          <p:cNvPr id="35" name="35 Rectángulo"/>
          <p:cNvSpPr/>
          <p:nvPr/>
        </p:nvSpPr>
        <p:spPr>
          <a:xfrm>
            <a:off x="510269" y="3238430"/>
            <a:ext cx="1325427" cy="425758"/>
          </a:xfrm>
          <a:prstGeom prst="rect">
            <a:avLst/>
          </a:prstGeom>
        </p:spPr>
        <p:txBody>
          <a:bodyPr wrap="square">
            <a:spAutoFit/>
          </a:bodyPr>
          <a:lstStyle/>
          <a:p>
            <a:pPr>
              <a:lnSpc>
                <a:spcPts val="1300"/>
              </a:lnSpc>
            </a:pPr>
            <a:r>
              <a:rPr lang="es-ES" sz="1270" b="0" dirty="0" smtClean="0">
                <a:solidFill>
                  <a:srgbClr val="0000CC"/>
                </a:solidFill>
                <a:latin typeface="Lucida Sans" pitchFamily="34" charset="0"/>
                <a:cs typeface="Lucida Sans" pitchFamily="34" charset="0"/>
              </a:rPr>
              <a:t>De donde se procede a </a:t>
            </a:r>
            <a:endParaRPr lang="es-ES" sz="1270" b="0" dirty="0">
              <a:solidFill>
                <a:srgbClr val="0000CC"/>
              </a:solidFill>
              <a:latin typeface="Lucida Sans" pitchFamily="34" charset="0"/>
              <a:cs typeface="Lucida Sans" pitchFamily="34" charset="0"/>
            </a:endParaRPr>
          </a:p>
        </p:txBody>
      </p:sp>
      <p:sp>
        <p:nvSpPr>
          <p:cNvPr id="37" name="38 Rectángulo"/>
          <p:cNvSpPr/>
          <p:nvPr/>
        </p:nvSpPr>
        <p:spPr>
          <a:xfrm>
            <a:off x="457325" y="2302326"/>
            <a:ext cx="1378371" cy="425758"/>
          </a:xfrm>
          <a:prstGeom prst="rect">
            <a:avLst/>
          </a:prstGeom>
        </p:spPr>
        <p:txBody>
          <a:bodyPr wrap="square">
            <a:spAutoFit/>
          </a:bodyPr>
          <a:lstStyle/>
          <a:p>
            <a:pPr>
              <a:lnSpc>
                <a:spcPts val="1300"/>
              </a:lnSpc>
            </a:pPr>
            <a:r>
              <a:rPr lang="es-ES" sz="1270" b="0" dirty="0">
                <a:solidFill>
                  <a:srgbClr val="0000CC"/>
                </a:solidFill>
                <a:latin typeface="Lucida Sans" pitchFamily="34" charset="0"/>
                <a:cs typeface="Lucida Sans" pitchFamily="34" charset="0"/>
              </a:rPr>
              <a:t>P</a:t>
            </a:r>
            <a:r>
              <a:rPr lang="es-ES" sz="1270" b="0" dirty="0" smtClean="0">
                <a:solidFill>
                  <a:srgbClr val="0000CC"/>
                </a:solidFill>
                <a:latin typeface="Lucida Sans" pitchFamily="34" charset="0"/>
                <a:cs typeface="Lucida Sans" pitchFamily="34" charset="0"/>
              </a:rPr>
              <a:t>ara validarla corresponde</a:t>
            </a:r>
            <a:endParaRPr lang="es-ES" sz="1270" b="0" dirty="0">
              <a:solidFill>
                <a:srgbClr val="0000CC"/>
              </a:solidFill>
              <a:latin typeface="Lucida Sans" pitchFamily="34" charset="0"/>
              <a:cs typeface="Lucida Sans" pitchFamily="34" charset="0"/>
            </a:endParaRPr>
          </a:p>
        </p:txBody>
      </p:sp>
      <p:sp>
        <p:nvSpPr>
          <p:cNvPr id="40" name="48 Rectángulo"/>
          <p:cNvSpPr/>
          <p:nvPr/>
        </p:nvSpPr>
        <p:spPr>
          <a:xfrm>
            <a:off x="467544" y="1499592"/>
            <a:ext cx="1573208" cy="292388"/>
          </a:xfrm>
          <a:prstGeom prst="rect">
            <a:avLst/>
          </a:prstGeom>
        </p:spPr>
        <p:txBody>
          <a:bodyPr wrap="square">
            <a:spAutoFit/>
          </a:bodyPr>
          <a:lstStyle/>
          <a:p>
            <a:r>
              <a:rPr lang="es-ES" sz="1270" b="0" dirty="0" smtClean="0">
                <a:solidFill>
                  <a:srgbClr val="0000CC"/>
                </a:solidFill>
                <a:latin typeface="Lucida Sans" pitchFamily="34" charset="0"/>
                <a:cs typeface="Lucida Sans" pitchFamily="34" charset="0"/>
              </a:rPr>
              <a:t>Y definir y  </a:t>
            </a:r>
            <a:endParaRPr lang="es-ES" sz="1270" b="0" dirty="0">
              <a:solidFill>
                <a:srgbClr val="0000CC"/>
              </a:solidFill>
              <a:latin typeface="Lucida Sans" pitchFamily="34" charset="0"/>
              <a:cs typeface="Lucida Sans" pitchFamily="34" charset="0"/>
            </a:endParaRPr>
          </a:p>
        </p:txBody>
      </p:sp>
      <p:sp>
        <p:nvSpPr>
          <p:cNvPr id="43" name="Text Box 20"/>
          <p:cNvSpPr txBox="1">
            <a:spLocks noChangeArrowheads="1"/>
          </p:cNvSpPr>
          <p:nvPr/>
        </p:nvSpPr>
        <p:spPr bwMode="auto">
          <a:xfrm>
            <a:off x="189851" y="980728"/>
            <a:ext cx="1512000" cy="523220"/>
          </a:xfrm>
          <a:prstGeom prst="rect">
            <a:avLst/>
          </a:prstGeom>
          <a:gradFill>
            <a:gsLst>
              <a:gs pos="15000">
                <a:srgbClr val="2E8A5C"/>
              </a:gs>
              <a:gs pos="8000">
                <a:srgbClr val="FF0000"/>
              </a:gs>
              <a:gs pos="3000">
                <a:srgbClr val="FF9900"/>
              </a:gs>
            </a:gsLst>
            <a:path path="circle">
              <a:fillToRect l="100000" t="100000"/>
            </a:path>
          </a:gradFill>
          <a:ln w="12700" algn="ctr">
            <a:noFill/>
            <a:miter lim="800000"/>
            <a:headEnd/>
            <a:tailEnd/>
          </a:ln>
          <a:effectLst>
            <a:outerShdw blurRad="50800" dist="38100" dir="2700000" algn="tl" rotWithShape="0">
              <a:prstClr val="black">
                <a:alpha val="40000"/>
              </a:prstClr>
            </a:outerShdw>
          </a:effectLst>
        </p:spPr>
        <p:txBody>
          <a:bodyPr wrap="square">
            <a:spAutoFit/>
          </a:bodyPr>
          <a:lstStyle/>
          <a:p>
            <a:pPr lvl="0" algn="ctr"/>
            <a:r>
              <a:rPr lang="es-ES" dirty="0" smtClean="0">
                <a:solidFill>
                  <a:srgbClr val="FFFF00"/>
                </a:solidFill>
                <a:latin typeface="Lucida Sans" panose="020B0602030504020204" pitchFamily="34" charset="0"/>
              </a:rPr>
              <a:t>7</a:t>
            </a:r>
            <a:r>
              <a:rPr lang="es-ES" b="0" dirty="0" smtClean="0">
                <a:solidFill>
                  <a:schemeClr val="bg1"/>
                </a:solidFill>
                <a:latin typeface="Lucida Sans" panose="020B0602030504020204" pitchFamily="34" charset="0"/>
              </a:rPr>
              <a:t>.Seleccionar</a:t>
            </a:r>
          </a:p>
          <a:p>
            <a:pPr lvl="0" algn="ctr"/>
            <a:r>
              <a:rPr lang="es-ES" b="0" dirty="0" smtClean="0">
                <a:solidFill>
                  <a:schemeClr val="bg1"/>
                </a:solidFill>
                <a:latin typeface="Lucida Sans" panose="020B0602030504020204" pitchFamily="34" charset="0"/>
              </a:rPr>
              <a:t>la </a:t>
            </a:r>
            <a:r>
              <a:rPr lang="es-ES" b="0" dirty="0">
                <a:solidFill>
                  <a:schemeClr val="bg1"/>
                </a:solidFill>
                <a:latin typeface="Lucida Sans" panose="020B0602030504020204" pitchFamily="34" charset="0"/>
              </a:rPr>
              <a:t>muestra</a:t>
            </a:r>
          </a:p>
        </p:txBody>
      </p:sp>
      <p:sp>
        <p:nvSpPr>
          <p:cNvPr id="45" name="Text Box 20"/>
          <p:cNvSpPr txBox="1">
            <a:spLocks noChangeArrowheads="1"/>
          </p:cNvSpPr>
          <p:nvPr/>
        </p:nvSpPr>
        <p:spPr bwMode="auto">
          <a:xfrm>
            <a:off x="202467" y="1772816"/>
            <a:ext cx="1440000" cy="523220"/>
          </a:xfrm>
          <a:prstGeom prst="rect">
            <a:avLst/>
          </a:prstGeom>
          <a:gradFill>
            <a:gsLst>
              <a:gs pos="15000">
                <a:srgbClr val="2E8A5C"/>
              </a:gs>
              <a:gs pos="8000">
                <a:srgbClr val="FF0000"/>
              </a:gs>
              <a:gs pos="3000">
                <a:srgbClr val="FF9900"/>
              </a:gs>
            </a:gsLst>
            <a:path path="circle">
              <a:fillToRect l="100000" t="100000"/>
            </a:path>
          </a:gradFill>
          <a:ln w="12700" algn="ctr">
            <a:noFill/>
            <a:miter lim="800000"/>
            <a:headEnd/>
            <a:tailEnd/>
          </a:ln>
          <a:effectLst>
            <a:outerShdw blurRad="50800" dist="38100" dir="2700000" algn="tl" rotWithShape="0">
              <a:prstClr val="black">
                <a:alpha val="40000"/>
              </a:prstClr>
            </a:outerShdw>
          </a:effectLst>
        </p:spPr>
        <p:txBody>
          <a:bodyPr wrap="square">
            <a:spAutoFit/>
          </a:bodyPr>
          <a:lstStyle/>
          <a:p>
            <a:pPr lvl="0" algn="ctr"/>
            <a:r>
              <a:rPr lang="es-ES" dirty="0" smtClean="0">
                <a:solidFill>
                  <a:srgbClr val="FFFF00"/>
                </a:solidFill>
                <a:latin typeface="Lucida Sans" panose="020B0602030504020204" pitchFamily="34" charset="0"/>
              </a:rPr>
              <a:t>6</a:t>
            </a:r>
            <a:r>
              <a:rPr lang="es-ES" b="0" dirty="0" smtClean="0">
                <a:solidFill>
                  <a:schemeClr val="bg1"/>
                </a:solidFill>
                <a:latin typeface="Lucida Sans" panose="020B0602030504020204" pitchFamily="34" charset="0"/>
              </a:rPr>
              <a:t>.Diseñar la investigación</a:t>
            </a:r>
            <a:endParaRPr lang="es-ES" b="0" dirty="0">
              <a:solidFill>
                <a:schemeClr val="bg1"/>
              </a:solidFill>
              <a:latin typeface="Lucida Sans" panose="020B0602030504020204" pitchFamily="34" charset="0"/>
            </a:endParaRPr>
          </a:p>
        </p:txBody>
      </p:sp>
      <p:sp>
        <p:nvSpPr>
          <p:cNvPr id="46" name="Text Box 20"/>
          <p:cNvSpPr txBox="1">
            <a:spLocks noChangeArrowheads="1"/>
          </p:cNvSpPr>
          <p:nvPr/>
        </p:nvSpPr>
        <p:spPr bwMode="auto">
          <a:xfrm>
            <a:off x="209694" y="2708920"/>
            <a:ext cx="1512000" cy="523220"/>
          </a:xfrm>
          <a:prstGeom prst="rect">
            <a:avLst/>
          </a:prstGeom>
          <a:gradFill>
            <a:gsLst>
              <a:gs pos="15000">
                <a:srgbClr val="CC0066"/>
              </a:gs>
              <a:gs pos="8000">
                <a:srgbClr val="FF0000"/>
              </a:gs>
              <a:gs pos="3000">
                <a:srgbClr val="FF9900"/>
              </a:gs>
            </a:gsLst>
            <a:path path="circle">
              <a:fillToRect l="100000" t="100000"/>
            </a:path>
          </a:gradFill>
          <a:ln w="12700" algn="ctr">
            <a:noFill/>
            <a:miter lim="800000"/>
            <a:headEnd/>
            <a:tailEnd/>
          </a:ln>
          <a:effectLst>
            <a:outerShdw blurRad="50800" dist="38100" dir="2700000" algn="tl" rotWithShape="0">
              <a:prstClr val="black">
                <a:alpha val="40000"/>
              </a:prstClr>
            </a:outerShdw>
          </a:effectLst>
        </p:spPr>
        <p:txBody>
          <a:bodyPr wrap="square">
            <a:spAutoFit/>
          </a:bodyPr>
          <a:lstStyle/>
          <a:p>
            <a:pPr lvl="0" algn="ctr"/>
            <a:r>
              <a:rPr lang="es-ES" dirty="0" smtClean="0">
                <a:solidFill>
                  <a:srgbClr val="FFFF00"/>
                </a:solidFill>
                <a:latin typeface="Lucida Sans" panose="020B0602030504020204" pitchFamily="34" charset="0"/>
              </a:rPr>
              <a:t>5.Formular </a:t>
            </a:r>
            <a:r>
              <a:rPr lang="es-ES" dirty="0">
                <a:solidFill>
                  <a:srgbClr val="FFFF00"/>
                </a:solidFill>
                <a:latin typeface="Lucida Sans" panose="020B0602030504020204" pitchFamily="34" charset="0"/>
              </a:rPr>
              <a:t>hipótesis</a:t>
            </a:r>
          </a:p>
        </p:txBody>
      </p:sp>
      <p:sp>
        <p:nvSpPr>
          <p:cNvPr id="47" name="Text Box 20"/>
          <p:cNvSpPr txBox="1">
            <a:spLocks noChangeArrowheads="1"/>
          </p:cNvSpPr>
          <p:nvPr/>
        </p:nvSpPr>
        <p:spPr bwMode="auto">
          <a:xfrm>
            <a:off x="209694" y="3645024"/>
            <a:ext cx="1512000" cy="523220"/>
          </a:xfrm>
          <a:prstGeom prst="rect">
            <a:avLst/>
          </a:prstGeom>
          <a:gradFill>
            <a:gsLst>
              <a:gs pos="15000">
                <a:srgbClr val="2E8A5C"/>
              </a:gs>
              <a:gs pos="8000">
                <a:srgbClr val="FF0000"/>
              </a:gs>
              <a:gs pos="3000">
                <a:srgbClr val="FF9900"/>
              </a:gs>
            </a:gsLst>
            <a:path path="circle">
              <a:fillToRect l="100000" t="100000"/>
            </a:path>
          </a:gradFill>
          <a:ln w="12700" algn="ctr">
            <a:noFill/>
            <a:miter lim="800000"/>
            <a:headEnd/>
            <a:tailEnd/>
          </a:ln>
          <a:effectLst>
            <a:outerShdw blurRad="50800" dist="38100" dir="2700000" algn="tl" rotWithShape="0">
              <a:prstClr val="black">
                <a:alpha val="40000"/>
              </a:prstClr>
            </a:outerShdw>
          </a:effectLst>
        </p:spPr>
        <p:txBody>
          <a:bodyPr wrap="square">
            <a:spAutoFit/>
          </a:bodyPr>
          <a:lstStyle/>
          <a:p>
            <a:pPr algn="ctr"/>
            <a:r>
              <a:rPr lang="es-ES" dirty="0" smtClean="0">
                <a:solidFill>
                  <a:srgbClr val="FFFF00"/>
                </a:solidFill>
                <a:latin typeface="Lucida Sans" panose="020B0602030504020204" pitchFamily="34" charset="0"/>
              </a:rPr>
              <a:t>4</a:t>
            </a:r>
            <a:r>
              <a:rPr lang="es-ES" b="0" dirty="0" smtClean="0">
                <a:solidFill>
                  <a:schemeClr val="bg1"/>
                </a:solidFill>
                <a:latin typeface="Lucida Sans" panose="020B0602030504020204" pitchFamily="34" charset="0"/>
              </a:rPr>
              <a:t>.Alcance </a:t>
            </a:r>
            <a:r>
              <a:rPr lang="es-ES" b="0" dirty="0">
                <a:solidFill>
                  <a:schemeClr val="bg1"/>
                </a:solidFill>
                <a:latin typeface="Lucida Sans" panose="020B0602030504020204" pitchFamily="34" charset="0"/>
              </a:rPr>
              <a:t>de la </a:t>
            </a:r>
            <a:r>
              <a:rPr lang="es-ES" b="0" dirty="0" smtClean="0">
                <a:solidFill>
                  <a:schemeClr val="bg1"/>
                </a:solidFill>
                <a:latin typeface="Lucida Sans" panose="020B0602030504020204" pitchFamily="34" charset="0"/>
              </a:rPr>
              <a:t>investigación</a:t>
            </a:r>
            <a:endParaRPr lang="es-ES" b="0" dirty="0">
              <a:solidFill>
                <a:schemeClr val="bg1"/>
              </a:solidFill>
              <a:latin typeface="Lucida Sans" panose="020B0602030504020204" pitchFamily="34" charset="0"/>
            </a:endParaRPr>
          </a:p>
        </p:txBody>
      </p:sp>
      <p:sp>
        <p:nvSpPr>
          <p:cNvPr id="48" name="Text Box 20"/>
          <p:cNvSpPr txBox="1">
            <a:spLocks noChangeArrowheads="1"/>
          </p:cNvSpPr>
          <p:nvPr/>
        </p:nvSpPr>
        <p:spPr bwMode="auto">
          <a:xfrm>
            <a:off x="211569" y="4581128"/>
            <a:ext cx="1512000" cy="523220"/>
          </a:xfrm>
          <a:prstGeom prst="rect">
            <a:avLst/>
          </a:prstGeom>
          <a:gradFill>
            <a:gsLst>
              <a:gs pos="66460">
                <a:srgbClr val="2E8A5C"/>
              </a:gs>
              <a:gs pos="15000">
                <a:srgbClr val="2E8A5C"/>
              </a:gs>
              <a:gs pos="8000">
                <a:srgbClr val="FF0000"/>
              </a:gs>
              <a:gs pos="3000">
                <a:srgbClr val="FF9900"/>
              </a:gs>
            </a:gsLst>
            <a:path path="circle">
              <a:fillToRect l="100000" t="100000"/>
            </a:path>
          </a:gradFill>
          <a:ln w="12700" algn="ctr">
            <a:noFill/>
            <a:miter lim="800000"/>
            <a:headEnd/>
            <a:tailEnd/>
          </a:ln>
          <a:effectLst>
            <a:outerShdw blurRad="50800" dist="38100" dir="2700000" algn="tl" rotWithShape="0">
              <a:prstClr val="black">
                <a:alpha val="40000"/>
              </a:prstClr>
            </a:outerShdw>
          </a:effectLst>
        </p:spPr>
        <p:txBody>
          <a:bodyPr wrap="square">
            <a:spAutoFit/>
          </a:bodyPr>
          <a:lstStyle/>
          <a:p>
            <a:pPr lvl="0" algn="ctr"/>
            <a:r>
              <a:rPr lang="es-ES" dirty="0" smtClean="0">
                <a:solidFill>
                  <a:srgbClr val="FFFF00"/>
                </a:solidFill>
                <a:latin typeface="Lucida Sans" panose="020B0602030504020204" pitchFamily="34" charset="0"/>
              </a:rPr>
              <a:t>3.</a:t>
            </a:r>
            <a:r>
              <a:rPr lang="es-ES" b="0" dirty="0" smtClean="0">
                <a:solidFill>
                  <a:schemeClr val="bg1"/>
                </a:solidFill>
                <a:latin typeface="Lucida Sans" panose="020B0602030504020204" pitchFamily="34" charset="0"/>
              </a:rPr>
              <a:t>Marco </a:t>
            </a:r>
            <a:endParaRPr lang="es-ES" b="0" dirty="0">
              <a:solidFill>
                <a:schemeClr val="bg1"/>
              </a:solidFill>
              <a:latin typeface="Lucida Sans" panose="020B0602030504020204" pitchFamily="34" charset="0"/>
            </a:endParaRPr>
          </a:p>
          <a:p>
            <a:pPr lvl="0" algn="ctr"/>
            <a:r>
              <a:rPr lang="es-ES" b="0" dirty="0" smtClean="0">
                <a:solidFill>
                  <a:schemeClr val="bg1"/>
                </a:solidFill>
                <a:latin typeface="Lucida Sans" panose="020B0602030504020204" pitchFamily="34" charset="0"/>
              </a:rPr>
              <a:t>teórico</a:t>
            </a:r>
            <a:endParaRPr lang="es-ES" b="0" dirty="0">
              <a:solidFill>
                <a:schemeClr val="bg1"/>
              </a:solidFill>
              <a:latin typeface="Lucida Sans" panose="020B0602030504020204" pitchFamily="34" charset="0"/>
            </a:endParaRPr>
          </a:p>
        </p:txBody>
      </p:sp>
      <p:sp>
        <p:nvSpPr>
          <p:cNvPr id="51" name="Text Box 20"/>
          <p:cNvSpPr txBox="1">
            <a:spLocks noChangeArrowheads="1"/>
          </p:cNvSpPr>
          <p:nvPr/>
        </p:nvSpPr>
        <p:spPr bwMode="auto">
          <a:xfrm>
            <a:off x="217941" y="5392380"/>
            <a:ext cx="1512000" cy="523220"/>
          </a:xfrm>
          <a:prstGeom prst="rect">
            <a:avLst/>
          </a:prstGeom>
          <a:gradFill>
            <a:gsLst>
              <a:gs pos="15000">
                <a:srgbClr val="2E8A5C"/>
              </a:gs>
              <a:gs pos="8000">
                <a:srgbClr val="FF0000"/>
              </a:gs>
              <a:gs pos="3000">
                <a:srgbClr val="FF9900"/>
              </a:gs>
            </a:gsLst>
            <a:path path="circle">
              <a:fillToRect l="100000" t="100000"/>
            </a:path>
          </a:gradFill>
          <a:ln w="12700" algn="ctr">
            <a:noFill/>
            <a:miter lim="800000"/>
            <a:headEnd/>
            <a:tailEnd/>
          </a:ln>
          <a:effectLst>
            <a:outerShdw blurRad="50800" dist="38100" dir="2700000" algn="tl" rotWithShape="0">
              <a:prstClr val="black">
                <a:alpha val="40000"/>
              </a:prstClr>
            </a:outerShdw>
          </a:effectLst>
        </p:spPr>
        <p:txBody>
          <a:bodyPr wrap="square">
            <a:spAutoFit/>
          </a:bodyPr>
          <a:lstStyle/>
          <a:p>
            <a:pPr lvl="0" algn="ctr"/>
            <a:r>
              <a:rPr lang="es-ES" dirty="0" smtClean="0">
                <a:solidFill>
                  <a:srgbClr val="FFFF00"/>
                </a:solidFill>
                <a:latin typeface="Lucida Sans" panose="020B0602030504020204" pitchFamily="34" charset="0"/>
              </a:rPr>
              <a:t>2.</a:t>
            </a:r>
            <a:r>
              <a:rPr lang="es-ES" b="0" dirty="0" smtClean="0">
                <a:solidFill>
                  <a:schemeClr val="bg1"/>
                </a:solidFill>
                <a:latin typeface="Lucida Sans" panose="020B0602030504020204" pitchFamily="34" charset="0"/>
              </a:rPr>
              <a:t>Problemas </a:t>
            </a:r>
            <a:endParaRPr lang="es-ES" b="0" dirty="0">
              <a:solidFill>
                <a:schemeClr val="bg1"/>
              </a:solidFill>
              <a:latin typeface="Lucida Sans" panose="020B0602030504020204" pitchFamily="34" charset="0"/>
            </a:endParaRPr>
          </a:p>
          <a:p>
            <a:pPr lvl="0" algn="ctr"/>
            <a:r>
              <a:rPr lang="es-ES" b="0" dirty="0" smtClean="0">
                <a:solidFill>
                  <a:schemeClr val="bg1"/>
                </a:solidFill>
                <a:latin typeface="Lucida Sans" panose="020B0602030504020204" pitchFamily="34" charset="0"/>
              </a:rPr>
              <a:t>Objetivos</a:t>
            </a:r>
            <a:endParaRPr lang="es-ES" b="0" dirty="0">
              <a:solidFill>
                <a:schemeClr val="bg1"/>
              </a:solidFill>
              <a:latin typeface="Lucida Sans" panose="020B0602030504020204" pitchFamily="34" charset="0"/>
            </a:endParaRPr>
          </a:p>
        </p:txBody>
      </p:sp>
      <p:sp>
        <p:nvSpPr>
          <p:cNvPr id="34" name="48 Rectángulo"/>
          <p:cNvSpPr/>
          <p:nvPr/>
        </p:nvSpPr>
        <p:spPr>
          <a:xfrm>
            <a:off x="1697164" y="1131034"/>
            <a:ext cx="786604" cy="425758"/>
          </a:xfrm>
          <a:prstGeom prst="rect">
            <a:avLst/>
          </a:prstGeom>
        </p:spPr>
        <p:txBody>
          <a:bodyPr wrap="square">
            <a:spAutoFit/>
          </a:bodyPr>
          <a:lstStyle/>
          <a:p>
            <a:pPr>
              <a:lnSpc>
                <a:spcPts val="1300"/>
              </a:lnSpc>
            </a:pPr>
            <a:r>
              <a:rPr lang="es-ES" sz="1270" b="0" dirty="0" smtClean="0">
                <a:solidFill>
                  <a:srgbClr val="0000CC"/>
                </a:solidFill>
                <a:latin typeface="Lucida Sans" pitchFamily="34" charset="0"/>
                <a:cs typeface="Lucida Sans" pitchFamily="34" charset="0"/>
              </a:rPr>
              <a:t>De la </a:t>
            </a:r>
          </a:p>
          <a:p>
            <a:pPr>
              <a:lnSpc>
                <a:spcPts val="1300"/>
              </a:lnSpc>
            </a:pPr>
            <a:r>
              <a:rPr lang="es-ES" sz="1270" b="0" dirty="0" smtClean="0">
                <a:solidFill>
                  <a:srgbClr val="0000CC"/>
                </a:solidFill>
                <a:latin typeface="Lucida Sans" pitchFamily="34" charset="0"/>
                <a:cs typeface="Lucida Sans" pitchFamily="34" charset="0"/>
              </a:rPr>
              <a:t>cual se</a:t>
            </a:r>
            <a:endParaRPr lang="es-ES" sz="1270" b="0" dirty="0">
              <a:solidFill>
                <a:srgbClr val="0000CC"/>
              </a:solidFill>
              <a:latin typeface="Lucida Sans" pitchFamily="34" charset="0"/>
              <a:cs typeface="Lucida Sans" pitchFamily="34" charset="0"/>
            </a:endParaRPr>
          </a:p>
        </p:txBody>
      </p:sp>
      <p:sp>
        <p:nvSpPr>
          <p:cNvPr id="50" name="Text Box 20"/>
          <p:cNvSpPr txBox="1">
            <a:spLocks noChangeArrowheads="1"/>
          </p:cNvSpPr>
          <p:nvPr/>
        </p:nvSpPr>
        <p:spPr bwMode="auto">
          <a:xfrm>
            <a:off x="241909" y="6308739"/>
            <a:ext cx="1512000" cy="307777"/>
          </a:xfrm>
          <a:prstGeom prst="rect">
            <a:avLst/>
          </a:prstGeom>
          <a:gradFill>
            <a:gsLst>
              <a:gs pos="15000">
                <a:srgbClr val="2E8A5C"/>
              </a:gs>
              <a:gs pos="8000">
                <a:srgbClr val="FF0000"/>
              </a:gs>
              <a:gs pos="3000">
                <a:srgbClr val="FF9900"/>
              </a:gs>
            </a:gsLst>
            <a:path path="circle">
              <a:fillToRect l="100000" t="100000"/>
            </a:path>
          </a:gradFill>
          <a:ln w="12700" algn="ctr">
            <a:noFill/>
            <a:miter lim="800000"/>
            <a:headEnd/>
            <a:tailEnd/>
          </a:ln>
          <a:effectLst>
            <a:outerShdw blurRad="50800" dist="38100" dir="2700000" algn="tl" rotWithShape="0">
              <a:prstClr val="black">
                <a:alpha val="40000"/>
              </a:prstClr>
            </a:outerShdw>
          </a:effectLst>
        </p:spPr>
        <p:txBody>
          <a:bodyPr wrap="square">
            <a:spAutoFit/>
          </a:bodyPr>
          <a:lstStyle/>
          <a:p>
            <a:pPr lvl="0" algn="ctr"/>
            <a:r>
              <a:rPr lang="es-ES" dirty="0" smtClean="0">
                <a:solidFill>
                  <a:srgbClr val="FFFF00"/>
                </a:solidFill>
                <a:latin typeface="Lucida Sans" panose="020B0602030504020204" pitchFamily="34" charset="0"/>
              </a:rPr>
              <a:t>1.</a:t>
            </a:r>
            <a:r>
              <a:rPr lang="es-ES" b="0" dirty="0" smtClean="0">
                <a:solidFill>
                  <a:schemeClr val="bg1"/>
                </a:solidFill>
                <a:latin typeface="Lucida Sans" panose="020B0602030504020204" pitchFamily="34" charset="0"/>
              </a:rPr>
              <a:t>Idea</a:t>
            </a:r>
            <a:r>
              <a:rPr lang="es-ES" dirty="0" smtClean="0">
                <a:solidFill>
                  <a:srgbClr val="FFFF00"/>
                </a:solidFill>
                <a:latin typeface="Lucida Sans" panose="020B0602030504020204" pitchFamily="34" charset="0"/>
              </a:rPr>
              <a:t> </a:t>
            </a:r>
            <a:endParaRPr lang="es-ES" dirty="0">
              <a:solidFill>
                <a:srgbClr val="FFFF00"/>
              </a:solidFill>
              <a:latin typeface="Lucida Sans" panose="020B0602030504020204" pitchFamily="34" charset="0"/>
            </a:endParaRPr>
          </a:p>
        </p:txBody>
      </p:sp>
      <p:sp>
        <p:nvSpPr>
          <p:cNvPr id="57" name="27 Rectángulo"/>
          <p:cNvSpPr/>
          <p:nvPr/>
        </p:nvSpPr>
        <p:spPr>
          <a:xfrm>
            <a:off x="539552" y="5896436"/>
            <a:ext cx="1142357" cy="483209"/>
          </a:xfrm>
          <a:prstGeom prst="rect">
            <a:avLst/>
          </a:prstGeom>
        </p:spPr>
        <p:txBody>
          <a:bodyPr wrap="square">
            <a:spAutoFit/>
          </a:bodyPr>
          <a:lstStyle/>
          <a:p>
            <a:r>
              <a:rPr lang="es-ES" sz="1270" b="0" dirty="0" smtClean="0">
                <a:solidFill>
                  <a:srgbClr val="0000CC"/>
                </a:solidFill>
                <a:latin typeface="Lucida Sans" pitchFamily="34" charset="0"/>
                <a:cs typeface="Lucida Sans" pitchFamily="34" charset="0"/>
              </a:rPr>
              <a:t>Ayuda a identificar</a:t>
            </a:r>
            <a:endParaRPr lang="es-ES" sz="1270" b="0" dirty="0">
              <a:solidFill>
                <a:srgbClr val="0000CC"/>
              </a:solidFill>
              <a:latin typeface="Lucida Sans" pitchFamily="34" charset="0"/>
              <a:cs typeface="Lucida Sans" pitchFamily="34" charset="0"/>
            </a:endParaRPr>
          </a:p>
        </p:txBody>
      </p:sp>
      <p:sp>
        <p:nvSpPr>
          <p:cNvPr id="39" name="Text Box 20"/>
          <p:cNvSpPr txBox="1">
            <a:spLocks noChangeArrowheads="1"/>
          </p:cNvSpPr>
          <p:nvPr/>
        </p:nvSpPr>
        <p:spPr bwMode="auto">
          <a:xfrm>
            <a:off x="4932200" y="975311"/>
            <a:ext cx="1440000" cy="523220"/>
          </a:xfrm>
          <a:prstGeom prst="rect">
            <a:avLst/>
          </a:prstGeom>
          <a:gradFill>
            <a:gsLst>
              <a:gs pos="15000">
                <a:srgbClr val="2E8A5C"/>
              </a:gs>
              <a:gs pos="8000">
                <a:srgbClr val="FF0000"/>
              </a:gs>
              <a:gs pos="3000">
                <a:srgbClr val="FF9900"/>
              </a:gs>
            </a:gsLst>
            <a:path path="circle">
              <a:fillToRect l="100000" t="100000"/>
            </a:path>
          </a:gradFill>
          <a:ln w="12700" algn="ctr">
            <a:noFill/>
            <a:miter lim="800000"/>
            <a:headEnd/>
            <a:tailEnd/>
          </a:ln>
          <a:effectLst>
            <a:outerShdw blurRad="50800" dist="38100" dir="2700000" algn="tl" rotWithShape="0">
              <a:prstClr val="black">
                <a:alpha val="40000"/>
              </a:prstClr>
            </a:outerShdw>
          </a:effectLst>
        </p:spPr>
        <p:txBody>
          <a:bodyPr wrap="square">
            <a:spAutoFit/>
          </a:bodyPr>
          <a:lstStyle/>
          <a:p>
            <a:pPr lvl="0" algn="ctr"/>
            <a:r>
              <a:rPr lang="es-ES" dirty="0" smtClean="0">
                <a:solidFill>
                  <a:srgbClr val="FFFF00"/>
                </a:solidFill>
                <a:latin typeface="Lucida Sans" panose="020B0602030504020204" pitchFamily="34" charset="0"/>
              </a:rPr>
              <a:t>9</a:t>
            </a:r>
            <a:r>
              <a:rPr lang="es-ES" b="0" dirty="0" smtClean="0">
                <a:solidFill>
                  <a:schemeClr val="bg1"/>
                </a:solidFill>
                <a:latin typeface="Lucida Sans" panose="020B0602030504020204" pitchFamily="34" charset="0"/>
              </a:rPr>
              <a:t>.Análisis de</a:t>
            </a:r>
          </a:p>
          <a:p>
            <a:pPr lvl="0" algn="ctr"/>
            <a:r>
              <a:rPr lang="es-ES" b="0" dirty="0" smtClean="0">
                <a:solidFill>
                  <a:schemeClr val="bg1"/>
                </a:solidFill>
                <a:latin typeface="Lucida Sans" panose="020B0602030504020204" pitchFamily="34" charset="0"/>
              </a:rPr>
              <a:t>los datos</a:t>
            </a:r>
            <a:endParaRPr lang="es-ES" b="0" dirty="0">
              <a:solidFill>
                <a:schemeClr val="bg1"/>
              </a:solidFill>
              <a:latin typeface="Lucida Sans" panose="020B0602030504020204" pitchFamily="34" charset="0"/>
            </a:endParaRPr>
          </a:p>
        </p:txBody>
      </p:sp>
      <p:cxnSp>
        <p:nvCxnSpPr>
          <p:cNvPr id="41" name="28 Conector recto de flecha"/>
          <p:cNvCxnSpPr/>
          <p:nvPr/>
        </p:nvCxnSpPr>
        <p:spPr>
          <a:xfrm rot="21600000">
            <a:off x="3707904" y="1123155"/>
            <a:ext cx="1224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48 Rectángulo"/>
          <p:cNvSpPr/>
          <p:nvPr/>
        </p:nvSpPr>
        <p:spPr>
          <a:xfrm>
            <a:off x="3760518" y="1124744"/>
            <a:ext cx="1357118" cy="425758"/>
          </a:xfrm>
          <a:prstGeom prst="rect">
            <a:avLst/>
          </a:prstGeom>
        </p:spPr>
        <p:txBody>
          <a:bodyPr wrap="square">
            <a:spAutoFit/>
          </a:bodyPr>
          <a:lstStyle/>
          <a:p>
            <a:pPr>
              <a:lnSpc>
                <a:spcPts val="1300"/>
              </a:lnSpc>
            </a:pPr>
            <a:r>
              <a:rPr lang="es-ES" sz="1270" b="0" dirty="0">
                <a:solidFill>
                  <a:srgbClr val="0000CC"/>
                </a:solidFill>
                <a:latin typeface="Lucida Sans" pitchFamily="34" charset="0"/>
                <a:cs typeface="Lucida Sans" pitchFamily="34" charset="0"/>
              </a:rPr>
              <a:t>S</a:t>
            </a:r>
            <a:r>
              <a:rPr lang="es-ES" sz="1270" b="0" dirty="0" smtClean="0">
                <a:solidFill>
                  <a:srgbClr val="0000CC"/>
                </a:solidFill>
                <a:latin typeface="Lucida Sans" pitchFamily="34" charset="0"/>
                <a:cs typeface="Lucida Sans" pitchFamily="34" charset="0"/>
              </a:rPr>
              <a:t>e preparan para el</a:t>
            </a:r>
            <a:endParaRPr lang="es-ES" sz="1270" b="0" dirty="0">
              <a:solidFill>
                <a:srgbClr val="0000CC"/>
              </a:solidFill>
              <a:latin typeface="Lucida Sans" pitchFamily="34" charset="0"/>
              <a:cs typeface="Lucida Sans" pitchFamily="34" charset="0"/>
            </a:endParaRPr>
          </a:p>
        </p:txBody>
      </p:sp>
      <p:sp>
        <p:nvSpPr>
          <p:cNvPr id="42" name="Text Box 20"/>
          <p:cNvSpPr txBox="1">
            <a:spLocks noChangeArrowheads="1"/>
          </p:cNvSpPr>
          <p:nvPr/>
        </p:nvSpPr>
        <p:spPr bwMode="auto">
          <a:xfrm>
            <a:off x="2339912" y="980728"/>
            <a:ext cx="1440000" cy="523220"/>
          </a:xfrm>
          <a:prstGeom prst="rect">
            <a:avLst/>
          </a:prstGeom>
          <a:gradFill>
            <a:gsLst>
              <a:gs pos="15000">
                <a:srgbClr val="2E8A5C"/>
              </a:gs>
              <a:gs pos="8000">
                <a:srgbClr val="FF0000"/>
              </a:gs>
              <a:gs pos="3000">
                <a:srgbClr val="FF9900"/>
              </a:gs>
            </a:gsLst>
            <a:path path="circle">
              <a:fillToRect l="100000" t="100000"/>
            </a:path>
          </a:gradFill>
          <a:ln w="12700" algn="ctr">
            <a:noFill/>
            <a:miter lim="800000"/>
            <a:headEnd/>
            <a:tailEnd/>
          </a:ln>
          <a:effectLst>
            <a:outerShdw blurRad="50800" dist="38100" dir="2700000" algn="tl" rotWithShape="0">
              <a:prstClr val="black">
                <a:alpha val="40000"/>
              </a:prstClr>
            </a:outerShdw>
          </a:effectLst>
        </p:spPr>
        <p:txBody>
          <a:bodyPr wrap="square">
            <a:spAutoFit/>
          </a:bodyPr>
          <a:lstStyle/>
          <a:p>
            <a:pPr lvl="0" algn="ctr"/>
            <a:r>
              <a:rPr lang="es-ES" dirty="0" smtClean="0">
                <a:solidFill>
                  <a:srgbClr val="FFFF00"/>
                </a:solidFill>
                <a:latin typeface="Lucida Sans" panose="020B0602030504020204" pitchFamily="34" charset="0"/>
              </a:rPr>
              <a:t>8</a:t>
            </a:r>
            <a:r>
              <a:rPr lang="es-ES" b="0" dirty="0" smtClean="0">
                <a:solidFill>
                  <a:schemeClr val="bg1"/>
                </a:solidFill>
                <a:latin typeface="Lucida Sans" panose="020B0602030504020204" pitchFamily="34" charset="0"/>
              </a:rPr>
              <a:t>.Recolectan datos</a:t>
            </a:r>
            <a:endParaRPr lang="es-ES" b="0" dirty="0">
              <a:solidFill>
                <a:schemeClr val="bg1"/>
              </a:solidFill>
              <a:latin typeface="Lucida Sans" panose="020B0602030504020204" pitchFamily="34" charset="0"/>
            </a:endParaRPr>
          </a:p>
        </p:txBody>
      </p:sp>
      <p:sp>
        <p:nvSpPr>
          <p:cNvPr id="52" name="Text Box 20"/>
          <p:cNvSpPr txBox="1">
            <a:spLocks noChangeArrowheads="1"/>
          </p:cNvSpPr>
          <p:nvPr/>
        </p:nvSpPr>
        <p:spPr bwMode="auto">
          <a:xfrm>
            <a:off x="7452320" y="980728"/>
            <a:ext cx="1584000" cy="522000"/>
          </a:xfrm>
          <a:prstGeom prst="rect">
            <a:avLst/>
          </a:prstGeom>
          <a:gradFill>
            <a:gsLst>
              <a:gs pos="15000">
                <a:srgbClr val="2E8A5C"/>
              </a:gs>
              <a:gs pos="8000">
                <a:srgbClr val="FF0000"/>
              </a:gs>
              <a:gs pos="3000">
                <a:srgbClr val="FF9900"/>
              </a:gs>
            </a:gsLst>
            <a:path path="circle">
              <a:fillToRect l="100000" t="100000"/>
            </a:path>
          </a:gradFill>
          <a:ln w="12700" algn="ctr">
            <a:noFill/>
            <a:miter lim="800000"/>
            <a:headEnd/>
            <a:tailEnd/>
          </a:ln>
          <a:effectLst>
            <a:outerShdw blurRad="50800" dist="38100" dir="2700000" algn="tl" rotWithShape="0">
              <a:prstClr val="black">
                <a:alpha val="40000"/>
              </a:prstClr>
            </a:outerShdw>
          </a:effectLst>
        </p:spPr>
        <p:txBody>
          <a:bodyPr wrap="square">
            <a:spAutoFit/>
          </a:bodyPr>
          <a:lstStyle/>
          <a:p>
            <a:pPr lvl="0" algn="ctr"/>
            <a:r>
              <a:rPr lang="es-ES" dirty="0" smtClean="0">
                <a:solidFill>
                  <a:srgbClr val="FFFF00"/>
                </a:solidFill>
                <a:latin typeface="Lucida Sans" panose="020B0602030504020204" pitchFamily="34" charset="0"/>
              </a:rPr>
              <a:t>10</a:t>
            </a:r>
            <a:r>
              <a:rPr lang="es-ES" b="0" dirty="0" smtClean="0">
                <a:solidFill>
                  <a:schemeClr val="bg1"/>
                </a:solidFill>
                <a:latin typeface="Lucida Sans" panose="020B0602030504020204" pitchFamily="34" charset="0"/>
              </a:rPr>
              <a:t>.Reporte de la investigación</a:t>
            </a:r>
            <a:endParaRPr lang="es-ES" b="0" dirty="0">
              <a:solidFill>
                <a:schemeClr val="bg1"/>
              </a:solidFill>
              <a:latin typeface="Lucida Sans" panose="020B0602030504020204" pitchFamily="34" charset="0"/>
            </a:endParaRPr>
          </a:p>
        </p:txBody>
      </p:sp>
      <p:sp>
        <p:nvSpPr>
          <p:cNvPr id="49" name="48 Rectángulo"/>
          <p:cNvSpPr/>
          <p:nvPr/>
        </p:nvSpPr>
        <p:spPr>
          <a:xfrm>
            <a:off x="6352806" y="1124744"/>
            <a:ext cx="1099514" cy="425758"/>
          </a:xfrm>
          <a:prstGeom prst="rect">
            <a:avLst/>
          </a:prstGeom>
        </p:spPr>
        <p:txBody>
          <a:bodyPr wrap="square">
            <a:spAutoFit/>
          </a:bodyPr>
          <a:lstStyle/>
          <a:p>
            <a:pPr>
              <a:lnSpc>
                <a:spcPts val="1300"/>
              </a:lnSpc>
            </a:pPr>
            <a:r>
              <a:rPr lang="es-ES" sz="1270" b="0" dirty="0" smtClean="0">
                <a:solidFill>
                  <a:srgbClr val="0000CC"/>
                </a:solidFill>
                <a:latin typeface="Lucida Sans" pitchFamily="34" charset="0"/>
                <a:cs typeface="Lucida Sans" pitchFamily="34" charset="0"/>
              </a:rPr>
              <a:t>Y concluye con el</a:t>
            </a:r>
            <a:endParaRPr lang="es-ES" sz="1270" b="0" dirty="0">
              <a:solidFill>
                <a:srgbClr val="0000CC"/>
              </a:solidFill>
              <a:latin typeface="Lucida Sans" pitchFamily="34" charset="0"/>
              <a:cs typeface="Lucida Sans" pitchFamily="34" charset="0"/>
            </a:endParaRPr>
          </a:p>
        </p:txBody>
      </p:sp>
      <p:sp>
        <p:nvSpPr>
          <p:cNvPr id="58" name="54 Rectángulo"/>
          <p:cNvSpPr/>
          <p:nvPr/>
        </p:nvSpPr>
        <p:spPr>
          <a:xfrm rot="16200000">
            <a:off x="1356616" y="5185640"/>
            <a:ext cx="2091704" cy="738664"/>
          </a:xfrm>
          <a:prstGeom prst="rect">
            <a:avLst/>
          </a:prstGeom>
        </p:spPr>
        <p:txBody>
          <a:bodyPr wrap="square">
            <a:spAutoFit/>
          </a:bodyPr>
          <a:lstStyle/>
          <a:p>
            <a:pPr algn="ctr"/>
            <a:r>
              <a:rPr lang="es-BO" b="0" dirty="0" smtClean="0">
                <a:solidFill>
                  <a:srgbClr val="C00000"/>
                </a:solidFill>
                <a:latin typeface="Lucida Sans" panose="020B0602030504020204" pitchFamily="34" charset="0"/>
              </a:rPr>
              <a:t>Pasos del planteamiento </a:t>
            </a:r>
          </a:p>
          <a:p>
            <a:pPr algn="ctr"/>
            <a:r>
              <a:rPr lang="es-BO" b="0" dirty="0" smtClean="0">
                <a:solidFill>
                  <a:srgbClr val="C00000"/>
                </a:solidFill>
                <a:latin typeface="Lucida Sans" panose="020B0602030504020204" pitchFamily="34" charset="0"/>
              </a:rPr>
              <a:t>del problema</a:t>
            </a:r>
            <a:endParaRPr lang="es-ES" dirty="0">
              <a:solidFill>
                <a:srgbClr val="C00000"/>
              </a:solidFill>
              <a:latin typeface="Lucida Sans" panose="020B0602030504020204" pitchFamily="34" charset="0"/>
            </a:endParaRPr>
          </a:p>
        </p:txBody>
      </p:sp>
      <p:sp>
        <p:nvSpPr>
          <p:cNvPr id="59" name="AutoShape 14"/>
          <p:cNvSpPr>
            <a:spLocks/>
          </p:cNvSpPr>
          <p:nvPr/>
        </p:nvSpPr>
        <p:spPr bwMode="auto">
          <a:xfrm rot="10800000">
            <a:off x="1835696" y="4581124"/>
            <a:ext cx="252379" cy="2019699"/>
          </a:xfrm>
          <a:prstGeom prst="leftBrace">
            <a:avLst>
              <a:gd name="adj1" fmla="val 38921"/>
              <a:gd name="adj2" fmla="val 50638"/>
            </a:avLst>
          </a:prstGeom>
          <a:noFill/>
          <a:ln w="12700">
            <a:solidFill>
              <a:srgbClr val="FF0000"/>
            </a:solidFill>
            <a:round/>
            <a:headEnd/>
            <a:tailEnd/>
          </a:ln>
        </p:spPr>
        <p:txBody>
          <a:bodyPr wrap="none" anchor="ctr"/>
          <a:lstStyle/>
          <a:p>
            <a:endParaRPr lang="es-ES"/>
          </a:p>
        </p:txBody>
      </p:sp>
      <p:sp>
        <p:nvSpPr>
          <p:cNvPr id="61" name="AutoShape 14"/>
          <p:cNvSpPr>
            <a:spLocks/>
          </p:cNvSpPr>
          <p:nvPr/>
        </p:nvSpPr>
        <p:spPr bwMode="auto">
          <a:xfrm rot="10800000">
            <a:off x="1780375" y="975310"/>
            <a:ext cx="271345" cy="3179181"/>
          </a:xfrm>
          <a:prstGeom prst="leftBrace">
            <a:avLst>
              <a:gd name="adj1" fmla="val 38921"/>
              <a:gd name="adj2" fmla="val 50638"/>
            </a:avLst>
          </a:prstGeom>
          <a:noFill/>
          <a:ln w="12700">
            <a:solidFill>
              <a:srgbClr val="FF0000"/>
            </a:solidFill>
            <a:round/>
            <a:headEnd/>
            <a:tailEnd/>
          </a:ln>
        </p:spPr>
        <p:txBody>
          <a:bodyPr wrap="none" anchor="ctr"/>
          <a:lstStyle/>
          <a:p>
            <a:endParaRPr lang="es-ES"/>
          </a:p>
        </p:txBody>
      </p:sp>
      <p:sp>
        <p:nvSpPr>
          <p:cNvPr id="63" name="54 Rectángulo"/>
          <p:cNvSpPr/>
          <p:nvPr/>
        </p:nvSpPr>
        <p:spPr>
          <a:xfrm rot="16200000">
            <a:off x="1392330" y="2269027"/>
            <a:ext cx="1803672" cy="523220"/>
          </a:xfrm>
          <a:prstGeom prst="rect">
            <a:avLst/>
          </a:prstGeom>
        </p:spPr>
        <p:txBody>
          <a:bodyPr wrap="square">
            <a:spAutoFit/>
          </a:bodyPr>
          <a:lstStyle/>
          <a:p>
            <a:pPr algn="ctr"/>
            <a:r>
              <a:rPr lang="es-BO" b="0" dirty="0" smtClean="0">
                <a:solidFill>
                  <a:srgbClr val="C00000"/>
                </a:solidFill>
                <a:latin typeface="Lucida Sans" panose="020B0602030504020204" pitchFamily="34" charset="0"/>
              </a:rPr>
              <a:t>Pasos del diseño metodológico</a:t>
            </a:r>
            <a:endParaRPr lang="es-ES" dirty="0">
              <a:solidFill>
                <a:srgbClr val="C00000"/>
              </a:solidFill>
              <a:latin typeface="Lucida Sans" panose="020B0602030504020204" pitchFamily="34" charset="0"/>
            </a:endParaRPr>
          </a:p>
        </p:txBody>
      </p:sp>
      <p:sp>
        <p:nvSpPr>
          <p:cNvPr id="65" name="AutoShape 14"/>
          <p:cNvSpPr>
            <a:spLocks/>
          </p:cNvSpPr>
          <p:nvPr/>
        </p:nvSpPr>
        <p:spPr bwMode="auto">
          <a:xfrm rot="16200000">
            <a:off x="5580025" y="-1683481"/>
            <a:ext cx="216023" cy="6696570"/>
          </a:xfrm>
          <a:prstGeom prst="leftBrace">
            <a:avLst>
              <a:gd name="adj1" fmla="val 38921"/>
              <a:gd name="adj2" fmla="val 50638"/>
            </a:avLst>
          </a:prstGeom>
          <a:noFill/>
          <a:ln w="12700">
            <a:solidFill>
              <a:srgbClr val="FF0000"/>
            </a:solidFill>
            <a:round/>
            <a:headEnd/>
            <a:tailEnd/>
          </a:ln>
        </p:spPr>
        <p:txBody>
          <a:bodyPr wrap="none" anchor="ctr"/>
          <a:lstStyle/>
          <a:p>
            <a:endParaRPr lang="es-ES"/>
          </a:p>
        </p:txBody>
      </p:sp>
      <p:sp>
        <p:nvSpPr>
          <p:cNvPr id="68" name="54 Rectángulo"/>
          <p:cNvSpPr/>
          <p:nvPr/>
        </p:nvSpPr>
        <p:spPr>
          <a:xfrm>
            <a:off x="4355976" y="1700808"/>
            <a:ext cx="2730723" cy="307777"/>
          </a:xfrm>
          <a:prstGeom prst="rect">
            <a:avLst/>
          </a:prstGeom>
        </p:spPr>
        <p:txBody>
          <a:bodyPr wrap="square">
            <a:spAutoFit/>
          </a:bodyPr>
          <a:lstStyle/>
          <a:p>
            <a:pPr algn="ctr"/>
            <a:r>
              <a:rPr lang="es-BO" b="0" dirty="0" smtClean="0">
                <a:solidFill>
                  <a:srgbClr val="C00000"/>
                </a:solidFill>
                <a:latin typeface="Lucida Sans" panose="020B0602030504020204" pitchFamily="34" charset="0"/>
              </a:rPr>
              <a:t>Pasos de la ejecución</a:t>
            </a:r>
            <a:endParaRPr lang="es-ES" dirty="0">
              <a:solidFill>
                <a:srgbClr val="C00000"/>
              </a:solidFill>
              <a:latin typeface="Lucida Sans" panose="020B0602030504020204" pitchFamily="34" charset="0"/>
            </a:endParaRPr>
          </a:p>
        </p:txBody>
      </p:sp>
      <p:sp>
        <p:nvSpPr>
          <p:cNvPr id="60" name="128 Rectángulo"/>
          <p:cNvSpPr/>
          <p:nvPr/>
        </p:nvSpPr>
        <p:spPr bwMode="auto">
          <a:xfrm>
            <a:off x="2367302" y="6525344"/>
            <a:ext cx="6228858" cy="324000"/>
          </a:xfrm>
          <a:prstGeom prst="rect">
            <a:avLst/>
          </a:prstGeom>
          <a:gradFill>
            <a:gsLst>
              <a:gs pos="7000">
                <a:srgbClr val="00FF99"/>
              </a:gs>
              <a:gs pos="7000">
                <a:srgbClr val="FF0000"/>
              </a:gs>
              <a:gs pos="12000">
                <a:srgbClr val="2F2F91"/>
              </a:gs>
            </a:gsLst>
            <a:path path="circle">
              <a:fillToRect l="100000" t="100000"/>
            </a:path>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buClr>
                <a:srgbClr val="FF3300"/>
              </a:buClr>
            </a:pPr>
            <a:r>
              <a:rPr lang="es-ES_tradnl" sz="1600" b="0" dirty="0" smtClean="0">
                <a:solidFill>
                  <a:schemeClr val="bg1"/>
                </a:solidFill>
                <a:latin typeface="Lucida Sans" panose="020B0602030504020204" pitchFamily="34" charset="0"/>
              </a:rPr>
              <a:t>La hipótesis se contrasta para ser aceptada o rechazada.</a:t>
            </a:r>
            <a:endParaRPr lang="es-ES_tradnl" sz="1600" b="0" dirty="0">
              <a:solidFill>
                <a:schemeClr val="bg1"/>
              </a:solidFill>
              <a:latin typeface="Lucida Sans" panose="020B0602030504020204" pitchFamily="34" charset="0"/>
            </a:endParaRPr>
          </a:p>
        </p:txBody>
      </p:sp>
      <p:sp>
        <p:nvSpPr>
          <p:cNvPr id="70" name="56 Rectángulo"/>
          <p:cNvSpPr/>
          <p:nvPr/>
        </p:nvSpPr>
        <p:spPr>
          <a:xfrm>
            <a:off x="5184894" y="556791"/>
            <a:ext cx="1619354" cy="307777"/>
          </a:xfrm>
          <a:prstGeom prst="rect">
            <a:avLst/>
          </a:prstGeom>
        </p:spPr>
        <p:txBody>
          <a:bodyPr wrap="none">
            <a:spAutoFit/>
          </a:bodyPr>
          <a:lstStyle/>
          <a:p>
            <a:r>
              <a:rPr lang="es-BO" b="0" dirty="0" smtClean="0">
                <a:latin typeface="Lucida Sans" panose="020B0602030504020204" pitchFamily="34" charset="0"/>
              </a:rPr>
              <a:t>(Sampieri, 2010)</a:t>
            </a:r>
            <a:endParaRPr lang="es-BO" b="0" dirty="0">
              <a:latin typeface="Lucida Sans" panose="020B0602030504020204" pitchFamily="34" charset="0"/>
            </a:endParaRPr>
          </a:p>
        </p:txBody>
      </p:sp>
      <p:sp>
        <p:nvSpPr>
          <p:cNvPr id="66" name="Rectángulo 65"/>
          <p:cNvSpPr/>
          <p:nvPr/>
        </p:nvSpPr>
        <p:spPr>
          <a:xfrm rot="20899558">
            <a:off x="2750719" y="2322926"/>
            <a:ext cx="2530557" cy="1077218"/>
          </a:xfrm>
          <a:prstGeom prst="rect">
            <a:avLst/>
          </a:prstGeom>
          <a:solidFill>
            <a:srgbClr val="F6FCAA"/>
          </a:solidFill>
          <a:ln>
            <a:noFill/>
          </a:ln>
          <a:effectLst>
            <a:glow rad="63500">
              <a:schemeClr val="accent2">
                <a:satMod val="175000"/>
                <a:alpha val="40000"/>
              </a:schemeClr>
            </a:glow>
            <a:outerShdw blurRad="50800" dist="38100" dir="2700000" algn="tl" rotWithShape="0">
              <a:prstClr val="black">
                <a:alpha val="40000"/>
              </a:prstClr>
            </a:outerShdw>
          </a:effectLst>
        </p:spPr>
        <p:txBody>
          <a:bodyPr wrap="square" lIns="91440" tIns="45720" rIns="91440" bIns="45720">
            <a:spAutoFit/>
          </a:bodyPr>
          <a:lstStyle/>
          <a:p>
            <a:pPr algn="ctr"/>
            <a:r>
              <a:rPr lang="es-ES" sz="1600" b="1" cap="none" spc="0" dirty="0" smtClean="0">
                <a:ln w="12700">
                  <a:solidFill>
                    <a:schemeClr val="accent1"/>
                  </a:solidFill>
                  <a:prstDash val="solid"/>
                </a:ln>
                <a:solidFill>
                  <a:srgbClr val="000000"/>
                </a:solidFill>
                <a:latin typeface="Lucida Sans" panose="020B0602030504020204" pitchFamily="34" charset="0"/>
              </a:rPr>
              <a:t>Corresponde sugerir una solución provisional para el problema.</a:t>
            </a:r>
            <a:endParaRPr lang="es-BO" sz="1600" b="1" cap="none" spc="0" dirty="0">
              <a:ln w="12700">
                <a:solidFill>
                  <a:schemeClr val="accent1"/>
                </a:solidFill>
                <a:prstDash val="solid"/>
              </a:ln>
              <a:solidFill>
                <a:srgbClr val="000000"/>
              </a:solidFill>
            </a:endParaRPr>
          </a:p>
        </p:txBody>
      </p:sp>
      <p:graphicFrame>
        <p:nvGraphicFramePr>
          <p:cNvPr id="69" name="10 Tabla"/>
          <p:cNvGraphicFramePr>
            <a:graphicFrameLocks noGrp="1"/>
          </p:cNvGraphicFramePr>
          <p:nvPr>
            <p:extLst>
              <p:ext uri="{D42A27DB-BD31-4B8C-83A1-F6EECF244321}">
                <p14:modId xmlns:p14="http://schemas.microsoft.com/office/powerpoint/2010/main" val="2661954273"/>
              </p:ext>
            </p:extLst>
          </p:nvPr>
        </p:nvGraphicFramePr>
        <p:xfrm>
          <a:off x="3404788" y="3645024"/>
          <a:ext cx="5434748" cy="271271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434748"/>
              </a:tblGrid>
              <a:tr h="0">
                <a:tc>
                  <a:txBody>
                    <a:bodyPr/>
                    <a:lstStyle/>
                    <a:p>
                      <a:pPr algn="ctr">
                        <a:buClr>
                          <a:srgbClr val="FF3300"/>
                        </a:buClr>
                      </a:pPr>
                      <a:r>
                        <a:rPr lang="es-BO" sz="1500" b="1" dirty="0" smtClean="0">
                          <a:solidFill>
                            <a:srgbClr val="FFFF00"/>
                          </a:solidFill>
                          <a:latin typeface="Lucida Sans" panose="020B0602030504020204" pitchFamily="34" charset="0"/>
                        </a:rPr>
                        <a:t>HIPÓTESIS</a:t>
                      </a:r>
                      <a:endParaRPr lang="es-MX" sz="1500" b="1" dirty="0">
                        <a:solidFill>
                          <a:srgbClr val="FFFF00"/>
                        </a:solidFill>
                        <a:latin typeface="Lucida Sans" panose="020B0602030504020204" pitchFamily="34" charset="0"/>
                      </a:endParaRPr>
                    </a:p>
                  </a:txBody>
                  <a:tcPr anchor="ctr">
                    <a:solidFill>
                      <a:srgbClr val="2F2F91"/>
                    </a:solidFill>
                  </a:tcPr>
                </a:tc>
              </a:tr>
              <a:tr h="0">
                <a:tc>
                  <a:txBody>
                    <a:bodyPr/>
                    <a:lstStyle/>
                    <a:p>
                      <a:pPr marL="0" marR="0" indent="0" algn="ctr" defTabSz="914400" rtl="0" eaLnBrk="1" fontAlgn="auto" latinLnBrk="0" hangingPunct="1">
                        <a:lnSpc>
                          <a:spcPct val="100000"/>
                        </a:lnSpc>
                        <a:spcBef>
                          <a:spcPts val="0"/>
                        </a:spcBef>
                        <a:spcAft>
                          <a:spcPts val="0"/>
                        </a:spcAft>
                        <a:buClr>
                          <a:srgbClr val="FF3300"/>
                        </a:buClr>
                        <a:buSzTx/>
                        <a:buFontTx/>
                        <a:buNone/>
                        <a:tabLst/>
                        <a:defRPr/>
                      </a:pPr>
                      <a:r>
                        <a:rPr lang="es-ES" sz="1450" b="0" dirty="0" smtClean="0">
                          <a:solidFill>
                            <a:schemeClr val="bg1"/>
                          </a:solidFill>
                          <a:latin typeface="Lucida Sans" panose="020B0602030504020204" pitchFamily="34" charset="0"/>
                        </a:rPr>
                        <a:t>Definición </a:t>
                      </a:r>
                    </a:p>
                  </a:txBody>
                  <a:tcPr anchor="ctr">
                    <a:solidFill>
                      <a:srgbClr val="FF0000"/>
                    </a:solidFill>
                  </a:tcPr>
                </a:tc>
              </a:tr>
              <a:tr h="146235">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400" b="0" dirty="0" smtClean="0">
                          <a:solidFill>
                            <a:srgbClr val="FF0000"/>
                          </a:solidFill>
                          <a:latin typeface="Lucida Sans" panose="020B0602030504020204" pitchFamily="34" charset="0"/>
                          <a:sym typeface="Wingdings 2" panose="05020102010507070707" pitchFamily="18" charset="2"/>
                        </a:rPr>
                        <a:t></a:t>
                      </a:r>
                      <a:r>
                        <a:rPr lang="es-BO" sz="1400" b="1" dirty="0" smtClean="0">
                          <a:solidFill>
                            <a:srgbClr val="C00000"/>
                          </a:solidFill>
                          <a:latin typeface="Lucida Sans" panose="020B0602030504020204" pitchFamily="34" charset="0"/>
                          <a:sym typeface="Wingdings 2" panose="05020102010507070707" pitchFamily="18" charset="2"/>
                        </a:rPr>
                        <a:t>Hipótesis</a:t>
                      </a:r>
                      <a:r>
                        <a:rPr lang="es-BO" sz="1400" b="0" baseline="0" dirty="0" smtClean="0">
                          <a:solidFill>
                            <a:schemeClr val="dk1"/>
                          </a:solidFill>
                          <a:latin typeface="Lucida Sans" panose="020B0602030504020204" pitchFamily="34" charset="0"/>
                          <a:sym typeface="Wingdings 2" panose="05020102010507070707" pitchFamily="18" charset="2"/>
                        </a:rPr>
                        <a:t> viene del griego “</a:t>
                      </a:r>
                      <a:r>
                        <a:rPr lang="es-BO" sz="1400" b="0" i="1" baseline="0" dirty="0" err="1" smtClean="0">
                          <a:solidFill>
                            <a:schemeClr val="dk1"/>
                          </a:solidFill>
                          <a:latin typeface="Lucida Sans" panose="020B0602030504020204" pitchFamily="34" charset="0"/>
                          <a:sym typeface="Wingdings 2" panose="05020102010507070707" pitchFamily="18" charset="2"/>
                        </a:rPr>
                        <a:t>hypothesis</a:t>
                      </a:r>
                      <a:r>
                        <a:rPr lang="es-BO" sz="1400" b="0" baseline="0" dirty="0" smtClean="0">
                          <a:solidFill>
                            <a:schemeClr val="dk1"/>
                          </a:solidFill>
                          <a:latin typeface="Lucida Sans" panose="020B0602030504020204" pitchFamily="34" charset="0"/>
                          <a:sym typeface="Wingdings 2" panose="05020102010507070707" pitchFamily="18" charset="2"/>
                        </a:rPr>
                        <a:t>” que significa suponer o poner bajo consideración. </a:t>
                      </a:r>
                      <a:endParaRPr lang="es-BO" sz="1400" b="0" dirty="0" smtClean="0">
                        <a:latin typeface="Lucida Sans" panose="020B0602030504020204" pitchFamily="34" charset="0"/>
                      </a:endParaRPr>
                    </a:p>
                  </a:txBody>
                  <a:tcPr>
                    <a:solidFill>
                      <a:srgbClr val="FFFFFF"/>
                    </a:solidFill>
                  </a:tcPr>
                </a:tc>
              </a:tr>
              <a:tr h="28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50" b="0" dirty="0" smtClean="0">
                          <a:solidFill>
                            <a:schemeClr val="bg1"/>
                          </a:solidFill>
                          <a:latin typeface="Lucida Sans" panose="020B0602030504020204" pitchFamily="34" charset="0"/>
                        </a:rPr>
                        <a:t>La hipótesis de investigación</a:t>
                      </a:r>
                      <a:endParaRPr lang="es-ES" sz="1450" b="0" dirty="0">
                        <a:solidFill>
                          <a:schemeClr val="bg1"/>
                        </a:solidFill>
                        <a:latin typeface="Lucida Sans" panose="020B0602030504020204" pitchFamily="34" charset="0"/>
                      </a:endParaRPr>
                    </a:p>
                  </a:txBody>
                  <a:tcPr anchor="ctr">
                    <a:solidFill>
                      <a:srgbClr val="38AA71"/>
                    </a:solidFill>
                  </a:tcPr>
                </a:tc>
              </a:tr>
              <a:tr h="0">
                <a:tc>
                  <a:txBody>
                    <a:bodyPr/>
                    <a:lstStyle/>
                    <a:p>
                      <a:pPr>
                        <a:buClr>
                          <a:srgbClr val="FF3300"/>
                        </a:buClr>
                      </a:pPr>
                      <a:r>
                        <a:rPr lang="es-BO" sz="1400" b="0" dirty="0" smtClean="0">
                          <a:solidFill>
                            <a:srgbClr val="FF0000"/>
                          </a:solidFill>
                          <a:latin typeface="Lucida Sans" panose="020B0602030504020204" pitchFamily="34" charset="0"/>
                          <a:sym typeface="Wingdings 2" panose="05020102010507070707" pitchFamily="18" charset="2"/>
                        </a:rPr>
                        <a:t></a:t>
                      </a:r>
                      <a:r>
                        <a:rPr lang="es-MX" sz="1400" b="0" baseline="0" dirty="0" smtClean="0">
                          <a:solidFill>
                            <a:schemeClr val="tx1"/>
                          </a:solidFill>
                          <a:latin typeface="Lucida Sans" panose="020B0602030504020204" pitchFamily="34" charset="0"/>
                          <a:sym typeface="Wingdings 2" panose="05020102010507070707" pitchFamily="18" charset="2"/>
                        </a:rPr>
                        <a:t>Es una </a:t>
                      </a:r>
                      <a:r>
                        <a:rPr lang="es-MX" sz="1400" b="1" baseline="0" dirty="0" smtClean="0">
                          <a:solidFill>
                            <a:srgbClr val="C00000"/>
                          </a:solidFill>
                          <a:latin typeface="Lucida Sans" panose="020B0602030504020204" pitchFamily="34" charset="0"/>
                          <a:sym typeface="Wingdings 2" panose="05020102010507070707" pitchFamily="18" charset="2"/>
                        </a:rPr>
                        <a:t>solución provisional </a:t>
                      </a:r>
                      <a:r>
                        <a:rPr lang="es-MX" sz="1400" b="0" baseline="0" dirty="0" smtClean="0">
                          <a:solidFill>
                            <a:schemeClr val="tx1"/>
                          </a:solidFill>
                          <a:latin typeface="Lucida Sans" panose="020B0602030504020204" pitchFamily="34" charset="0"/>
                          <a:sym typeface="Wingdings 2" panose="05020102010507070707" pitchFamily="18" charset="2"/>
                        </a:rPr>
                        <a:t>para el problema, que será </a:t>
                      </a:r>
                      <a:r>
                        <a:rPr lang="es-BO" sz="1400" b="1" dirty="0" smtClean="0">
                          <a:solidFill>
                            <a:srgbClr val="C00000"/>
                          </a:solidFill>
                          <a:latin typeface="Lucida Sans" panose="020B0602030504020204" pitchFamily="34" charset="0"/>
                        </a:rPr>
                        <a:t>verificada</a:t>
                      </a:r>
                      <a:r>
                        <a:rPr lang="es-BO" sz="1400" dirty="0" smtClean="0">
                          <a:latin typeface="Lucida Sans" panose="020B0602030504020204" pitchFamily="34" charset="0"/>
                        </a:rPr>
                        <a:t> como válida o no a lo largo de la investigación.</a:t>
                      </a:r>
                      <a:endParaRPr lang="es-MX" sz="1400" b="0" dirty="0">
                        <a:solidFill>
                          <a:schemeClr val="tx1"/>
                        </a:solidFill>
                        <a:latin typeface="Lucida Sans" panose="020B0602030504020204" pitchFamily="34" charset="0"/>
                      </a:endParaRPr>
                    </a:p>
                  </a:txBody>
                  <a:tcPr anchor="ctr">
                    <a:solidFill>
                      <a:srgbClr val="F0FAF5"/>
                    </a:solidFill>
                  </a:tcPr>
                </a:tc>
              </a:tr>
              <a:tr h="0">
                <a:tc>
                  <a:txBody>
                    <a:bodyPr/>
                    <a:lstStyle/>
                    <a:p>
                      <a:r>
                        <a:rPr lang="es-BO" sz="1400" b="0" dirty="0" smtClean="0">
                          <a:solidFill>
                            <a:srgbClr val="FF0000"/>
                          </a:solidFill>
                          <a:latin typeface="Lucida Sans" panose="020B0602030504020204" pitchFamily="34" charset="0"/>
                          <a:sym typeface="Wingdings 2" panose="05020102010507070707" pitchFamily="18" charset="2"/>
                        </a:rPr>
                        <a:t></a:t>
                      </a:r>
                      <a:r>
                        <a:rPr lang="es-BO" sz="1400" b="0" dirty="0" smtClean="0">
                          <a:solidFill>
                            <a:schemeClr val="tx1"/>
                          </a:solidFill>
                          <a:latin typeface="Lucida Sans" panose="020B0602030504020204" pitchFamily="34" charset="0"/>
                          <a:sym typeface="Wingdings 2" panose="05020102010507070707" pitchFamily="18" charset="2"/>
                        </a:rPr>
                        <a:t>Se expresa en</a:t>
                      </a:r>
                      <a:r>
                        <a:rPr lang="es-BO" sz="1400" b="0" baseline="0" dirty="0" smtClean="0">
                          <a:solidFill>
                            <a:schemeClr val="tx1"/>
                          </a:solidFill>
                          <a:latin typeface="Lucida Sans" panose="020B0602030504020204" pitchFamily="34" charset="0"/>
                          <a:sym typeface="Wingdings 2" panose="05020102010507070707" pitchFamily="18" charset="2"/>
                        </a:rPr>
                        <a:t> forma de </a:t>
                      </a:r>
                      <a:r>
                        <a:rPr lang="es-BO" sz="1400" b="1" dirty="0" smtClean="0">
                          <a:solidFill>
                            <a:srgbClr val="C00000"/>
                          </a:solidFill>
                          <a:latin typeface="Lucida Sans" panose="020B0602030504020204" pitchFamily="34" charset="0"/>
                          <a:sym typeface="Wingdings 2" panose="05020102010507070707" pitchFamily="18" charset="2"/>
                        </a:rPr>
                        <a:t>enunciado afirmativo </a:t>
                      </a:r>
                      <a:r>
                        <a:rPr lang="es-BO" sz="1400" b="0" dirty="0" smtClean="0">
                          <a:solidFill>
                            <a:schemeClr val="tx1"/>
                          </a:solidFill>
                          <a:latin typeface="Lucida Sans" panose="020B0602030504020204" pitchFamily="34" charset="0"/>
                          <a:sym typeface="Wingdings 2" panose="05020102010507070707" pitchFamily="18" charset="2"/>
                        </a:rPr>
                        <a:t>y vincula, generalmente, dos o más elementos que encuentran su expresión en las denominadas </a:t>
                      </a:r>
                      <a:r>
                        <a:rPr lang="es-BO" sz="1400" b="1" dirty="0" smtClean="0">
                          <a:solidFill>
                            <a:srgbClr val="C00000"/>
                          </a:solidFill>
                          <a:latin typeface="Lucida Sans" panose="020B0602030504020204" pitchFamily="34" charset="0"/>
                          <a:sym typeface="Wingdings 2" panose="05020102010507070707" pitchFamily="18" charset="2"/>
                        </a:rPr>
                        <a:t>variables</a:t>
                      </a:r>
                      <a:r>
                        <a:rPr lang="es-BO" sz="1400" b="0" dirty="0" smtClean="0">
                          <a:solidFill>
                            <a:schemeClr val="tx1"/>
                          </a:solidFill>
                          <a:latin typeface="Lucida Sans" panose="020B0602030504020204" pitchFamily="34" charset="0"/>
                          <a:sym typeface="Wingdings 2" panose="05020102010507070707" pitchFamily="18" charset="2"/>
                        </a:rPr>
                        <a:t>.    </a:t>
                      </a:r>
                      <a:endParaRPr lang="es-MX" sz="1400" b="0" dirty="0">
                        <a:solidFill>
                          <a:schemeClr val="tx1"/>
                        </a:solidFill>
                        <a:latin typeface="Lucida Sans" panose="020B0602030504020204" pitchFamily="34" charset="0"/>
                      </a:endParaRPr>
                    </a:p>
                  </a:txBody>
                  <a:tcPr anchor="ctr">
                    <a:solidFill>
                      <a:srgbClr val="FFD5EA"/>
                    </a:solidFill>
                  </a:tcPr>
                </a:tc>
              </a:tr>
            </a:tbl>
          </a:graphicData>
        </a:graphic>
      </p:graphicFrame>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2006039"/>
            <a:ext cx="2628672" cy="1560687"/>
          </a:xfrm>
          <a:prstGeom prst="rect">
            <a:avLst/>
          </a:prstGeom>
          <a:effectLst>
            <a:glow rad="63500">
              <a:schemeClr val="accent2">
                <a:satMod val="17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18099943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6"/>
                                        </p:tgtEl>
                                        <p:attrNameLst>
                                          <p:attrName>ppt_y</p:attrName>
                                        </p:attrNameLst>
                                      </p:cBhvr>
                                      <p:tavLst>
                                        <p:tav tm="0">
                                          <p:val>
                                            <p:strVal val="#ppt_y"/>
                                          </p:val>
                                        </p:tav>
                                        <p:tav tm="100000">
                                          <p:val>
                                            <p:strVal val="#ppt_y"/>
                                          </p:val>
                                        </p:tav>
                                      </p:tavLst>
                                    </p:anim>
                                    <p:anim calcmode="lin" valueType="num">
                                      <p:cBhvr>
                                        <p:cTn id="9"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6"/>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down)">
                                      <p:cBhvr>
                                        <p:cTn id="16" dur="580">
                                          <p:stCondLst>
                                            <p:cond delay="0"/>
                                          </p:stCondLst>
                                        </p:cTn>
                                        <p:tgtEl>
                                          <p:spTgt spid="69"/>
                                        </p:tgtEl>
                                      </p:cBhvr>
                                    </p:animEffect>
                                    <p:anim calcmode="lin" valueType="num">
                                      <p:cBhvr>
                                        <p:cTn id="17"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22" dur="26">
                                          <p:stCondLst>
                                            <p:cond delay="650"/>
                                          </p:stCondLst>
                                        </p:cTn>
                                        <p:tgtEl>
                                          <p:spTgt spid="69"/>
                                        </p:tgtEl>
                                      </p:cBhvr>
                                      <p:to x="100000" y="60000"/>
                                    </p:animScale>
                                    <p:animScale>
                                      <p:cBhvr>
                                        <p:cTn id="23" dur="166" decel="50000">
                                          <p:stCondLst>
                                            <p:cond delay="676"/>
                                          </p:stCondLst>
                                        </p:cTn>
                                        <p:tgtEl>
                                          <p:spTgt spid="69"/>
                                        </p:tgtEl>
                                      </p:cBhvr>
                                      <p:to x="100000" y="100000"/>
                                    </p:animScale>
                                    <p:animScale>
                                      <p:cBhvr>
                                        <p:cTn id="24" dur="26">
                                          <p:stCondLst>
                                            <p:cond delay="1312"/>
                                          </p:stCondLst>
                                        </p:cTn>
                                        <p:tgtEl>
                                          <p:spTgt spid="69"/>
                                        </p:tgtEl>
                                      </p:cBhvr>
                                      <p:to x="100000" y="80000"/>
                                    </p:animScale>
                                    <p:animScale>
                                      <p:cBhvr>
                                        <p:cTn id="25" dur="166" decel="50000">
                                          <p:stCondLst>
                                            <p:cond delay="1338"/>
                                          </p:stCondLst>
                                        </p:cTn>
                                        <p:tgtEl>
                                          <p:spTgt spid="69"/>
                                        </p:tgtEl>
                                      </p:cBhvr>
                                      <p:to x="100000" y="100000"/>
                                    </p:animScale>
                                    <p:animScale>
                                      <p:cBhvr>
                                        <p:cTn id="26" dur="26">
                                          <p:stCondLst>
                                            <p:cond delay="1642"/>
                                          </p:stCondLst>
                                        </p:cTn>
                                        <p:tgtEl>
                                          <p:spTgt spid="69"/>
                                        </p:tgtEl>
                                      </p:cBhvr>
                                      <p:to x="100000" y="90000"/>
                                    </p:animScale>
                                    <p:animScale>
                                      <p:cBhvr>
                                        <p:cTn id="27" dur="166" decel="50000">
                                          <p:stCondLst>
                                            <p:cond delay="1668"/>
                                          </p:stCondLst>
                                        </p:cTn>
                                        <p:tgtEl>
                                          <p:spTgt spid="69"/>
                                        </p:tgtEl>
                                      </p:cBhvr>
                                      <p:to x="100000" y="100000"/>
                                    </p:animScale>
                                    <p:animScale>
                                      <p:cBhvr>
                                        <p:cTn id="28" dur="26">
                                          <p:stCondLst>
                                            <p:cond delay="1808"/>
                                          </p:stCondLst>
                                        </p:cTn>
                                        <p:tgtEl>
                                          <p:spTgt spid="69"/>
                                        </p:tgtEl>
                                      </p:cBhvr>
                                      <p:to x="100000" y="95000"/>
                                    </p:animScale>
                                    <p:animScale>
                                      <p:cBhvr>
                                        <p:cTn id="29" dur="166" decel="50000">
                                          <p:stCondLst>
                                            <p:cond delay="1834"/>
                                          </p:stCondLst>
                                        </p:cTn>
                                        <p:tgtEl>
                                          <p:spTgt spid="69"/>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9" fill="hold" grpId="0" nodeType="clickEffect">
                                  <p:stCondLst>
                                    <p:cond delay="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500" fill="hold"/>
                                        <p:tgtEl>
                                          <p:spTgt spid="60"/>
                                        </p:tgtEl>
                                        <p:attrNameLst>
                                          <p:attrName>ppt_x</p:attrName>
                                        </p:attrNameLst>
                                      </p:cBhvr>
                                      <p:tavLst>
                                        <p:tav tm="0">
                                          <p:val>
                                            <p:strVal val="0-#ppt_w/2"/>
                                          </p:val>
                                        </p:tav>
                                        <p:tav tm="100000">
                                          <p:val>
                                            <p:strVal val="#ppt_x"/>
                                          </p:val>
                                        </p:tav>
                                      </p:tavLst>
                                    </p:anim>
                                    <p:anim calcmode="lin" valueType="num">
                                      <p:cBhvr additive="base">
                                        <p:cTn id="35"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fltVal val="0"/>
                                          </p:val>
                                        </p:tav>
                                        <p:tav tm="100000">
                                          <p:val>
                                            <p:strVal val="#ppt_w"/>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Effect transition="in" filter="fade">
                                      <p:cBhvr>
                                        <p:cTn id="42" dur="500"/>
                                        <p:tgtEl>
                                          <p:spTgt spid="37"/>
                                        </p:tgtEl>
                                      </p:cBhvr>
                                    </p:animEffect>
                                  </p:childTnLst>
                                </p:cTn>
                              </p:par>
                            </p:childTnLst>
                          </p:cTn>
                        </p:par>
                        <p:par>
                          <p:cTn id="43" fill="hold">
                            <p:stCondLst>
                              <p:cond delay="500"/>
                            </p:stCondLst>
                            <p:childTnLst>
                              <p:par>
                                <p:cTn id="44" presetID="2" presetClass="entr" presetSubtype="1"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ppt_x"/>
                                          </p:val>
                                        </p:tav>
                                        <p:tav tm="100000">
                                          <p:val>
                                            <p:strVal val="#ppt_x"/>
                                          </p:val>
                                        </p:tav>
                                      </p:tavLst>
                                    </p:anim>
                                    <p:anim calcmode="lin" valueType="num">
                                      <p:cBhvr additive="base">
                                        <p:cTn id="47" dur="500" fill="hold"/>
                                        <p:tgtEl>
                                          <p:spTgt spid="28"/>
                                        </p:tgtEl>
                                        <p:attrNameLst>
                                          <p:attrName>ppt_y</p:attrName>
                                        </p:attrNameLst>
                                      </p:cBhvr>
                                      <p:tavLst>
                                        <p:tav tm="0">
                                          <p:val>
                                            <p:strVal val="0-#ppt_h/2"/>
                                          </p:val>
                                        </p:tav>
                                        <p:tav tm="100000">
                                          <p:val>
                                            <p:strVal val="#ppt_y"/>
                                          </p:val>
                                        </p:tav>
                                      </p:tavLst>
                                    </p:anim>
                                  </p:childTnLst>
                                </p:cTn>
                              </p:par>
                            </p:childTnLst>
                          </p:cTn>
                        </p:par>
                        <p:par>
                          <p:cTn id="48" fill="hold">
                            <p:stCondLst>
                              <p:cond delay="1000"/>
                            </p:stCondLst>
                            <p:childTnLst>
                              <p:par>
                                <p:cTn id="49" presetID="2" presetClass="entr" presetSubtype="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500" fill="hold"/>
                                        <p:tgtEl>
                                          <p:spTgt spid="45"/>
                                        </p:tgtEl>
                                        <p:attrNameLst>
                                          <p:attrName>ppt_x</p:attrName>
                                        </p:attrNameLst>
                                      </p:cBhvr>
                                      <p:tavLst>
                                        <p:tav tm="0">
                                          <p:val>
                                            <p:strVal val="0-#ppt_w/2"/>
                                          </p:val>
                                        </p:tav>
                                        <p:tav tm="100000">
                                          <p:val>
                                            <p:strVal val="#ppt_x"/>
                                          </p:val>
                                        </p:tav>
                                      </p:tavLst>
                                    </p:anim>
                                    <p:anim calcmode="lin" valueType="num">
                                      <p:cBhvr additive="base">
                                        <p:cTn id="52"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childTnLst>
                          </p:cTn>
                        </p:par>
                        <p:par>
                          <p:cTn id="60" fill="hold">
                            <p:stCondLst>
                              <p:cond delay="500"/>
                            </p:stCondLst>
                            <p:childTnLst>
                              <p:par>
                                <p:cTn id="61" presetID="2" presetClass="entr" presetSubtype="1"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0-#ppt_h/2"/>
                                          </p:val>
                                        </p:tav>
                                        <p:tav tm="100000">
                                          <p:val>
                                            <p:strVal val="#ppt_y"/>
                                          </p:val>
                                        </p:tav>
                                      </p:tavLst>
                                    </p:anim>
                                  </p:childTnLst>
                                </p:cTn>
                              </p:par>
                            </p:childTnLst>
                          </p:cTn>
                        </p:par>
                        <p:par>
                          <p:cTn id="65" fill="hold">
                            <p:stCondLst>
                              <p:cond delay="1000"/>
                            </p:stCondLst>
                            <p:childTnLst>
                              <p:par>
                                <p:cTn id="66" presetID="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500" fill="hold"/>
                                        <p:tgtEl>
                                          <p:spTgt spid="43"/>
                                        </p:tgtEl>
                                        <p:attrNameLst>
                                          <p:attrName>ppt_x</p:attrName>
                                        </p:attrNameLst>
                                      </p:cBhvr>
                                      <p:tavLst>
                                        <p:tav tm="0">
                                          <p:val>
                                            <p:strVal val="0-#ppt_w/2"/>
                                          </p:val>
                                        </p:tav>
                                        <p:tav tm="100000">
                                          <p:val>
                                            <p:strVal val="#ppt_x"/>
                                          </p:val>
                                        </p:tav>
                                      </p:tavLst>
                                    </p:anim>
                                    <p:anim calcmode="lin" valueType="num">
                                      <p:cBhvr additive="base">
                                        <p:cTn id="69"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500"/>
                            </p:stCondLst>
                            <p:childTnLst>
                              <p:par>
                                <p:cTn id="78" presetID="2" presetClass="entr" presetSubtype="1" fill="hold" nodeType="afterEffect">
                                  <p:stCondLst>
                                    <p:cond delay="0"/>
                                  </p:stCondLst>
                                  <p:childTnLst>
                                    <p:set>
                                      <p:cBhvr>
                                        <p:cTn id="79" dur="1" fill="hold">
                                          <p:stCondLst>
                                            <p:cond delay="0"/>
                                          </p:stCondLst>
                                        </p:cTn>
                                        <p:tgtEl>
                                          <p:spTgt spid="32"/>
                                        </p:tgtEl>
                                        <p:attrNameLst>
                                          <p:attrName>style.visibility</p:attrName>
                                        </p:attrNameLst>
                                      </p:cBhvr>
                                      <p:to>
                                        <p:strVal val="visible"/>
                                      </p:to>
                                    </p:set>
                                    <p:anim calcmode="lin" valueType="num">
                                      <p:cBhvr additive="base">
                                        <p:cTn id="80" dur="500" fill="hold"/>
                                        <p:tgtEl>
                                          <p:spTgt spid="32"/>
                                        </p:tgtEl>
                                        <p:attrNameLst>
                                          <p:attrName>ppt_x</p:attrName>
                                        </p:attrNameLst>
                                      </p:cBhvr>
                                      <p:tavLst>
                                        <p:tav tm="0">
                                          <p:val>
                                            <p:strVal val="#ppt_x"/>
                                          </p:val>
                                        </p:tav>
                                        <p:tav tm="100000">
                                          <p:val>
                                            <p:strVal val="#ppt_x"/>
                                          </p:val>
                                        </p:tav>
                                      </p:tavLst>
                                    </p:anim>
                                    <p:anim calcmode="lin" valueType="num">
                                      <p:cBhvr additive="base">
                                        <p:cTn id="81" dur="500" fill="hold"/>
                                        <p:tgtEl>
                                          <p:spTgt spid="32"/>
                                        </p:tgtEl>
                                        <p:attrNameLst>
                                          <p:attrName>ppt_y</p:attrName>
                                        </p:attrNameLst>
                                      </p:cBhvr>
                                      <p:tavLst>
                                        <p:tav tm="0">
                                          <p:val>
                                            <p:strVal val="0-#ppt_h/2"/>
                                          </p:val>
                                        </p:tav>
                                        <p:tav tm="100000">
                                          <p:val>
                                            <p:strVal val="#ppt_y"/>
                                          </p:val>
                                        </p:tav>
                                      </p:tavLst>
                                    </p:anim>
                                  </p:childTnLst>
                                </p:cTn>
                              </p:par>
                            </p:childTnLst>
                          </p:cTn>
                        </p:par>
                        <p:par>
                          <p:cTn id="82" fill="hold">
                            <p:stCondLst>
                              <p:cond delay="1000"/>
                            </p:stCondLst>
                            <p:childTnLst>
                              <p:par>
                                <p:cTn id="83" presetID="2" presetClass="entr" presetSubtype="8"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additive="base">
                                        <p:cTn id="85" dur="500" fill="hold"/>
                                        <p:tgtEl>
                                          <p:spTgt spid="42"/>
                                        </p:tgtEl>
                                        <p:attrNameLst>
                                          <p:attrName>ppt_x</p:attrName>
                                        </p:attrNameLst>
                                      </p:cBhvr>
                                      <p:tavLst>
                                        <p:tav tm="0">
                                          <p:val>
                                            <p:strVal val="0-#ppt_w/2"/>
                                          </p:val>
                                        </p:tav>
                                        <p:tav tm="100000">
                                          <p:val>
                                            <p:strVal val="#ppt_x"/>
                                          </p:val>
                                        </p:tav>
                                      </p:tavLst>
                                    </p:anim>
                                    <p:anim calcmode="lin" valueType="num">
                                      <p:cBhvr additive="base">
                                        <p:cTn id="86"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500" fill="hold"/>
                                        <p:tgtEl>
                                          <p:spTgt spid="44"/>
                                        </p:tgtEl>
                                        <p:attrNameLst>
                                          <p:attrName>ppt_w</p:attrName>
                                        </p:attrNameLst>
                                      </p:cBhvr>
                                      <p:tavLst>
                                        <p:tav tm="0">
                                          <p:val>
                                            <p:fltVal val="0"/>
                                          </p:val>
                                        </p:tav>
                                        <p:tav tm="100000">
                                          <p:val>
                                            <p:strVal val="#ppt_w"/>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Effect transition="in" filter="fade">
                                      <p:cBhvr>
                                        <p:cTn id="93" dur="500"/>
                                        <p:tgtEl>
                                          <p:spTgt spid="44"/>
                                        </p:tgtEl>
                                      </p:cBhvr>
                                    </p:animEffect>
                                  </p:childTnLst>
                                </p:cTn>
                              </p:par>
                            </p:childTnLst>
                          </p:cTn>
                        </p:par>
                        <p:par>
                          <p:cTn id="94" fill="hold">
                            <p:stCondLst>
                              <p:cond delay="500"/>
                            </p:stCondLst>
                            <p:childTnLst>
                              <p:par>
                                <p:cTn id="95" presetID="2" presetClass="entr" presetSubtype="1"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additive="base">
                                        <p:cTn id="97" dur="500" fill="hold"/>
                                        <p:tgtEl>
                                          <p:spTgt spid="41"/>
                                        </p:tgtEl>
                                        <p:attrNameLst>
                                          <p:attrName>ppt_x</p:attrName>
                                        </p:attrNameLst>
                                      </p:cBhvr>
                                      <p:tavLst>
                                        <p:tav tm="0">
                                          <p:val>
                                            <p:strVal val="#ppt_x"/>
                                          </p:val>
                                        </p:tav>
                                        <p:tav tm="100000">
                                          <p:val>
                                            <p:strVal val="#ppt_x"/>
                                          </p:val>
                                        </p:tav>
                                      </p:tavLst>
                                    </p:anim>
                                    <p:anim calcmode="lin" valueType="num">
                                      <p:cBhvr additive="base">
                                        <p:cTn id="98" dur="500" fill="hold"/>
                                        <p:tgtEl>
                                          <p:spTgt spid="41"/>
                                        </p:tgtEl>
                                        <p:attrNameLst>
                                          <p:attrName>ppt_y</p:attrName>
                                        </p:attrNameLst>
                                      </p:cBhvr>
                                      <p:tavLst>
                                        <p:tav tm="0">
                                          <p:val>
                                            <p:strVal val="0-#ppt_h/2"/>
                                          </p:val>
                                        </p:tav>
                                        <p:tav tm="100000">
                                          <p:val>
                                            <p:strVal val="#ppt_y"/>
                                          </p:val>
                                        </p:tav>
                                      </p:tavLst>
                                    </p:anim>
                                  </p:childTnLst>
                                </p:cTn>
                              </p:par>
                            </p:childTnLst>
                          </p:cTn>
                        </p:par>
                        <p:par>
                          <p:cTn id="99" fill="hold">
                            <p:stCondLst>
                              <p:cond delay="1000"/>
                            </p:stCondLst>
                            <p:childTnLst>
                              <p:par>
                                <p:cTn id="100" presetID="2" presetClass="entr" presetSubtype="8" fill="hold" grpId="0" nodeType="afterEffect">
                                  <p:stCondLst>
                                    <p:cond delay="0"/>
                                  </p:stCondLst>
                                  <p:childTnLst>
                                    <p:set>
                                      <p:cBhvr>
                                        <p:cTn id="101" dur="1" fill="hold">
                                          <p:stCondLst>
                                            <p:cond delay="0"/>
                                          </p:stCondLst>
                                        </p:cTn>
                                        <p:tgtEl>
                                          <p:spTgt spid="39"/>
                                        </p:tgtEl>
                                        <p:attrNameLst>
                                          <p:attrName>style.visibility</p:attrName>
                                        </p:attrNameLst>
                                      </p:cBhvr>
                                      <p:to>
                                        <p:strVal val="visible"/>
                                      </p:to>
                                    </p:set>
                                    <p:anim calcmode="lin" valueType="num">
                                      <p:cBhvr additive="base">
                                        <p:cTn id="102" dur="500" fill="hold"/>
                                        <p:tgtEl>
                                          <p:spTgt spid="39"/>
                                        </p:tgtEl>
                                        <p:attrNameLst>
                                          <p:attrName>ppt_x</p:attrName>
                                        </p:attrNameLst>
                                      </p:cBhvr>
                                      <p:tavLst>
                                        <p:tav tm="0">
                                          <p:val>
                                            <p:strVal val="0-#ppt_w/2"/>
                                          </p:val>
                                        </p:tav>
                                        <p:tav tm="100000">
                                          <p:val>
                                            <p:strVal val="#ppt_x"/>
                                          </p:val>
                                        </p:tav>
                                      </p:tavLst>
                                    </p:anim>
                                    <p:anim calcmode="lin" valueType="num">
                                      <p:cBhvr additive="base">
                                        <p:cTn id="103"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49"/>
                                        </p:tgtEl>
                                        <p:attrNameLst>
                                          <p:attrName>style.visibility</p:attrName>
                                        </p:attrNameLst>
                                      </p:cBhvr>
                                      <p:to>
                                        <p:strVal val="visible"/>
                                      </p:to>
                                    </p:set>
                                    <p:anim calcmode="lin" valueType="num">
                                      <p:cBhvr>
                                        <p:cTn id="108" dur="500" fill="hold"/>
                                        <p:tgtEl>
                                          <p:spTgt spid="49"/>
                                        </p:tgtEl>
                                        <p:attrNameLst>
                                          <p:attrName>ppt_w</p:attrName>
                                        </p:attrNameLst>
                                      </p:cBhvr>
                                      <p:tavLst>
                                        <p:tav tm="0">
                                          <p:val>
                                            <p:fltVal val="0"/>
                                          </p:val>
                                        </p:tav>
                                        <p:tav tm="100000">
                                          <p:val>
                                            <p:strVal val="#ppt_w"/>
                                          </p:val>
                                        </p:tav>
                                      </p:tavLst>
                                    </p:anim>
                                    <p:anim calcmode="lin" valueType="num">
                                      <p:cBhvr>
                                        <p:cTn id="109" dur="500" fill="hold"/>
                                        <p:tgtEl>
                                          <p:spTgt spid="49"/>
                                        </p:tgtEl>
                                        <p:attrNameLst>
                                          <p:attrName>ppt_h</p:attrName>
                                        </p:attrNameLst>
                                      </p:cBhvr>
                                      <p:tavLst>
                                        <p:tav tm="0">
                                          <p:val>
                                            <p:fltVal val="0"/>
                                          </p:val>
                                        </p:tav>
                                        <p:tav tm="100000">
                                          <p:val>
                                            <p:strVal val="#ppt_h"/>
                                          </p:val>
                                        </p:tav>
                                      </p:tavLst>
                                    </p:anim>
                                    <p:animEffect transition="in" filter="fade">
                                      <p:cBhvr>
                                        <p:cTn id="110" dur="500"/>
                                        <p:tgtEl>
                                          <p:spTgt spid="49"/>
                                        </p:tgtEl>
                                      </p:cBhvr>
                                    </p:animEffect>
                                  </p:childTnLst>
                                </p:cTn>
                              </p:par>
                            </p:childTnLst>
                          </p:cTn>
                        </p:par>
                        <p:par>
                          <p:cTn id="111" fill="hold">
                            <p:stCondLst>
                              <p:cond delay="500"/>
                            </p:stCondLst>
                            <p:childTnLst>
                              <p:par>
                                <p:cTn id="112" presetID="2" presetClass="entr" presetSubtype="1" fill="hold" nodeType="afterEffect">
                                  <p:stCondLst>
                                    <p:cond delay="0"/>
                                  </p:stCondLst>
                                  <p:childTnLst>
                                    <p:set>
                                      <p:cBhvr>
                                        <p:cTn id="113" dur="1" fill="hold">
                                          <p:stCondLst>
                                            <p:cond delay="0"/>
                                          </p:stCondLst>
                                        </p:cTn>
                                        <p:tgtEl>
                                          <p:spTgt spid="62"/>
                                        </p:tgtEl>
                                        <p:attrNameLst>
                                          <p:attrName>style.visibility</p:attrName>
                                        </p:attrNameLst>
                                      </p:cBhvr>
                                      <p:to>
                                        <p:strVal val="visible"/>
                                      </p:to>
                                    </p:set>
                                    <p:anim calcmode="lin" valueType="num">
                                      <p:cBhvr additive="base">
                                        <p:cTn id="114" dur="500" fill="hold"/>
                                        <p:tgtEl>
                                          <p:spTgt spid="62"/>
                                        </p:tgtEl>
                                        <p:attrNameLst>
                                          <p:attrName>ppt_x</p:attrName>
                                        </p:attrNameLst>
                                      </p:cBhvr>
                                      <p:tavLst>
                                        <p:tav tm="0">
                                          <p:val>
                                            <p:strVal val="#ppt_x"/>
                                          </p:val>
                                        </p:tav>
                                        <p:tav tm="100000">
                                          <p:val>
                                            <p:strVal val="#ppt_x"/>
                                          </p:val>
                                        </p:tav>
                                      </p:tavLst>
                                    </p:anim>
                                    <p:anim calcmode="lin" valueType="num">
                                      <p:cBhvr additive="base">
                                        <p:cTn id="115" dur="500" fill="hold"/>
                                        <p:tgtEl>
                                          <p:spTgt spid="62"/>
                                        </p:tgtEl>
                                        <p:attrNameLst>
                                          <p:attrName>ppt_y</p:attrName>
                                        </p:attrNameLst>
                                      </p:cBhvr>
                                      <p:tavLst>
                                        <p:tav tm="0">
                                          <p:val>
                                            <p:strVal val="0-#ppt_h/2"/>
                                          </p:val>
                                        </p:tav>
                                        <p:tav tm="100000">
                                          <p:val>
                                            <p:strVal val="#ppt_y"/>
                                          </p:val>
                                        </p:tav>
                                      </p:tavLst>
                                    </p:anim>
                                  </p:childTnLst>
                                </p:cTn>
                              </p:par>
                            </p:childTnLst>
                          </p:cTn>
                        </p:par>
                        <p:par>
                          <p:cTn id="116" fill="hold">
                            <p:stCondLst>
                              <p:cond delay="1000"/>
                            </p:stCondLst>
                            <p:childTnLst>
                              <p:par>
                                <p:cTn id="117" presetID="2" presetClass="entr" presetSubtype="8" fill="hold" grpId="0" nodeType="afterEffect">
                                  <p:stCondLst>
                                    <p:cond delay="0"/>
                                  </p:stCondLst>
                                  <p:childTnLst>
                                    <p:set>
                                      <p:cBhvr>
                                        <p:cTn id="118" dur="1" fill="hold">
                                          <p:stCondLst>
                                            <p:cond delay="0"/>
                                          </p:stCondLst>
                                        </p:cTn>
                                        <p:tgtEl>
                                          <p:spTgt spid="52"/>
                                        </p:tgtEl>
                                        <p:attrNameLst>
                                          <p:attrName>style.visibility</p:attrName>
                                        </p:attrNameLst>
                                      </p:cBhvr>
                                      <p:to>
                                        <p:strVal val="visible"/>
                                      </p:to>
                                    </p:set>
                                    <p:anim calcmode="lin" valueType="num">
                                      <p:cBhvr additive="base">
                                        <p:cTn id="119" dur="500" fill="hold"/>
                                        <p:tgtEl>
                                          <p:spTgt spid="52"/>
                                        </p:tgtEl>
                                        <p:attrNameLst>
                                          <p:attrName>ppt_x</p:attrName>
                                        </p:attrNameLst>
                                      </p:cBhvr>
                                      <p:tavLst>
                                        <p:tav tm="0">
                                          <p:val>
                                            <p:strVal val="0-#ppt_w/2"/>
                                          </p:val>
                                        </p:tav>
                                        <p:tav tm="100000">
                                          <p:val>
                                            <p:strVal val="#ppt_x"/>
                                          </p:val>
                                        </p:tav>
                                      </p:tavLst>
                                    </p:anim>
                                    <p:anim calcmode="lin" valueType="num">
                                      <p:cBhvr additive="base">
                                        <p:cTn id="120"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1" fill="hold" grpId="0" nodeType="clickEffect">
                                  <p:stCondLst>
                                    <p:cond delay="0"/>
                                  </p:stCondLst>
                                  <p:childTnLst>
                                    <p:set>
                                      <p:cBhvr>
                                        <p:cTn id="124" dur="1" fill="hold">
                                          <p:stCondLst>
                                            <p:cond delay="0"/>
                                          </p:stCondLst>
                                        </p:cTn>
                                        <p:tgtEl>
                                          <p:spTgt spid="59"/>
                                        </p:tgtEl>
                                        <p:attrNameLst>
                                          <p:attrName>style.visibility</p:attrName>
                                        </p:attrNameLst>
                                      </p:cBhvr>
                                      <p:to>
                                        <p:strVal val="visible"/>
                                      </p:to>
                                    </p:set>
                                    <p:anim calcmode="lin" valueType="num">
                                      <p:cBhvr additive="base">
                                        <p:cTn id="125" dur="500" fill="hold"/>
                                        <p:tgtEl>
                                          <p:spTgt spid="59"/>
                                        </p:tgtEl>
                                        <p:attrNameLst>
                                          <p:attrName>ppt_x</p:attrName>
                                        </p:attrNameLst>
                                      </p:cBhvr>
                                      <p:tavLst>
                                        <p:tav tm="0">
                                          <p:val>
                                            <p:strVal val="#ppt_x"/>
                                          </p:val>
                                        </p:tav>
                                        <p:tav tm="100000">
                                          <p:val>
                                            <p:strVal val="#ppt_x"/>
                                          </p:val>
                                        </p:tav>
                                      </p:tavLst>
                                    </p:anim>
                                    <p:anim calcmode="lin" valueType="num">
                                      <p:cBhvr additive="base">
                                        <p:cTn id="126" dur="500" fill="hold"/>
                                        <p:tgtEl>
                                          <p:spTgt spid="59"/>
                                        </p:tgtEl>
                                        <p:attrNameLst>
                                          <p:attrName>ppt_y</p:attrName>
                                        </p:attrNameLst>
                                      </p:cBhvr>
                                      <p:tavLst>
                                        <p:tav tm="0">
                                          <p:val>
                                            <p:strVal val="0-#ppt_h/2"/>
                                          </p:val>
                                        </p:tav>
                                        <p:tav tm="100000">
                                          <p:val>
                                            <p:strVal val="#ppt_y"/>
                                          </p:val>
                                        </p:tav>
                                      </p:tavLst>
                                    </p:anim>
                                  </p:childTnLst>
                                </p:cTn>
                              </p:par>
                            </p:childTnLst>
                          </p:cTn>
                        </p:par>
                        <p:par>
                          <p:cTn id="127" fill="hold">
                            <p:stCondLst>
                              <p:cond delay="500"/>
                            </p:stCondLst>
                            <p:childTnLst>
                              <p:par>
                                <p:cTn id="128" presetID="34" presetClass="entr" presetSubtype="0" fill="hold" grpId="0" nodeType="afterEffect">
                                  <p:stCondLst>
                                    <p:cond delay="0"/>
                                  </p:stCondLst>
                                  <p:childTnLst>
                                    <p:set>
                                      <p:cBhvr>
                                        <p:cTn id="129" dur="1" fill="hold">
                                          <p:stCondLst>
                                            <p:cond delay="0"/>
                                          </p:stCondLst>
                                        </p:cTn>
                                        <p:tgtEl>
                                          <p:spTgt spid="58"/>
                                        </p:tgtEl>
                                        <p:attrNameLst>
                                          <p:attrName>style.visibility</p:attrName>
                                        </p:attrNameLst>
                                      </p:cBhvr>
                                      <p:to>
                                        <p:strVal val="visible"/>
                                      </p:to>
                                    </p:set>
                                    <p:anim from="(-#ppt_w/2)" to="(#ppt_x)" calcmode="lin" valueType="num">
                                      <p:cBhvr>
                                        <p:cTn id="130" dur="600" fill="hold">
                                          <p:stCondLst>
                                            <p:cond delay="0"/>
                                          </p:stCondLst>
                                        </p:cTn>
                                        <p:tgtEl>
                                          <p:spTgt spid="58"/>
                                        </p:tgtEl>
                                        <p:attrNameLst>
                                          <p:attrName>ppt_x</p:attrName>
                                        </p:attrNameLst>
                                      </p:cBhvr>
                                    </p:anim>
                                    <p:anim from="0" to="-1.0" calcmode="lin" valueType="num">
                                      <p:cBhvr>
                                        <p:cTn id="131" dur="200" decel="50000" autoRev="1" fill="hold">
                                          <p:stCondLst>
                                            <p:cond delay="600"/>
                                          </p:stCondLst>
                                        </p:cTn>
                                        <p:tgtEl>
                                          <p:spTgt spid="58"/>
                                        </p:tgtEl>
                                        <p:attrNameLst>
                                          <p:attrName>xshear</p:attrName>
                                        </p:attrNameLst>
                                      </p:cBhvr>
                                    </p:anim>
                                    <p:animScale>
                                      <p:cBhvr>
                                        <p:cTn id="132" dur="200" decel="100000" autoRev="1" fill="hold">
                                          <p:stCondLst>
                                            <p:cond delay="600"/>
                                          </p:stCondLst>
                                        </p:cTn>
                                        <p:tgtEl>
                                          <p:spTgt spid="58"/>
                                        </p:tgtEl>
                                      </p:cBhvr>
                                      <p:from x="100000" y="100000"/>
                                      <p:to x="80000" y="100000"/>
                                    </p:animScale>
                                    <p:anim by="(#ppt_h/3+#ppt_w*0.1)" calcmode="lin" valueType="num">
                                      <p:cBhvr additive="sum">
                                        <p:cTn id="133" dur="200" decel="100000" autoRev="1" fill="hold">
                                          <p:stCondLst>
                                            <p:cond delay="600"/>
                                          </p:stCondLst>
                                        </p:cTn>
                                        <p:tgtEl>
                                          <p:spTgt spid="58"/>
                                        </p:tgtEl>
                                        <p:attrNameLst>
                                          <p:attrName>ppt_x</p:attrName>
                                        </p:attrNameLst>
                                      </p:cBhvr>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1" fill="hold" grpId="0" nodeType="clickEffect">
                                  <p:stCondLst>
                                    <p:cond delay="0"/>
                                  </p:stCondLst>
                                  <p:childTnLst>
                                    <p:set>
                                      <p:cBhvr>
                                        <p:cTn id="137" dur="1" fill="hold">
                                          <p:stCondLst>
                                            <p:cond delay="0"/>
                                          </p:stCondLst>
                                        </p:cTn>
                                        <p:tgtEl>
                                          <p:spTgt spid="61"/>
                                        </p:tgtEl>
                                        <p:attrNameLst>
                                          <p:attrName>style.visibility</p:attrName>
                                        </p:attrNameLst>
                                      </p:cBhvr>
                                      <p:to>
                                        <p:strVal val="visible"/>
                                      </p:to>
                                    </p:set>
                                    <p:anim calcmode="lin" valueType="num">
                                      <p:cBhvr additive="base">
                                        <p:cTn id="138" dur="500" fill="hold"/>
                                        <p:tgtEl>
                                          <p:spTgt spid="61"/>
                                        </p:tgtEl>
                                        <p:attrNameLst>
                                          <p:attrName>ppt_x</p:attrName>
                                        </p:attrNameLst>
                                      </p:cBhvr>
                                      <p:tavLst>
                                        <p:tav tm="0">
                                          <p:val>
                                            <p:strVal val="#ppt_x"/>
                                          </p:val>
                                        </p:tav>
                                        <p:tav tm="100000">
                                          <p:val>
                                            <p:strVal val="#ppt_x"/>
                                          </p:val>
                                        </p:tav>
                                      </p:tavLst>
                                    </p:anim>
                                    <p:anim calcmode="lin" valueType="num">
                                      <p:cBhvr additive="base">
                                        <p:cTn id="139" dur="500" fill="hold"/>
                                        <p:tgtEl>
                                          <p:spTgt spid="61"/>
                                        </p:tgtEl>
                                        <p:attrNameLst>
                                          <p:attrName>ppt_y</p:attrName>
                                        </p:attrNameLst>
                                      </p:cBhvr>
                                      <p:tavLst>
                                        <p:tav tm="0">
                                          <p:val>
                                            <p:strVal val="0-#ppt_h/2"/>
                                          </p:val>
                                        </p:tav>
                                        <p:tav tm="100000">
                                          <p:val>
                                            <p:strVal val="#ppt_y"/>
                                          </p:val>
                                        </p:tav>
                                      </p:tavLst>
                                    </p:anim>
                                  </p:childTnLst>
                                </p:cTn>
                              </p:par>
                            </p:childTnLst>
                          </p:cTn>
                        </p:par>
                        <p:par>
                          <p:cTn id="140" fill="hold">
                            <p:stCondLst>
                              <p:cond delay="500"/>
                            </p:stCondLst>
                            <p:childTnLst>
                              <p:par>
                                <p:cTn id="141" presetID="34" presetClass="entr" presetSubtype="0" fill="hold" grpId="0" nodeType="afterEffect">
                                  <p:stCondLst>
                                    <p:cond delay="0"/>
                                  </p:stCondLst>
                                  <p:childTnLst>
                                    <p:set>
                                      <p:cBhvr>
                                        <p:cTn id="142" dur="1" fill="hold">
                                          <p:stCondLst>
                                            <p:cond delay="0"/>
                                          </p:stCondLst>
                                        </p:cTn>
                                        <p:tgtEl>
                                          <p:spTgt spid="63"/>
                                        </p:tgtEl>
                                        <p:attrNameLst>
                                          <p:attrName>style.visibility</p:attrName>
                                        </p:attrNameLst>
                                      </p:cBhvr>
                                      <p:to>
                                        <p:strVal val="visible"/>
                                      </p:to>
                                    </p:set>
                                    <p:anim from="(-#ppt_w/2)" to="(#ppt_x)" calcmode="lin" valueType="num">
                                      <p:cBhvr>
                                        <p:cTn id="143" dur="600" fill="hold">
                                          <p:stCondLst>
                                            <p:cond delay="0"/>
                                          </p:stCondLst>
                                        </p:cTn>
                                        <p:tgtEl>
                                          <p:spTgt spid="63"/>
                                        </p:tgtEl>
                                        <p:attrNameLst>
                                          <p:attrName>ppt_x</p:attrName>
                                        </p:attrNameLst>
                                      </p:cBhvr>
                                    </p:anim>
                                    <p:anim from="0" to="-1.0" calcmode="lin" valueType="num">
                                      <p:cBhvr>
                                        <p:cTn id="144" dur="200" decel="50000" autoRev="1" fill="hold">
                                          <p:stCondLst>
                                            <p:cond delay="600"/>
                                          </p:stCondLst>
                                        </p:cTn>
                                        <p:tgtEl>
                                          <p:spTgt spid="63"/>
                                        </p:tgtEl>
                                        <p:attrNameLst>
                                          <p:attrName>xshear</p:attrName>
                                        </p:attrNameLst>
                                      </p:cBhvr>
                                    </p:anim>
                                    <p:animScale>
                                      <p:cBhvr>
                                        <p:cTn id="145" dur="200" decel="100000" autoRev="1" fill="hold">
                                          <p:stCondLst>
                                            <p:cond delay="600"/>
                                          </p:stCondLst>
                                        </p:cTn>
                                        <p:tgtEl>
                                          <p:spTgt spid="63"/>
                                        </p:tgtEl>
                                      </p:cBhvr>
                                      <p:from x="100000" y="100000"/>
                                      <p:to x="80000" y="100000"/>
                                    </p:animScale>
                                    <p:anim by="(#ppt_h/3+#ppt_w*0.1)" calcmode="lin" valueType="num">
                                      <p:cBhvr additive="sum">
                                        <p:cTn id="146" dur="200" decel="100000" autoRev="1" fill="hold">
                                          <p:stCondLst>
                                            <p:cond delay="600"/>
                                          </p:stCondLst>
                                        </p:cTn>
                                        <p:tgtEl>
                                          <p:spTgt spid="63"/>
                                        </p:tgtEl>
                                        <p:attrNameLst>
                                          <p:attrName>ppt_x</p:attrName>
                                        </p:attrNameLst>
                                      </p:cBhvr>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1" fill="hold" grpId="0" nodeType="clickEffect">
                                  <p:stCondLst>
                                    <p:cond delay="0"/>
                                  </p:stCondLst>
                                  <p:childTnLst>
                                    <p:set>
                                      <p:cBhvr>
                                        <p:cTn id="150" dur="1" fill="hold">
                                          <p:stCondLst>
                                            <p:cond delay="0"/>
                                          </p:stCondLst>
                                        </p:cTn>
                                        <p:tgtEl>
                                          <p:spTgt spid="65"/>
                                        </p:tgtEl>
                                        <p:attrNameLst>
                                          <p:attrName>style.visibility</p:attrName>
                                        </p:attrNameLst>
                                      </p:cBhvr>
                                      <p:to>
                                        <p:strVal val="visible"/>
                                      </p:to>
                                    </p:set>
                                    <p:anim calcmode="lin" valueType="num">
                                      <p:cBhvr additive="base">
                                        <p:cTn id="151" dur="500" fill="hold"/>
                                        <p:tgtEl>
                                          <p:spTgt spid="65"/>
                                        </p:tgtEl>
                                        <p:attrNameLst>
                                          <p:attrName>ppt_x</p:attrName>
                                        </p:attrNameLst>
                                      </p:cBhvr>
                                      <p:tavLst>
                                        <p:tav tm="0">
                                          <p:val>
                                            <p:strVal val="#ppt_x"/>
                                          </p:val>
                                        </p:tav>
                                        <p:tav tm="100000">
                                          <p:val>
                                            <p:strVal val="#ppt_x"/>
                                          </p:val>
                                        </p:tav>
                                      </p:tavLst>
                                    </p:anim>
                                    <p:anim calcmode="lin" valueType="num">
                                      <p:cBhvr additive="base">
                                        <p:cTn id="152" dur="500" fill="hold"/>
                                        <p:tgtEl>
                                          <p:spTgt spid="65"/>
                                        </p:tgtEl>
                                        <p:attrNameLst>
                                          <p:attrName>ppt_y</p:attrName>
                                        </p:attrNameLst>
                                      </p:cBhvr>
                                      <p:tavLst>
                                        <p:tav tm="0">
                                          <p:val>
                                            <p:strVal val="0-#ppt_h/2"/>
                                          </p:val>
                                        </p:tav>
                                        <p:tav tm="100000">
                                          <p:val>
                                            <p:strVal val="#ppt_y"/>
                                          </p:val>
                                        </p:tav>
                                      </p:tavLst>
                                    </p:anim>
                                  </p:childTnLst>
                                </p:cTn>
                              </p:par>
                            </p:childTnLst>
                          </p:cTn>
                        </p:par>
                        <p:par>
                          <p:cTn id="153" fill="hold">
                            <p:stCondLst>
                              <p:cond delay="500"/>
                            </p:stCondLst>
                            <p:childTnLst>
                              <p:par>
                                <p:cTn id="154" presetID="34" presetClass="entr" presetSubtype="0" fill="hold" grpId="0" nodeType="afterEffect">
                                  <p:stCondLst>
                                    <p:cond delay="0"/>
                                  </p:stCondLst>
                                  <p:childTnLst>
                                    <p:set>
                                      <p:cBhvr>
                                        <p:cTn id="155" dur="1" fill="hold">
                                          <p:stCondLst>
                                            <p:cond delay="0"/>
                                          </p:stCondLst>
                                        </p:cTn>
                                        <p:tgtEl>
                                          <p:spTgt spid="68"/>
                                        </p:tgtEl>
                                        <p:attrNameLst>
                                          <p:attrName>style.visibility</p:attrName>
                                        </p:attrNameLst>
                                      </p:cBhvr>
                                      <p:to>
                                        <p:strVal val="visible"/>
                                      </p:to>
                                    </p:set>
                                    <p:anim from="(-#ppt_w/2)" to="(#ppt_x)" calcmode="lin" valueType="num">
                                      <p:cBhvr>
                                        <p:cTn id="156" dur="600" fill="hold">
                                          <p:stCondLst>
                                            <p:cond delay="0"/>
                                          </p:stCondLst>
                                        </p:cTn>
                                        <p:tgtEl>
                                          <p:spTgt spid="68"/>
                                        </p:tgtEl>
                                        <p:attrNameLst>
                                          <p:attrName>ppt_x</p:attrName>
                                        </p:attrNameLst>
                                      </p:cBhvr>
                                    </p:anim>
                                    <p:anim from="0" to="-1.0" calcmode="lin" valueType="num">
                                      <p:cBhvr>
                                        <p:cTn id="157" dur="200" decel="50000" autoRev="1" fill="hold">
                                          <p:stCondLst>
                                            <p:cond delay="600"/>
                                          </p:stCondLst>
                                        </p:cTn>
                                        <p:tgtEl>
                                          <p:spTgt spid="68"/>
                                        </p:tgtEl>
                                        <p:attrNameLst>
                                          <p:attrName>xshear</p:attrName>
                                        </p:attrNameLst>
                                      </p:cBhvr>
                                    </p:anim>
                                    <p:animScale>
                                      <p:cBhvr>
                                        <p:cTn id="158" dur="200" decel="100000" autoRev="1" fill="hold">
                                          <p:stCondLst>
                                            <p:cond delay="600"/>
                                          </p:stCondLst>
                                        </p:cTn>
                                        <p:tgtEl>
                                          <p:spTgt spid="68"/>
                                        </p:tgtEl>
                                      </p:cBhvr>
                                      <p:from x="100000" y="100000"/>
                                      <p:to x="80000" y="100000"/>
                                    </p:animScale>
                                    <p:anim by="(#ppt_h/3+#ppt_w*0.1)" calcmode="lin" valueType="num">
                                      <p:cBhvr additive="sum">
                                        <p:cTn id="159" dur="200" decel="100000" autoRev="1" fill="hold">
                                          <p:stCondLst>
                                            <p:cond delay="600"/>
                                          </p:stCondLst>
                                        </p:cTn>
                                        <p:tgtEl>
                                          <p:spTgt spid="6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3" grpId="0" animBg="1"/>
      <p:bldP spid="45" grpId="0" animBg="1"/>
      <p:bldP spid="34" grpId="0"/>
      <p:bldP spid="39" grpId="0" animBg="1"/>
      <p:bldP spid="44" grpId="0"/>
      <p:bldP spid="42" grpId="0" animBg="1"/>
      <p:bldP spid="52" grpId="0" animBg="1"/>
      <p:bldP spid="49" grpId="0"/>
      <p:bldP spid="58" grpId="0"/>
      <p:bldP spid="59" grpId="0" animBg="1"/>
      <p:bldP spid="61" grpId="0" animBg="1"/>
      <p:bldP spid="63" grpId="0"/>
      <p:bldP spid="65" grpId="0" animBg="1"/>
      <p:bldP spid="68" grpId="0"/>
      <p:bldP spid="60" grpId="0" animBg="1"/>
      <p:bldP spid="6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36512" y="-27384"/>
            <a:ext cx="9184534" cy="571480"/>
          </a:xfrm>
          <a:prstGeom prst="rect">
            <a:avLst/>
          </a:prstGeom>
          <a:gradFill>
            <a:gsLst>
              <a:gs pos="5000">
                <a:srgbClr val="00FF99"/>
              </a:gs>
              <a:gs pos="11000">
                <a:srgbClr val="FF0000"/>
              </a:gs>
              <a:gs pos="16000">
                <a:srgbClr val="2F2F91"/>
              </a:gs>
            </a:gsLst>
            <a:path path="circle">
              <a:fillToRect l="100000" t="100000"/>
            </a:path>
          </a:gradFill>
          <a:effectLst>
            <a:reflection blurRad="6350" stA="50000" endA="300" endPos="55000" dir="5400000" sy="-100000" algn="bl" rotWithShape="0"/>
          </a:effectLst>
        </p:spPr>
        <p:txBody>
          <a:bodyPr/>
          <a:lstStyle/>
          <a:p>
            <a:pPr lvl="0" eaLnBrk="0" hangingPunct="0">
              <a:defRPr/>
            </a:pPr>
            <a:r>
              <a:rPr lang="es-ES_tradnl" sz="2800" kern="0" dirty="0">
                <a:solidFill>
                  <a:srgbClr val="FFFFFF"/>
                </a:solidFill>
                <a:effectLst>
                  <a:outerShdw blurRad="38100" dist="38100" dir="2700000" algn="tl">
                    <a:srgbClr val="000000">
                      <a:alpha val="43137"/>
                    </a:srgbClr>
                  </a:outerShdw>
                </a:effectLst>
                <a:latin typeface="Lucida Sans" panose="020B0602030504020204" pitchFamily="34" charset="0"/>
              </a:rPr>
              <a:t>Importancia y concepción de la hipótesis</a:t>
            </a:r>
            <a:endParaRPr lang="es-ES" sz="2800" kern="0" dirty="0">
              <a:solidFill>
                <a:srgbClr val="FFFFFF"/>
              </a:solidFill>
              <a:effectLst>
                <a:outerShdw blurRad="38100" dist="38100" dir="2700000" algn="tl">
                  <a:srgbClr val="000000">
                    <a:alpha val="43137"/>
                  </a:srgbClr>
                </a:outerShdw>
              </a:effectLst>
              <a:latin typeface="Lucida Sans" panose="020B0602030504020204" pitchFamily="34" charset="0"/>
            </a:endParaRPr>
          </a:p>
        </p:txBody>
      </p:sp>
      <p:sp>
        <p:nvSpPr>
          <p:cNvPr id="24" name="8 Marcador de número de diapositiva"/>
          <p:cNvSpPr txBox="1">
            <a:spLocks/>
          </p:cNvSpPr>
          <p:nvPr/>
        </p:nvSpPr>
        <p:spPr>
          <a:xfrm>
            <a:off x="7048500" y="6600825"/>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1A972-1B43-4031-B38E-6352516437A2}" type="slidenum">
              <a:rPr kumimoji="0" lang="es-ES" sz="1600" b="1" i="0" u="none" strike="noStrike" kern="1200" cap="none" spc="0" normalizeH="0" baseline="0" noProof="0" smtClean="0">
                <a:ln>
                  <a:noFill/>
                </a:ln>
                <a:solidFill>
                  <a:schemeClr val="tx1"/>
                </a:solidFill>
                <a:effectLst/>
                <a:uLnTx/>
                <a:uFillTx/>
                <a:latin typeface="Cambria Math" pitchFamily="18" charset="0"/>
                <a:ea typeface="Cambria Math"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s-ES" sz="1600" b="1"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p:txBody>
      </p:sp>
      <p:sp>
        <p:nvSpPr>
          <p:cNvPr id="25" name="8 Marcador de número de diapositiva"/>
          <p:cNvSpPr txBox="1">
            <a:spLocks/>
          </p:cNvSpPr>
          <p:nvPr/>
        </p:nvSpPr>
        <p:spPr bwMode="auto">
          <a:xfrm>
            <a:off x="-47625" y="6643711"/>
            <a:ext cx="1785938" cy="276225"/>
          </a:xfrm>
          <a:prstGeom prst="rect">
            <a:avLst/>
          </a:prstGeom>
          <a:noFill/>
          <a:ln w="9525">
            <a:noFill/>
            <a:miter lim="800000"/>
            <a:headEnd/>
            <a:tailEnd/>
          </a:ln>
          <a:effectLst/>
        </p:spPr>
        <p:txBody>
          <a:bodyPr/>
          <a:lstStyle/>
          <a:p>
            <a:pPr>
              <a:defRPr/>
            </a:pPr>
            <a:r>
              <a:rPr lang="es-ES" sz="800" i="1" dirty="0">
                <a:solidFill>
                  <a:srgbClr val="003366"/>
                </a:solidFill>
                <a:latin typeface="+mn-lt"/>
              </a:rPr>
              <a:t>www.coimbraweb.com</a:t>
            </a:r>
          </a:p>
        </p:txBody>
      </p:sp>
      <p:sp>
        <p:nvSpPr>
          <p:cNvPr id="9" name="1 Título"/>
          <p:cNvSpPr txBox="1">
            <a:spLocks/>
          </p:cNvSpPr>
          <p:nvPr/>
        </p:nvSpPr>
        <p:spPr bwMode="auto">
          <a:xfrm>
            <a:off x="-17633" y="548680"/>
            <a:ext cx="4661641" cy="324000"/>
          </a:xfrm>
          <a:prstGeom prst="rect">
            <a:avLst/>
          </a:prstGeom>
          <a:solidFill>
            <a:srgbClr val="00FF99"/>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eaLnBrk="0" hangingPunct="0">
              <a:buClr>
                <a:srgbClr val="483700"/>
              </a:buClr>
              <a:buSzPct val="80000"/>
              <a:defRPr/>
            </a:pPr>
            <a:r>
              <a:rPr lang="es-ES_tradnl" sz="1800" b="0" kern="0" dirty="0" smtClean="0">
                <a:latin typeface="Lucida Sans" pitchFamily="34" charset="0"/>
                <a:cs typeface="Lucida Sans" pitchFamily="34" charset="0"/>
              </a:rPr>
              <a:t>¿Por qué es importante la hipótesis?</a:t>
            </a:r>
            <a:endParaRPr lang="es-ES" sz="1800" b="0" kern="0" dirty="0">
              <a:effectLst>
                <a:outerShdw blurRad="38100" dist="38100" dir="2700000" algn="tl">
                  <a:srgbClr val="000000">
                    <a:alpha val="43137"/>
                  </a:srgbClr>
                </a:outerShdw>
              </a:effectLst>
              <a:latin typeface="Lucida Sans" pitchFamily="34" charset="0"/>
              <a:cs typeface="Lucida Sans" pitchFamily="34" charset="0"/>
            </a:endParaRPr>
          </a:p>
        </p:txBody>
      </p:sp>
      <p:graphicFrame>
        <p:nvGraphicFramePr>
          <p:cNvPr id="19" name="10 Tabla"/>
          <p:cNvGraphicFramePr>
            <a:graphicFrameLocks noGrp="1"/>
          </p:cNvGraphicFramePr>
          <p:nvPr>
            <p:extLst>
              <p:ext uri="{D42A27DB-BD31-4B8C-83A1-F6EECF244321}">
                <p14:modId xmlns:p14="http://schemas.microsoft.com/office/powerpoint/2010/main" val="3451738496"/>
              </p:ext>
            </p:extLst>
          </p:nvPr>
        </p:nvGraphicFramePr>
        <p:xfrm>
          <a:off x="179512" y="1001648"/>
          <a:ext cx="7056784" cy="249935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7056784"/>
              </a:tblGrid>
              <a:tr h="0">
                <a:tc>
                  <a:txBody>
                    <a:bodyPr/>
                    <a:lstStyle/>
                    <a:p>
                      <a:pPr algn="ctr">
                        <a:buClr>
                          <a:srgbClr val="FF3300"/>
                        </a:buClr>
                      </a:pPr>
                      <a:r>
                        <a:rPr lang="es-BO" sz="1500" b="1" dirty="0" smtClean="0">
                          <a:solidFill>
                            <a:srgbClr val="FFFF00"/>
                          </a:solidFill>
                          <a:latin typeface="Lucida Sans" panose="020B0602030504020204" pitchFamily="34" charset="0"/>
                        </a:rPr>
                        <a:t>HIPÓTESIS</a:t>
                      </a:r>
                      <a:endParaRPr lang="es-MX" sz="1500" b="1" dirty="0">
                        <a:solidFill>
                          <a:srgbClr val="FFFF00"/>
                        </a:solidFill>
                        <a:latin typeface="Lucida Sans" panose="020B0602030504020204" pitchFamily="34" charset="0"/>
                      </a:endParaRPr>
                    </a:p>
                  </a:txBody>
                  <a:tcPr anchor="ctr">
                    <a:solidFill>
                      <a:srgbClr val="2F2F91"/>
                    </a:solidFill>
                  </a:tcPr>
                </a:tc>
              </a:tr>
              <a:tr h="0">
                <a:tc>
                  <a:txBody>
                    <a:bodyPr/>
                    <a:lstStyle/>
                    <a:p>
                      <a:pPr marL="0" marR="0" indent="0" algn="ctr" defTabSz="914400" rtl="0" eaLnBrk="1" fontAlgn="auto" latinLnBrk="0" hangingPunct="1">
                        <a:lnSpc>
                          <a:spcPct val="100000"/>
                        </a:lnSpc>
                        <a:spcBef>
                          <a:spcPts val="0"/>
                        </a:spcBef>
                        <a:spcAft>
                          <a:spcPts val="0"/>
                        </a:spcAft>
                        <a:buClr>
                          <a:srgbClr val="FF3300"/>
                        </a:buClr>
                        <a:buSzTx/>
                        <a:buFontTx/>
                        <a:buNone/>
                        <a:tabLst/>
                        <a:defRPr/>
                      </a:pPr>
                      <a:r>
                        <a:rPr lang="es-ES" sz="1450" b="0" dirty="0" smtClean="0">
                          <a:solidFill>
                            <a:schemeClr val="bg1"/>
                          </a:solidFill>
                          <a:latin typeface="Lucida Sans" panose="020B0602030504020204" pitchFamily="34" charset="0"/>
                        </a:rPr>
                        <a:t>¿Por qué es importante?</a:t>
                      </a:r>
                    </a:p>
                  </a:txBody>
                  <a:tcPr anchor="ctr">
                    <a:solidFill>
                      <a:srgbClr val="FF0000"/>
                    </a:solidFill>
                  </a:tcPr>
                </a:tc>
              </a:tr>
              <a:tr h="146235">
                <a:tc>
                  <a:txBody>
                    <a:bodyPr/>
                    <a:lstStyle/>
                    <a:p>
                      <a:r>
                        <a:rPr lang="es-BO" sz="1400" b="0" dirty="0" smtClean="0">
                          <a:solidFill>
                            <a:srgbClr val="FF0000"/>
                          </a:solidFill>
                          <a:latin typeface="Lucida Sans" panose="020B0602030504020204" pitchFamily="34" charset="0"/>
                          <a:sym typeface="Wingdings 2" panose="05020102010507070707" pitchFamily="18" charset="2"/>
                        </a:rPr>
                        <a:t></a:t>
                      </a:r>
                      <a:r>
                        <a:rPr lang="es-ES" sz="1400" b="0" dirty="0" smtClean="0">
                          <a:latin typeface="Lucida Sans" panose="020B0602030504020204" pitchFamily="34" charset="0"/>
                        </a:rPr>
                        <a:t>Porque es una </a:t>
                      </a:r>
                      <a:r>
                        <a:rPr lang="es-ES" sz="1400" b="1" dirty="0" smtClean="0">
                          <a:solidFill>
                            <a:srgbClr val="C00000"/>
                          </a:solidFill>
                          <a:latin typeface="Lucida Sans" panose="020B0602030504020204" pitchFamily="34" charset="0"/>
                        </a:rPr>
                        <a:t>guía fundamental </a:t>
                      </a:r>
                      <a:r>
                        <a:rPr lang="es-ES" sz="1400" b="0" dirty="0" smtClean="0">
                          <a:latin typeface="Lucida Sans" panose="020B0602030504020204" pitchFamily="34" charset="0"/>
                        </a:rPr>
                        <a:t>para la investigación. La explicación del problema y la validación o no de la </a:t>
                      </a:r>
                      <a:r>
                        <a:rPr lang="es-ES" sz="1400" b="1" dirty="0" smtClean="0">
                          <a:solidFill>
                            <a:srgbClr val="C00000"/>
                          </a:solidFill>
                          <a:latin typeface="Lucida Sans" panose="020B0602030504020204" pitchFamily="34" charset="0"/>
                        </a:rPr>
                        <a:t>hipótesis</a:t>
                      </a:r>
                      <a:r>
                        <a:rPr lang="es-ES" sz="1400" b="0" dirty="0" smtClean="0">
                          <a:latin typeface="Lucida Sans" panose="020B0602030504020204" pitchFamily="34" charset="0"/>
                        </a:rPr>
                        <a:t> constituyen la tarea a solucionar. </a:t>
                      </a:r>
                      <a:endParaRPr lang="es-ES" sz="1400" b="0" dirty="0">
                        <a:latin typeface="Lucida Sans" panose="020B0602030504020204" pitchFamily="34" charset="0"/>
                      </a:endParaRPr>
                    </a:p>
                  </a:txBody>
                  <a:tcPr>
                    <a:solidFill>
                      <a:srgbClr val="FFFFFF"/>
                    </a:solidFill>
                  </a:tcPr>
                </a:tc>
              </a:tr>
              <a:tr h="1455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50" b="0" dirty="0" smtClean="0">
                          <a:solidFill>
                            <a:schemeClr val="bg1"/>
                          </a:solidFill>
                          <a:latin typeface="Lucida Sans" panose="020B0602030504020204" pitchFamily="34" charset="0"/>
                        </a:rPr>
                        <a:t>¿Cómo se concibe?</a:t>
                      </a:r>
                      <a:endParaRPr lang="es-ES" sz="1450" b="0" dirty="0">
                        <a:solidFill>
                          <a:schemeClr val="bg1"/>
                        </a:solidFill>
                        <a:latin typeface="Lucida Sans" panose="020B0602030504020204" pitchFamily="34" charset="0"/>
                      </a:endParaRPr>
                    </a:p>
                  </a:txBody>
                  <a:tcPr anchor="ctr">
                    <a:solidFill>
                      <a:srgbClr val="38AA71"/>
                    </a:solidFill>
                  </a:tcPr>
                </a:tc>
              </a:tr>
              <a:tr h="0">
                <a:tc>
                  <a:txBody>
                    <a:bodyPr/>
                    <a:lstStyle/>
                    <a:p>
                      <a:pPr>
                        <a:buClr>
                          <a:srgbClr val="FF3300"/>
                        </a:buClr>
                      </a:pPr>
                      <a:r>
                        <a:rPr lang="es-BO" sz="1400" b="0" dirty="0" smtClean="0">
                          <a:solidFill>
                            <a:srgbClr val="FF0000"/>
                          </a:solidFill>
                          <a:latin typeface="Lucida Sans" panose="020B0602030504020204" pitchFamily="34" charset="0"/>
                          <a:sym typeface="Wingdings 2" panose="05020102010507070707" pitchFamily="18" charset="2"/>
                        </a:rPr>
                        <a:t></a:t>
                      </a:r>
                      <a:r>
                        <a:rPr lang="es-ES" sz="1400" b="0" dirty="0" smtClean="0">
                          <a:solidFill>
                            <a:schemeClr val="tx1"/>
                          </a:solidFill>
                          <a:latin typeface="Lucida Sans" panose="020B0602030504020204" pitchFamily="34" charset="0"/>
                        </a:rPr>
                        <a:t>El </a:t>
                      </a:r>
                      <a:r>
                        <a:rPr lang="es-ES" sz="1400" b="1" dirty="0" smtClean="0">
                          <a:solidFill>
                            <a:srgbClr val="C00000"/>
                          </a:solidFill>
                          <a:latin typeface="Lucida Sans" panose="020B0602030504020204" pitchFamily="34" charset="0"/>
                        </a:rPr>
                        <a:t>problema</a:t>
                      </a:r>
                      <a:r>
                        <a:rPr lang="es-ES" sz="1400" b="0" dirty="0" smtClean="0">
                          <a:solidFill>
                            <a:schemeClr val="tx1"/>
                          </a:solidFill>
                          <a:latin typeface="Lucida Sans" panose="020B0602030504020204" pitchFamily="34" charset="0"/>
                        </a:rPr>
                        <a:t> no es más que una </a:t>
                      </a:r>
                      <a:r>
                        <a:rPr lang="es-ES" sz="1400" b="1" dirty="0" smtClean="0">
                          <a:solidFill>
                            <a:srgbClr val="C00000"/>
                          </a:solidFill>
                          <a:latin typeface="Lucida Sans" panose="020B0602030504020204" pitchFamily="34" charset="0"/>
                        </a:rPr>
                        <a:t>hipótesis</a:t>
                      </a:r>
                      <a:r>
                        <a:rPr lang="es-ES" sz="1400" b="0" dirty="0" smtClean="0">
                          <a:solidFill>
                            <a:schemeClr val="tx1"/>
                          </a:solidFill>
                          <a:latin typeface="Lucida Sans" panose="020B0602030504020204" pitchFamily="34" charset="0"/>
                        </a:rPr>
                        <a:t> en el momento del planteamiento del problema. Se </a:t>
                      </a:r>
                      <a:r>
                        <a:rPr lang="es-ES" sz="1400" b="1" dirty="0" smtClean="0">
                          <a:solidFill>
                            <a:srgbClr val="C00000"/>
                          </a:solidFill>
                          <a:latin typeface="Lucida Sans" panose="020B0602030504020204" pitchFamily="34" charset="0"/>
                        </a:rPr>
                        <a:t>reformula</a:t>
                      </a:r>
                      <a:r>
                        <a:rPr lang="es-ES" sz="1400" b="0" dirty="0" smtClean="0">
                          <a:solidFill>
                            <a:schemeClr val="tx1"/>
                          </a:solidFill>
                          <a:latin typeface="Lucida Sans" panose="020B0602030504020204" pitchFamily="34" charset="0"/>
                        </a:rPr>
                        <a:t> en el curso de la investigación.</a:t>
                      </a:r>
                      <a:endParaRPr lang="es-MX" sz="1400" b="0" dirty="0">
                        <a:solidFill>
                          <a:schemeClr val="tx1"/>
                        </a:solidFill>
                        <a:latin typeface="Lucida Sans" panose="020B0602030504020204" pitchFamily="34" charset="0"/>
                      </a:endParaRPr>
                    </a:p>
                  </a:txBody>
                  <a:tcPr anchor="ctr">
                    <a:solidFill>
                      <a:srgbClr val="F0FAF5"/>
                    </a:solidFill>
                  </a:tcPr>
                </a:tc>
              </a:tr>
              <a:tr h="0">
                <a:tc>
                  <a:txBody>
                    <a:bodyPr/>
                    <a:lstStyle/>
                    <a:p>
                      <a:r>
                        <a:rPr lang="es-BO" sz="1400" b="0" dirty="0" smtClean="0">
                          <a:solidFill>
                            <a:srgbClr val="FF0000"/>
                          </a:solidFill>
                          <a:latin typeface="Lucida Sans" panose="020B0602030504020204" pitchFamily="34" charset="0"/>
                          <a:sym typeface="Wingdings 2" panose="05020102010507070707" pitchFamily="18" charset="2"/>
                        </a:rPr>
                        <a:t></a:t>
                      </a:r>
                      <a:r>
                        <a:rPr lang="es-ES" sz="1400" b="1" dirty="0" smtClean="0">
                          <a:solidFill>
                            <a:srgbClr val="C00000"/>
                          </a:solidFill>
                          <a:latin typeface="Lucida Sans" panose="020B0602030504020204" pitchFamily="34" charset="0"/>
                        </a:rPr>
                        <a:t>Problemas</a:t>
                      </a:r>
                      <a:r>
                        <a:rPr lang="es-ES" sz="1400" b="0" dirty="0" smtClean="0">
                          <a:solidFill>
                            <a:schemeClr val="tx1"/>
                          </a:solidFill>
                          <a:latin typeface="Lucida Sans" panose="020B0602030504020204" pitchFamily="34" charset="0"/>
                        </a:rPr>
                        <a:t>,</a:t>
                      </a:r>
                      <a:r>
                        <a:rPr lang="es-ES" sz="1400" b="0" dirty="0" smtClean="0">
                          <a:latin typeface="Lucida Sans" panose="020B0602030504020204" pitchFamily="34" charset="0"/>
                        </a:rPr>
                        <a:t> </a:t>
                      </a:r>
                      <a:r>
                        <a:rPr lang="es-ES" sz="1400" b="1" dirty="0" smtClean="0">
                          <a:solidFill>
                            <a:srgbClr val="C00000"/>
                          </a:solidFill>
                          <a:latin typeface="Lucida Sans" panose="020B0602030504020204" pitchFamily="34" charset="0"/>
                        </a:rPr>
                        <a:t>hipótesis</a:t>
                      </a:r>
                      <a:r>
                        <a:rPr lang="es-ES" sz="1400" b="0" dirty="0" smtClean="0">
                          <a:latin typeface="Lucida Sans" panose="020B0602030504020204" pitchFamily="34" charset="0"/>
                        </a:rPr>
                        <a:t> y </a:t>
                      </a:r>
                      <a:r>
                        <a:rPr lang="es-ES" sz="1400" b="1" dirty="0" smtClean="0">
                          <a:solidFill>
                            <a:srgbClr val="C00000"/>
                          </a:solidFill>
                          <a:latin typeface="Lucida Sans" panose="020B0602030504020204" pitchFamily="34" charset="0"/>
                        </a:rPr>
                        <a:t>variables</a:t>
                      </a:r>
                      <a:r>
                        <a:rPr lang="es-ES" sz="1400" b="0" dirty="0" smtClean="0">
                          <a:latin typeface="Lucida Sans" panose="020B0602030504020204" pitchFamily="34" charset="0"/>
                        </a:rPr>
                        <a:t> son procesos de reflexión conjunta e integral con los que se inicia la aventura de la investigación.</a:t>
                      </a:r>
                      <a:endParaRPr lang="es-ES" sz="1400" b="0" dirty="0">
                        <a:latin typeface="Lucida Sans" panose="020B0602030504020204" pitchFamily="34" charset="0"/>
                      </a:endParaRPr>
                    </a:p>
                  </a:txBody>
                  <a:tcPr anchor="ctr">
                    <a:solidFill>
                      <a:srgbClr val="BDE9D3"/>
                    </a:solidFill>
                  </a:tcPr>
                </a:tc>
              </a:tr>
            </a:tbl>
          </a:graphicData>
        </a:graphic>
      </p:graphicFrame>
      <p:sp>
        <p:nvSpPr>
          <p:cNvPr id="23" name="1 Rectángulo"/>
          <p:cNvSpPr/>
          <p:nvPr/>
        </p:nvSpPr>
        <p:spPr>
          <a:xfrm>
            <a:off x="4767019" y="570166"/>
            <a:ext cx="1749197" cy="307777"/>
          </a:xfrm>
          <a:prstGeom prst="rect">
            <a:avLst/>
          </a:prstGeom>
        </p:spPr>
        <p:txBody>
          <a:bodyPr wrap="none">
            <a:spAutoFit/>
          </a:bodyPr>
          <a:lstStyle/>
          <a:p>
            <a:r>
              <a:rPr lang="es-ES" b="0" dirty="0">
                <a:latin typeface="Lucida Sans" panose="020B0602030504020204" pitchFamily="34" charset="0"/>
              </a:rPr>
              <a:t>(</a:t>
            </a:r>
            <a:r>
              <a:rPr lang="es-ES" b="0" dirty="0" smtClean="0">
                <a:latin typeface="Lucida Sans" panose="020B0602030504020204" pitchFamily="34" charset="0"/>
              </a:rPr>
              <a:t>Klimovsky, 1997</a:t>
            </a:r>
            <a:r>
              <a:rPr lang="es-ES" b="0" dirty="0">
                <a:latin typeface="Lucida Sans" panose="020B0602030504020204" pitchFamily="34" charset="0"/>
              </a:rPr>
              <a:t>)</a:t>
            </a:r>
            <a:endParaRPr lang="es-ES" dirty="0">
              <a:latin typeface="Lucida Sans" panose="020B0602030504020204" pitchFamily="34" charset="0"/>
            </a:endParaRPr>
          </a:p>
        </p:txBody>
      </p:sp>
      <p:graphicFrame>
        <p:nvGraphicFramePr>
          <p:cNvPr id="27" name="Tabla 26"/>
          <p:cNvGraphicFramePr>
            <a:graphicFrameLocks noGrp="1"/>
          </p:cNvGraphicFramePr>
          <p:nvPr>
            <p:extLst>
              <p:ext uri="{D42A27DB-BD31-4B8C-83A1-F6EECF244321}">
                <p14:modId xmlns:p14="http://schemas.microsoft.com/office/powerpoint/2010/main" val="398448318"/>
              </p:ext>
            </p:extLst>
          </p:nvPr>
        </p:nvGraphicFramePr>
        <p:xfrm>
          <a:off x="156820" y="4099547"/>
          <a:ext cx="3119036" cy="226313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119036"/>
              </a:tblGrid>
              <a:tr h="181011">
                <a:tc>
                  <a:txBody>
                    <a:bodyPr/>
                    <a:lstStyle/>
                    <a:p>
                      <a:pPr algn="ctr"/>
                      <a:r>
                        <a:rPr lang="es-MX" sz="1450" b="1" dirty="0" smtClean="0">
                          <a:solidFill>
                            <a:srgbClr val="FFFF00"/>
                          </a:solidFill>
                          <a:latin typeface="Lucida Sans" panose="020B0602030504020204" pitchFamily="34" charset="0"/>
                        </a:rPr>
                        <a:t>Hipótesis de inicio</a:t>
                      </a:r>
                      <a:endParaRPr lang="es-ES" sz="1450" b="1" dirty="0">
                        <a:solidFill>
                          <a:srgbClr val="FFFF00"/>
                        </a:solidFill>
                        <a:latin typeface="Lucida Sans" panose="020B0602030504020204" pitchFamily="34" charset="0"/>
                      </a:endParaRPr>
                    </a:p>
                  </a:txBody>
                  <a:tcPr anchor="ctr">
                    <a:solidFill>
                      <a:srgbClr val="CC0066"/>
                    </a:solidFill>
                  </a:tcPr>
                </a:tc>
              </a:tr>
              <a:tr h="361588">
                <a:tc>
                  <a:txBody>
                    <a:bodyPr/>
                    <a:lstStyle/>
                    <a:p>
                      <a:r>
                        <a:rPr lang="es-BO" sz="1400" dirty="0" smtClean="0">
                          <a:solidFill>
                            <a:srgbClr val="FF0000"/>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ES" sz="1380" b="1" dirty="0" smtClean="0">
                          <a:solidFill>
                            <a:srgbClr val="C00000"/>
                          </a:solidFill>
                          <a:latin typeface="Lucida Sans" panose="020B0602030504020204" pitchFamily="34" charset="0"/>
                        </a:rPr>
                        <a:t>Durante</a:t>
                      </a:r>
                      <a:r>
                        <a:rPr lang="es-ES" sz="1380" b="0" dirty="0" smtClean="0">
                          <a:solidFill>
                            <a:schemeClr val="tx1"/>
                          </a:solidFill>
                          <a:latin typeface="Lucida Sans" panose="020B0602030504020204" pitchFamily="34" charset="0"/>
                        </a:rPr>
                        <a:t> el planteamiento del problema</a:t>
                      </a:r>
                      <a:r>
                        <a:rPr lang="es-ES" sz="1360" b="0" dirty="0" smtClean="0">
                          <a:solidFill>
                            <a:schemeClr val="tx1"/>
                          </a:solidFill>
                          <a:latin typeface="Lucida Sans" panose="020B0602030504020204" pitchFamily="34" charset="0"/>
                        </a:rPr>
                        <a:t>.</a:t>
                      </a:r>
                    </a:p>
                    <a:p>
                      <a:r>
                        <a:rPr lang="es-ES" sz="300" b="0" dirty="0" smtClean="0">
                          <a:solidFill>
                            <a:schemeClr val="tx1"/>
                          </a:solidFill>
                          <a:latin typeface="Lucida Sans" pitchFamily="34" charset="0"/>
                        </a:rPr>
                        <a:t>}</a:t>
                      </a:r>
                      <a:endParaRPr lang="es-ES" sz="300" b="0" dirty="0">
                        <a:solidFill>
                          <a:schemeClr val="tx1"/>
                        </a:solidFill>
                        <a:latin typeface="Lucida Sans" pitchFamily="34" charset="0"/>
                      </a:endParaRPr>
                    </a:p>
                  </a:txBody>
                  <a:tcPr marL="89535" marR="89535" marT="0" marB="0">
                    <a:solidFill>
                      <a:srgbClr val="F6FCAA"/>
                    </a:solidFill>
                  </a:tcPr>
                </a:tc>
              </a:tr>
              <a:tr h="6110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BO" sz="1360" dirty="0" smtClean="0">
                          <a:solidFill>
                            <a:srgbClr val="FF0000"/>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ES" sz="1360" b="0" dirty="0" smtClean="0">
                          <a:solidFill>
                            <a:schemeClr val="tx1"/>
                          </a:solidFill>
                          <a:latin typeface="Lucida Sans" panose="020B0602030504020204" pitchFamily="34" charset="0"/>
                        </a:rPr>
                        <a:t>El </a:t>
                      </a:r>
                      <a:r>
                        <a:rPr lang="es-ES" sz="1360" b="1" dirty="0" smtClean="0">
                          <a:solidFill>
                            <a:srgbClr val="C00000"/>
                          </a:solidFill>
                          <a:latin typeface="Lucida Sans" panose="020B0602030504020204" pitchFamily="34" charset="0"/>
                        </a:rPr>
                        <a:t>problema</a:t>
                      </a:r>
                      <a:r>
                        <a:rPr lang="es-ES" sz="1360" b="0" dirty="0" smtClean="0">
                          <a:solidFill>
                            <a:schemeClr val="tx1"/>
                          </a:solidFill>
                          <a:latin typeface="Lucida Sans" panose="020B0602030504020204" pitchFamily="34" charset="0"/>
                        </a:rPr>
                        <a:t> no es más que una </a:t>
                      </a:r>
                      <a:r>
                        <a:rPr lang="es-ES" sz="1360" b="1" dirty="0" smtClean="0">
                          <a:solidFill>
                            <a:srgbClr val="C00000"/>
                          </a:solidFill>
                          <a:latin typeface="Lucida Sans" panose="020B0602030504020204" pitchFamily="34" charset="0"/>
                        </a:rPr>
                        <a:t>hipótesis</a:t>
                      </a:r>
                      <a:r>
                        <a:rPr lang="es-ES" sz="1360" b="0" dirty="0" smtClean="0">
                          <a:solidFill>
                            <a:schemeClr val="tx1"/>
                          </a:solidFill>
                          <a:latin typeface="Lucida Sans" panose="020B0602030504020204" pitchFamily="34" charset="0"/>
                        </a:rPr>
                        <a:t> en el momento del planteamiento del problema. Al principio, se conciben </a:t>
                      </a:r>
                      <a:r>
                        <a:rPr lang="es-ES" sz="1360" b="1" dirty="0" smtClean="0">
                          <a:solidFill>
                            <a:srgbClr val="C00000"/>
                          </a:solidFill>
                          <a:latin typeface="Lucida Sans" panose="020B0602030504020204" pitchFamily="34" charset="0"/>
                        </a:rPr>
                        <a:t>hipótesis</a:t>
                      </a:r>
                      <a:r>
                        <a:rPr lang="es-ES" sz="1360" b="0" dirty="0" smtClean="0">
                          <a:solidFill>
                            <a:schemeClr val="tx1"/>
                          </a:solidFill>
                          <a:latin typeface="Lucida Sans" panose="020B0602030504020204" pitchFamily="34" charset="0"/>
                        </a:rPr>
                        <a:t> y </a:t>
                      </a:r>
                      <a:r>
                        <a:rPr lang="es-ES" sz="1360" b="1" dirty="0" smtClean="0">
                          <a:solidFill>
                            <a:srgbClr val="C00000"/>
                          </a:solidFill>
                          <a:latin typeface="Lucida Sans" panose="020B0602030504020204" pitchFamily="34" charset="0"/>
                        </a:rPr>
                        <a:t>variables</a:t>
                      </a:r>
                      <a:r>
                        <a:rPr lang="es-ES" sz="1360" b="0" dirty="0" smtClean="0">
                          <a:solidFill>
                            <a:schemeClr val="tx1"/>
                          </a:solidFill>
                          <a:latin typeface="Lucida Sans" panose="020B0602030504020204" pitchFamily="34" charset="0"/>
                        </a:rPr>
                        <a:t> confusas, vagas o poco claras, lo que serían los problemas. </a:t>
                      </a:r>
                      <a:endParaRPr lang="es-MX" sz="1360" b="0" dirty="0" smtClean="0">
                        <a:solidFill>
                          <a:schemeClr val="tx1"/>
                        </a:solidFill>
                        <a:latin typeface="Lucida Sans" panose="020B0602030504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sz="200" b="0" dirty="0" smtClean="0">
                        <a:solidFill>
                          <a:schemeClr val="tx1"/>
                        </a:solidFill>
                        <a:latin typeface="Lucida Sans" panose="020B0602030504020204" pitchFamily="34" charset="0"/>
                      </a:endParaRPr>
                    </a:p>
                  </a:txBody>
                  <a:tcPr marL="89535" marR="89535" marT="0" marB="0">
                    <a:solidFill>
                      <a:srgbClr val="FFD1E8"/>
                    </a:solidFill>
                  </a:tcPr>
                </a:tc>
              </a:tr>
            </a:tbl>
          </a:graphicData>
        </a:graphic>
      </p:graphicFrame>
      <p:graphicFrame>
        <p:nvGraphicFramePr>
          <p:cNvPr id="28" name="Tabla 27"/>
          <p:cNvGraphicFramePr>
            <a:graphicFrameLocks noGrp="1"/>
          </p:cNvGraphicFramePr>
          <p:nvPr>
            <p:extLst>
              <p:ext uri="{D42A27DB-BD31-4B8C-83A1-F6EECF244321}">
                <p14:modId xmlns:p14="http://schemas.microsoft.com/office/powerpoint/2010/main" val="1587225184"/>
              </p:ext>
            </p:extLst>
          </p:nvPr>
        </p:nvGraphicFramePr>
        <p:xfrm>
          <a:off x="5879186" y="4097341"/>
          <a:ext cx="2941286" cy="225066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941286"/>
              </a:tblGrid>
              <a:tr h="330430">
                <a:tc>
                  <a:txBody>
                    <a:bodyPr/>
                    <a:lstStyle/>
                    <a:p>
                      <a:pPr algn="ctr"/>
                      <a:r>
                        <a:rPr lang="es-MX" sz="1450" b="1" dirty="0" smtClean="0">
                          <a:solidFill>
                            <a:srgbClr val="FFFF00"/>
                          </a:solidFill>
                          <a:latin typeface="Lucida Sans" panose="020B0602030504020204" pitchFamily="34" charset="0"/>
                        </a:rPr>
                        <a:t>Hipótesis reformulada</a:t>
                      </a:r>
                      <a:endParaRPr lang="es-ES" sz="1450" b="1" dirty="0">
                        <a:solidFill>
                          <a:srgbClr val="FFFF00"/>
                        </a:solidFill>
                        <a:latin typeface="Lucida Sans" panose="020B0602030504020204" pitchFamily="34" charset="0"/>
                      </a:endParaRPr>
                    </a:p>
                  </a:txBody>
                  <a:tcPr anchor="ctr">
                    <a:solidFill>
                      <a:srgbClr val="CC0066"/>
                    </a:solidFill>
                  </a:tcPr>
                </a:tc>
              </a:tr>
              <a:tr h="400040">
                <a:tc>
                  <a:txBody>
                    <a:bodyPr/>
                    <a:lstStyle/>
                    <a:p>
                      <a:r>
                        <a:rPr lang="es-BO" sz="1400" dirty="0" smtClean="0">
                          <a:solidFill>
                            <a:srgbClr val="FF0000"/>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ES" sz="1380" b="0" dirty="0" smtClean="0">
                          <a:solidFill>
                            <a:schemeClr val="tx1"/>
                          </a:solidFill>
                          <a:latin typeface="Lucida Sans" panose="020B0602030504020204" pitchFamily="34" charset="0"/>
                        </a:rPr>
                        <a:t>En el </a:t>
                      </a:r>
                      <a:r>
                        <a:rPr lang="es-ES" sz="1380" b="1" dirty="0" smtClean="0">
                          <a:solidFill>
                            <a:srgbClr val="C00000"/>
                          </a:solidFill>
                          <a:latin typeface="Lucida Sans" panose="020B0602030504020204" pitchFamily="34" charset="0"/>
                        </a:rPr>
                        <a:t>curso</a:t>
                      </a:r>
                      <a:r>
                        <a:rPr lang="es-ES" sz="1380" b="0" dirty="0" smtClean="0">
                          <a:solidFill>
                            <a:schemeClr val="tx1"/>
                          </a:solidFill>
                          <a:latin typeface="Lucida Sans" panose="020B0602030504020204" pitchFamily="34" charset="0"/>
                        </a:rPr>
                        <a:t> de la investigación.</a:t>
                      </a:r>
                    </a:p>
                    <a:p>
                      <a:endParaRPr lang="es-ES" sz="300" b="0" dirty="0">
                        <a:solidFill>
                          <a:schemeClr val="tx1"/>
                        </a:solidFill>
                        <a:latin typeface="Lucida Sans" panose="020B0602030504020204" pitchFamily="34" charset="0"/>
                      </a:endParaRPr>
                    </a:p>
                  </a:txBody>
                  <a:tcPr marL="89535" marR="89535" marT="0" marB="0">
                    <a:solidFill>
                      <a:srgbClr val="F6FCAA"/>
                    </a:solidFill>
                  </a:tcPr>
                </a:tc>
              </a:tr>
              <a:tr h="1053672">
                <a:tc>
                  <a:txBody>
                    <a:bodyPr/>
                    <a:lstStyle/>
                    <a:p>
                      <a:r>
                        <a:rPr lang="es-BO" sz="1360" dirty="0" smtClean="0">
                          <a:solidFill>
                            <a:srgbClr val="FF0000"/>
                          </a:solidFill>
                          <a:effectLst/>
                          <a:latin typeface="Lucida Sans" panose="020B0602030504020204" pitchFamily="34" charset="0"/>
                          <a:ea typeface="Calibri" panose="020F0502020204030204" pitchFamily="34" charset="0"/>
                          <a:cs typeface="Times New Roman" panose="02020603050405020304" pitchFamily="18" charset="0"/>
                          <a:sym typeface="Wingdings 2" panose="05020102010507070707" pitchFamily="18" charset="2"/>
                        </a:rPr>
                        <a:t></a:t>
                      </a:r>
                      <a:r>
                        <a:rPr lang="es-ES" sz="1360" b="0" dirty="0" smtClean="0">
                          <a:solidFill>
                            <a:schemeClr val="tx1"/>
                          </a:solidFill>
                          <a:latin typeface="Lucida Sans" panose="020B0602030504020204" pitchFamily="34" charset="0"/>
                        </a:rPr>
                        <a:t>El análisis de </a:t>
                      </a:r>
                      <a:r>
                        <a:rPr lang="es-ES" sz="1360" b="1" dirty="0" smtClean="0">
                          <a:solidFill>
                            <a:srgbClr val="C00000"/>
                          </a:solidFill>
                          <a:latin typeface="Lucida Sans" panose="020B0602030504020204" pitchFamily="34" charset="0"/>
                        </a:rPr>
                        <a:t>nueva información</a:t>
                      </a:r>
                      <a:r>
                        <a:rPr lang="es-ES" sz="1360" b="0" dirty="0" smtClean="0">
                          <a:solidFill>
                            <a:schemeClr val="tx1"/>
                          </a:solidFill>
                          <a:latin typeface="Lucida Sans" panose="020B0602030504020204" pitchFamily="34" charset="0"/>
                        </a:rPr>
                        <a:t>, la consulta de nuevas fuentes, la organización de datos antes dispersos y la especificación de relaciones entre fenómenos, conducen a la </a:t>
                      </a:r>
                      <a:r>
                        <a:rPr lang="es-ES" sz="1360" b="1" dirty="0" smtClean="0">
                          <a:solidFill>
                            <a:srgbClr val="C00000"/>
                          </a:solidFill>
                          <a:latin typeface="Lucida Sans" panose="020B0602030504020204" pitchFamily="34" charset="0"/>
                        </a:rPr>
                        <a:t>reformulación de la hipótesis</a:t>
                      </a:r>
                      <a:r>
                        <a:rPr lang="es-ES" sz="1360" b="0" dirty="0" smtClean="0">
                          <a:solidFill>
                            <a:schemeClr val="tx1"/>
                          </a:solidFill>
                          <a:latin typeface="Lucida Sans" panose="020B0602030504020204" pitchFamily="34" charset="0"/>
                        </a:rPr>
                        <a:t>.</a:t>
                      </a:r>
                      <a:endParaRPr lang="es-MX" sz="1360" b="0" dirty="0" smtClean="0">
                        <a:solidFill>
                          <a:schemeClr val="tx1"/>
                        </a:solidFill>
                        <a:latin typeface="Lucida Sans" panose="020B0602030504020204" pitchFamily="34" charset="0"/>
                      </a:endParaRPr>
                    </a:p>
                  </a:txBody>
                  <a:tcPr marL="89535" marR="89535" marT="0" marB="0">
                    <a:solidFill>
                      <a:srgbClr val="FFD1E8"/>
                    </a:solidFill>
                  </a:tcPr>
                </a:tc>
              </a:tr>
            </a:tbl>
          </a:graphicData>
        </a:graphic>
      </p:graphicFrame>
      <p:sp>
        <p:nvSpPr>
          <p:cNvPr id="29" name="Text Box 20"/>
          <p:cNvSpPr txBox="1">
            <a:spLocks noChangeArrowheads="1"/>
          </p:cNvSpPr>
          <p:nvPr/>
        </p:nvSpPr>
        <p:spPr bwMode="auto">
          <a:xfrm>
            <a:off x="2988799" y="3717032"/>
            <a:ext cx="3095369" cy="323165"/>
          </a:xfrm>
          <a:prstGeom prst="rect">
            <a:avLst/>
          </a:prstGeom>
          <a:gradFill>
            <a:gsLst>
              <a:gs pos="15000">
                <a:srgbClr val="2E8A5C"/>
              </a:gs>
              <a:gs pos="8000">
                <a:srgbClr val="FF0000"/>
              </a:gs>
              <a:gs pos="3000">
                <a:srgbClr val="FF9900"/>
              </a:gs>
            </a:gsLst>
            <a:path path="circle">
              <a:fillToRect l="100000" t="100000"/>
            </a:path>
          </a:gradFill>
          <a:ln w="12700" algn="ctr">
            <a:noFill/>
            <a:miter lim="800000"/>
            <a:headEnd/>
            <a:tailEnd/>
          </a:ln>
          <a:effectLst>
            <a:outerShdw blurRad="50800" dist="38100" dir="2700000" algn="tl" rotWithShape="0">
              <a:prstClr val="black">
                <a:alpha val="40000"/>
              </a:prstClr>
            </a:outerShdw>
          </a:effectLst>
        </p:spPr>
        <p:txBody>
          <a:bodyPr wrap="square">
            <a:spAutoFit/>
          </a:bodyPr>
          <a:lstStyle/>
          <a:p>
            <a:pPr lvl="0" algn="ctr"/>
            <a:r>
              <a:rPr lang="es-ES" sz="1500" dirty="0" smtClean="0">
                <a:solidFill>
                  <a:srgbClr val="FFFF00"/>
                </a:solidFill>
                <a:latin typeface="Lucida Sans" panose="020B0602030504020204" pitchFamily="34" charset="0"/>
              </a:rPr>
              <a:t>Concepción de la hipótesis</a:t>
            </a:r>
            <a:endParaRPr lang="es-ES" sz="1500" b="0" dirty="0">
              <a:solidFill>
                <a:schemeClr val="bg1"/>
              </a:solidFill>
              <a:latin typeface="Lucida Sans" panose="020B0602030504020204" pitchFamily="34" charset="0"/>
            </a:endParaRPr>
          </a:p>
        </p:txBody>
      </p:sp>
      <p:pic>
        <p:nvPicPr>
          <p:cNvPr id="30" name="Picture 2" descr="C:\Users\Edison\Desktop\MUESTRAS\Imag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388733"/>
            <a:ext cx="2304256" cy="1915312"/>
          </a:xfrm>
          <a:prstGeom prst="rect">
            <a:avLst/>
          </a:prstGeom>
          <a:noFill/>
          <a:effectLst>
            <a:glow rad="63500">
              <a:schemeClr val="accent2">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1" name="2 Flecha derecha"/>
          <p:cNvSpPr/>
          <p:nvPr/>
        </p:nvSpPr>
        <p:spPr bwMode="auto">
          <a:xfrm>
            <a:off x="4067944" y="4941168"/>
            <a:ext cx="1008112" cy="576064"/>
          </a:xfrm>
          <a:prstGeom prst="rightArrow">
            <a:avLst/>
          </a:prstGeom>
          <a:gradFill flip="none" rotWithShape="1">
            <a:gsLst>
              <a:gs pos="0">
                <a:srgbClr val="E4EFD9"/>
              </a:gs>
              <a:gs pos="50000">
                <a:srgbClr val="FFFF00"/>
              </a:gs>
              <a:gs pos="100000">
                <a:srgbClr val="FFFF00"/>
              </a:gs>
            </a:gsLst>
            <a:lin ang="27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400" b="1" i="0" u="none" strike="noStrike" cap="none" normalizeH="0" baseline="0" smtClean="0">
              <a:ln>
                <a:noFill/>
              </a:ln>
              <a:solidFill>
                <a:schemeClr val="tx1"/>
              </a:solidFill>
              <a:effectLst/>
              <a:latin typeface="Times New Roman" pitchFamily="18" charset="0"/>
            </a:endParaRPr>
          </a:p>
        </p:txBody>
      </p:sp>
      <p:sp>
        <p:nvSpPr>
          <p:cNvPr id="32" name="128 Rectángulo"/>
          <p:cNvSpPr/>
          <p:nvPr/>
        </p:nvSpPr>
        <p:spPr bwMode="auto">
          <a:xfrm>
            <a:off x="2367302" y="6525344"/>
            <a:ext cx="6228858" cy="324000"/>
          </a:xfrm>
          <a:prstGeom prst="rect">
            <a:avLst/>
          </a:prstGeom>
          <a:gradFill>
            <a:gsLst>
              <a:gs pos="7000">
                <a:srgbClr val="00FF99"/>
              </a:gs>
              <a:gs pos="7000">
                <a:srgbClr val="FF0000"/>
              </a:gs>
              <a:gs pos="12000">
                <a:srgbClr val="2F2F91"/>
              </a:gs>
            </a:gsLst>
            <a:path path="circle">
              <a:fillToRect l="100000" t="100000"/>
            </a:path>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buClr>
                <a:srgbClr val="FF3300"/>
              </a:buClr>
            </a:pPr>
            <a:r>
              <a:rPr lang="es-ES_tradnl" sz="1600" b="0" dirty="0" smtClean="0">
                <a:solidFill>
                  <a:schemeClr val="bg1"/>
                </a:solidFill>
                <a:latin typeface="Lucida Sans" panose="020B0602030504020204" pitchFamily="34" charset="0"/>
              </a:rPr>
              <a:t>La hipótesis se contrasta para ser aceptada o rechazada.</a:t>
            </a:r>
            <a:endParaRPr lang="es-ES_tradnl" sz="1600" b="0" dirty="0">
              <a:solidFill>
                <a:schemeClr val="bg1"/>
              </a:solidFill>
              <a:latin typeface="Lucida Sans" panose="020B0602030504020204" pitchFamily="34" charset="0"/>
            </a:endParaRPr>
          </a:p>
        </p:txBody>
      </p:sp>
    </p:spTree>
    <p:extLst>
      <p:ext uri="{BB962C8B-B14F-4D97-AF65-F5344CB8AC3E}">
        <p14:creationId xmlns:p14="http://schemas.microsoft.com/office/powerpoint/2010/main" val="16607303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80">
                                          <p:stCondLst>
                                            <p:cond delay="0"/>
                                          </p:stCondLst>
                                        </p:cTn>
                                        <p:tgtEl>
                                          <p:spTgt spid="29"/>
                                        </p:tgtEl>
                                      </p:cBhvr>
                                    </p:animEffect>
                                    <p:anim calcmode="lin" valueType="num">
                                      <p:cBhvr>
                                        <p:cTn id="26"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1" dur="26">
                                          <p:stCondLst>
                                            <p:cond delay="650"/>
                                          </p:stCondLst>
                                        </p:cTn>
                                        <p:tgtEl>
                                          <p:spTgt spid="29"/>
                                        </p:tgtEl>
                                      </p:cBhvr>
                                      <p:to x="100000" y="60000"/>
                                    </p:animScale>
                                    <p:animScale>
                                      <p:cBhvr>
                                        <p:cTn id="32" dur="166" decel="50000">
                                          <p:stCondLst>
                                            <p:cond delay="676"/>
                                          </p:stCondLst>
                                        </p:cTn>
                                        <p:tgtEl>
                                          <p:spTgt spid="29"/>
                                        </p:tgtEl>
                                      </p:cBhvr>
                                      <p:to x="100000" y="100000"/>
                                    </p:animScale>
                                    <p:animScale>
                                      <p:cBhvr>
                                        <p:cTn id="33" dur="26">
                                          <p:stCondLst>
                                            <p:cond delay="1312"/>
                                          </p:stCondLst>
                                        </p:cTn>
                                        <p:tgtEl>
                                          <p:spTgt spid="29"/>
                                        </p:tgtEl>
                                      </p:cBhvr>
                                      <p:to x="100000" y="80000"/>
                                    </p:animScale>
                                    <p:animScale>
                                      <p:cBhvr>
                                        <p:cTn id="34" dur="166" decel="50000">
                                          <p:stCondLst>
                                            <p:cond delay="1338"/>
                                          </p:stCondLst>
                                        </p:cTn>
                                        <p:tgtEl>
                                          <p:spTgt spid="29"/>
                                        </p:tgtEl>
                                      </p:cBhvr>
                                      <p:to x="100000" y="100000"/>
                                    </p:animScale>
                                    <p:animScale>
                                      <p:cBhvr>
                                        <p:cTn id="35" dur="26">
                                          <p:stCondLst>
                                            <p:cond delay="1642"/>
                                          </p:stCondLst>
                                        </p:cTn>
                                        <p:tgtEl>
                                          <p:spTgt spid="29"/>
                                        </p:tgtEl>
                                      </p:cBhvr>
                                      <p:to x="100000" y="90000"/>
                                    </p:animScale>
                                    <p:animScale>
                                      <p:cBhvr>
                                        <p:cTn id="36" dur="166" decel="50000">
                                          <p:stCondLst>
                                            <p:cond delay="1668"/>
                                          </p:stCondLst>
                                        </p:cTn>
                                        <p:tgtEl>
                                          <p:spTgt spid="29"/>
                                        </p:tgtEl>
                                      </p:cBhvr>
                                      <p:to x="100000" y="100000"/>
                                    </p:animScale>
                                    <p:animScale>
                                      <p:cBhvr>
                                        <p:cTn id="37" dur="26">
                                          <p:stCondLst>
                                            <p:cond delay="1808"/>
                                          </p:stCondLst>
                                        </p:cTn>
                                        <p:tgtEl>
                                          <p:spTgt spid="29"/>
                                        </p:tgtEl>
                                      </p:cBhvr>
                                      <p:to x="100000" y="95000"/>
                                    </p:animScale>
                                    <p:animScale>
                                      <p:cBhvr>
                                        <p:cTn id="38" dur="166" decel="50000">
                                          <p:stCondLst>
                                            <p:cond delay="1834"/>
                                          </p:stCondLst>
                                        </p:cTn>
                                        <p:tgtEl>
                                          <p:spTgt spid="29"/>
                                        </p:tgtEl>
                                      </p:cBhvr>
                                      <p:to x="100000" y="100000"/>
                                    </p:animScale>
                                  </p:childTnLst>
                                </p:cTn>
                              </p:par>
                            </p:childTnLst>
                          </p:cTn>
                        </p:par>
                        <p:par>
                          <p:cTn id="39" fill="hold">
                            <p:stCondLst>
                              <p:cond delay="2000"/>
                            </p:stCondLst>
                            <p:childTnLst>
                              <p:par>
                                <p:cTn id="40" presetID="6" presetClass="entr" presetSubtype="16"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circle(in)">
                                      <p:cBhvr>
                                        <p:cTn id="42" dur="20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style.rotation</p:attrName>
                                        </p:attrNameLst>
                                      </p:cBhvr>
                                      <p:tavLst>
                                        <p:tav tm="0">
                                          <p:val>
                                            <p:fltVal val="90"/>
                                          </p:val>
                                        </p:tav>
                                        <p:tav tm="100000">
                                          <p:val>
                                            <p:fltVal val="0"/>
                                          </p:val>
                                        </p:tav>
                                      </p:tavLst>
                                    </p:anim>
                                    <p:animEffect transition="in" filter="fade">
                                      <p:cBhvr>
                                        <p:cTn id="50" dur="1000"/>
                                        <p:tgtEl>
                                          <p:spTgt spid="30"/>
                                        </p:tgtEl>
                                      </p:cBhvr>
                                    </p:animEffect>
                                  </p:childTnLst>
                                </p:cTn>
                              </p:par>
                            </p:childTnLst>
                          </p:cTn>
                        </p:par>
                        <p:par>
                          <p:cTn id="51" fill="hold">
                            <p:stCondLst>
                              <p:cond delay="1000"/>
                            </p:stCondLst>
                            <p:childTnLst>
                              <p:par>
                                <p:cTn id="52" presetID="2" presetClass="entr" presetSubtype="8"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500" fill="hold"/>
                                        <p:tgtEl>
                                          <p:spTgt spid="31"/>
                                        </p:tgtEl>
                                        <p:attrNameLst>
                                          <p:attrName>ppt_x</p:attrName>
                                        </p:attrNameLst>
                                      </p:cBhvr>
                                      <p:tavLst>
                                        <p:tav tm="0">
                                          <p:val>
                                            <p:strVal val="0-#ppt_w/2"/>
                                          </p:val>
                                        </p:tav>
                                        <p:tav tm="100000">
                                          <p:val>
                                            <p:strVal val="#ppt_x"/>
                                          </p:val>
                                        </p:tav>
                                      </p:tavLst>
                                    </p:anim>
                                    <p:anim calcmode="lin" valueType="num">
                                      <p:cBhvr additive="base">
                                        <p:cTn id="55" dur="500" fill="hold"/>
                                        <p:tgtEl>
                                          <p:spTgt spid="31"/>
                                        </p:tgtEl>
                                        <p:attrNameLst>
                                          <p:attrName>ppt_y</p:attrName>
                                        </p:attrNameLst>
                                      </p:cBhvr>
                                      <p:tavLst>
                                        <p:tav tm="0">
                                          <p:val>
                                            <p:strVal val="#ppt_y"/>
                                          </p:val>
                                        </p:tav>
                                        <p:tav tm="100000">
                                          <p:val>
                                            <p:strVal val="#ppt_y"/>
                                          </p:val>
                                        </p:tav>
                                      </p:tavLst>
                                    </p:anim>
                                  </p:childTnLst>
                                </p:cTn>
                              </p:par>
                            </p:childTnLst>
                          </p:cTn>
                        </p:par>
                        <p:par>
                          <p:cTn id="56" fill="hold">
                            <p:stCondLst>
                              <p:cond delay="1500"/>
                            </p:stCondLst>
                            <p:childTnLst>
                              <p:par>
                                <p:cTn id="57" presetID="2" presetClass="entr" presetSubtype="9"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0-#ppt_w/2"/>
                                          </p:val>
                                        </p:tav>
                                        <p:tav tm="100000">
                                          <p:val>
                                            <p:strVal val="#ppt_x"/>
                                          </p:val>
                                        </p:tav>
                                      </p:tavLst>
                                    </p:anim>
                                    <p:anim calcmode="lin" valueType="num">
                                      <p:cBhvr additive="base">
                                        <p:cTn id="60"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9"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0-#ppt_w/2"/>
                                          </p:val>
                                        </p:tav>
                                        <p:tav tm="100000">
                                          <p:val>
                                            <p:strVal val="#ppt_x"/>
                                          </p:val>
                                        </p:tav>
                                      </p:tavLst>
                                    </p:anim>
                                    <p:anim calcmode="lin" valueType="num">
                                      <p:cBhvr additive="base">
                                        <p:cTn id="66"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36512" y="-27384"/>
            <a:ext cx="9184534" cy="571480"/>
          </a:xfrm>
          <a:prstGeom prst="rect">
            <a:avLst/>
          </a:prstGeom>
          <a:gradFill>
            <a:gsLst>
              <a:gs pos="5000">
                <a:srgbClr val="00FF99"/>
              </a:gs>
              <a:gs pos="11000">
                <a:srgbClr val="FF0000"/>
              </a:gs>
              <a:gs pos="16000">
                <a:srgbClr val="2F2F91"/>
              </a:gs>
            </a:gsLst>
            <a:path path="circle">
              <a:fillToRect l="100000" t="100000"/>
            </a:path>
          </a:gradFill>
          <a:effectLst>
            <a:reflection blurRad="6350" stA="50000" endA="300" endPos="55000" dir="5400000" sy="-100000" algn="bl" rotWithShape="0"/>
          </a:effectLst>
        </p:spPr>
        <p:txBody>
          <a:bodyPr/>
          <a:lstStyle/>
          <a:p>
            <a:pPr lvl="0" eaLnBrk="0" hangingPunct="0">
              <a:defRPr/>
            </a:pPr>
            <a:r>
              <a:rPr lang="es-ES_tradnl" sz="2800" kern="0" dirty="0" smtClean="0">
                <a:solidFill>
                  <a:schemeClr val="bg1"/>
                </a:solidFill>
                <a:effectLst>
                  <a:outerShdw blurRad="38100" dist="38100" dir="2700000" algn="tl">
                    <a:srgbClr val="000000">
                      <a:alpha val="43137"/>
                    </a:srgbClr>
                  </a:outerShdw>
                </a:effectLst>
                <a:latin typeface="Lucida Sans" pitchFamily="34" charset="0"/>
                <a:cs typeface="Lucida Sans" pitchFamily="34" charset="0"/>
              </a:rPr>
              <a:t>Elementos de la hipótesis </a:t>
            </a:r>
            <a:endParaRPr lang="es-ES" sz="2800" kern="0" dirty="0">
              <a:solidFill>
                <a:schemeClr val="bg1"/>
              </a:solidFill>
              <a:effectLst>
                <a:outerShdw blurRad="38100" dist="38100" dir="2700000" algn="tl">
                  <a:srgbClr val="000000">
                    <a:alpha val="43137"/>
                  </a:srgbClr>
                </a:outerShdw>
              </a:effectLst>
              <a:latin typeface="Lucida Sans" pitchFamily="34" charset="0"/>
              <a:cs typeface="Lucida Sans" pitchFamily="34" charset="0"/>
            </a:endParaRPr>
          </a:p>
        </p:txBody>
      </p:sp>
      <p:sp>
        <p:nvSpPr>
          <p:cNvPr id="24" name="8 Marcador de número de diapositiva"/>
          <p:cNvSpPr txBox="1">
            <a:spLocks/>
          </p:cNvSpPr>
          <p:nvPr/>
        </p:nvSpPr>
        <p:spPr>
          <a:xfrm>
            <a:off x="7048500" y="6600825"/>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1A972-1B43-4031-B38E-6352516437A2}" type="slidenum">
              <a:rPr kumimoji="0" lang="es-ES" sz="1600" b="1" i="0" u="none" strike="noStrike" kern="1200" cap="none" spc="0" normalizeH="0" baseline="0" noProof="0" smtClean="0">
                <a:ln>
                  <a:noFill/>
                </a:ln>
                <a:solidFill>
                  <a:schemeClr val="tx1"/>
                </a:solidFill>
                <a:effectLst/>
                <a:uLnTx/>
                <a:uFillTx/>
                <a:latin typeface="Cambria Math" pitchFamily="18" charset="0"/>
                <a:ea typeface="Cambria Math"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s-ES" sz="1600" b="1"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p:txBody>
      </p:sp>
      <p:sp>
        <p:nvSpPr>
          <p:cNvPr id="25" name="8 Marcador de número de diapositiva"/>
          <p:cNvSpPr txBox="1">
            <a:spLocks/>
          </p:cNvSpPr>
          <p:nvPr/>
        </p:nvSpPr>
        <p:spPr bwMode="auto">
          <a:xfrm>
            <a:off x="-47625" y="6643711"/>
            <a:ext cx="1785938" cy="276225"/>
          </a:xfrm>
          <a:prstGeom prst="rect">
            <a:avLst/>
          </a:prstGeom>
          <a:noFill/>
          <a:ln w="9525">
            <a:noFill/>
            <a:miter lim="800000"/>
            <a:headEnd/>
            <a:tailEnd/>
          </a:ln>
          <a:effectLst/>
        </p:spPr>
        <p:txBody>
          <a:bodyPr/>
          <a:lstStyle/>
          <a:p>
            <a:pPr>
              <a:defRPr/>
            </a:pPr>
            <a:r>
              <a:rPr lang="es-ES" sz="800" i="1" dirty="0">
                <a:solidFill>
                  <a:srgbClr val="003366"/>
                </a:solidFill>
                <a:latin typeface="+mn-lt"/>
              </a:rPr>
              <a:t>www.coimbraweb.com</a:t>
            </a:r>
          </a:p>
        </p:txBody>
      </p:sp>
      <p:sp>
        <p:nvSpPr>
          <p:cNvPr id="9" name="1 Título"/>
          <p:cNvSpPr txBox="1">
            <a:spLocks/>
          </p:cNvSpPr>
          <p:nvPr/>
        </p:nvSpPr>
        <p:spPr bwMode="auto">
          <a:xfrm>
            <a:off x="-17633" y="548680"/>
            <a:ext cx="6173809" cy="324000"/>
          </a:xfrm>
          <a:prstGeom prst="rect">
            <a:avLst/>
          </a:prstGeom>
          <a:solidFill>
            <a:srgbClr val="00FF99"/>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eaLnBrk="0" hangingPunct="0">
              <a:buClr>
                <a:srgbClr val="483700"/>
              </a:buClr>
              <a:buSzPct val="80000"/>
              <a:defRPr/>
            </a:pPr>
            <a:r>
              <a:rPr lang="es-ES_tradnl" sz="1800" b="0" kern="0" dirty="0">
                <a:latin typeface="Lucida Sans" pitchFamily="34" charset="0"/>
                <a:cs typeface="Lucida Sans" pitchFamily="34" charset="0"/>
              </a:rPr>
              <a:t>En la hipótesis intervienen 3 elementos relacionados</a:t>
            </a:r>
            <a:endParaRPr lang="es-ES" sz="1800" b="0" kern="0" dirty="0">
              <a:effectLst>
                <a:outerShdw blurRad="38100" dist="38100" dir="2700000" algn="tl">
                  <a:srgbClr val="000000">
                    <a:alpha val="43137"/>
                  </a:srgbClr>
                </a:outerShdw>
              </a:effectLst>
              <a:latin typeface="Lucida Sans" pitchFamily="34" charset="0"/>
              <a:cs typeface="Lucida Sans" pitchFamily="34" charset="0"/>
            </a:endParaRPr>
          </a:p>
        </p:txBody>
      </p:sp>
      <p:sp>
        <p:nvSpPr>
          <p:cNvPr id="13" name="29 Rectángulo"/>
          <p:cNvSpPr/>
          <p:nvPr/>
        </p:nvSpPr>
        <p:spPr>
          <a:xfrm>
            <a:off x="6360609" y="548680"/>
            <a:ext cx="1667775" cy="307777"/>
          </a:xfrm>
          <a:prstGeom prst="rect">
            <a:avLst/>
          </a:prstGeom>
        </p:spPr>
        <p:txBody>
          <a:bodyPr wrap="square">
            <a:spAutoFit/>
          </a:bodyPr>
          <a:lstStyle/>
          <a:p>
            <a:r>
              <a:rPr lang="es-ES" b="0" dirty="0">
                <a:latin typeface="Lucida Sans" panose="020B0602030504020204" pitchFamily="34" charset="0"/>
              </a:rPr>
              <a:t>(</a:t>
            </a:r>
            <a:r>
              <a:rPr lang="es-ES" b="0" dirty="0" smtClean="0">
                <a:latin typeface="Lucida Sans" panose="020B0602030504020204" pitchFamily="34" charset="0"/>
              </a:rPr>
              <a:t>Bueno, 2003</a:t>
            </a:r>
            <a:r>
              <a:rPr lang="es-ES" b="0" dirty="0">
                <a:latin typeface="Lucida Sans" panose="020B0602030504020204" pitchFamily="34" charset="0"/>
              </a:rPr>
              <a:t>)</a:t>
            </a:r>
          </a:p>
        </p:txBody>
      </p:sp>
      <p:graphicFrame>
        <p:nvGraphicFramePr>
          <p:cNvPr id="14" name="10 Tabla"/>
          <p:cNvGraphicFramePr>
            <a:graphicFrameLocks noGrp="1"/>
          </p:cNvGraphicFramePr>
          <p:nvPr>
            <p:extLst>
              <p:ext uri="{D42A27DB-BD31-4B8C-83A1-F6EECF244321}">
                <p14:modId xmlns:p14="http://schemas.microsoft.com/office/powerpoint/2010/main" val="3243765865"/>
              </p:ext>
            </p:extLst>
          </p:nvPr>
        </p:nvGraphicFramePr>
        <p:xfrm>
          <a:off x="179512" y="1043470"/>
          <a:ext cx="6350102" cy="224151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56184"/>
                <a:gridCol w="4693918"/>
              </a:tblGrid>
              <a:tr h="0">
                <a:tc gridSpan="2">
                  <a:txBody>
                    <a:bodyPr/>
                    <a:lstStyle/>
                    <a:p>
                      <a:pPr algn="ctr">
                        <a:buClr>
                          <a:srgbClr val="FF3300"/>
                        </a:buClr>
                      </a:pPr>
                      <a:r>
                        <a:rPr lang="es-BO" sz="1500" b="1" dirty="0" smtClean="0">
                          <a:solidFill>
                            <a:srgbClr val="FFFF00"/>
                          </a:solidFill>
                          <a:latin typeface="Lucida Sans" panose="020B0602030504020204" pitchFamily="34" charset="0"/>
                        </a:rPr>
                        <a:t>ELEMENTOS DE LA HIPÓTESIS</a:t>
                      </a:r>
                      <a:endParaRPr lang="es-MX" sz="1500" b="1" dirty="0">
                        <a:solidFill>
                          <a:srgbClr val="FFFF00"/>
                        </a:solidFill>
                        <a:latin typeface="Lucida Sans" panose="020B0602030504020204" pitchFamily="34" charset="0"/>
                      </a:endParaRPr>
                    </a:p>
                  </a:txBody>
                  <a:tcPr anchor="ctr">
                    <a:solidFill>
                      <a:srgbClr val="2F2F9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400" b="0" dirty="0"/>
                    </a:p>
                  </a:txBody>
                  <a:tcPr anchor="ctr">
                    <a:solidFill>
                      <a:srgbClr val="FF9900"/>
                    </a:solidFill>
                  </a:tcPr>
                </a:tc>
              </a:tr>
              <a:tr h="2598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500" b="0" dirty="0" smtClean="0">
                          <a:solidFill>
                            <a:schemeClr val="bg1"/>
                          </a:solidFill>
                          <a:latin typeface="Lucida Sans" panose="020B0602030504020204" pitchFamily="34" charset="0"/>
                        </a:rPr>
                        <a:t>Elementos</a:t>
                      </a:r>
                      <a:endParaRPr lang="es-ES" sz="1500" b="0" dirty="0">
                        <a:solidFill>
                          <a:schemeClr val="bg1"/>
                        </a:solidFill>
                        <a:latin typeface="Lucida Sans" panose="020B0602030504020204" pitchFamily="34" charset="0"/>
                      </a:endParaRPr>
                    </a:p>
                  </a:txBody>
                  <a:tcPr anchor="ctr">
                    <a:solidFill>
                      <a:srgbClr val="CC0066"/>
                    </a:solidFill>
                  </a:tcPr>
                </a:tc>
                <a:tc>
                  <a:txBody>
                    <a:bodyPr/>
                    <a:lstStyle/>
                    <a:p>
                      <a:pPr algn="ctr"/>
                      <a:r>
                        <a:rPr lang="es-MX" sz="1500" b="0" dirty="0" smtClean="0">
                          <a:solidFill>
                            <a:schemeClr val="bg1"/>
                          </a:solidFill>
                          <a:latin typeface="Lucida Sans" panose="020B0602030504020204" pitchFamily="34" charset="0"/>
                        </a:rPr>
                        <a:t>Descripción</a:t>
                      </a:r>
                      <a:endParaRPr lang="es-ES" sz="1500" b="0" dirty="0">
                        <a:solidFill>
                          <a:schemeClr val="bg1"/>
                        </a:solidFill>
                        <a:latin typeface="Lucida Sans" panose="020B0602030504020204" pitchFamily="34" charset="0"/>
                      </a:endParaRPr>
                    </a:p>
                  </a:txBody>
                  <a:tcPr anchor="ctr">
                    <a:solidFill>
                      <a:srgbClr val="38AA71"/>
                    </a:solidFill>
                  </a:tcPr>
                </a:tc>
              </a:tr>
              <a:tr h="315501">
                <a:tc>
                  <a:txBody>
                    <a:bodyPr/>
                    <a:lstStyle/>
                    <a:p>
                      <a:pPr>
                        <a:buClr>
                          <a:srgbClr val="FF3300"/>
                        </a:buClr>
                      </a:pPr>
                      <a:r>
                        <a:rPr lang="es-BO" sz="1400" b="1" dirty="0" smtClean="0">
                          <a:solidFill>
                            <a:srgbClr val="FF0000"/>
                          </a:solidFill>
                          <a:latin typeface="Lucida Sans" panose="020B0602030504020204" pitchFamily="34" charset="0"/>
                          <a:sym typeface="Wingdings 2" panose="05020102010507070707" pitchFamily="18" charset="2"/>
                        </a:rPr>
                        <a:t></a:t>
                      </a:r>
                      <a:r>
                        <a:rPr lang="es-ES_tradnl" sz="1400" b="1" dirty="0" smtClean="0">
                          <a:solidFill>
                            <a:srgbClr val="C00000"/>
                          </a:solidFill>
                          <a:latin typeface="Lucida Sans" panose="020B0602030504020204" pitchFamily="34" charset="0"/>
                        </a:rPr>
                        <a:t>Unidades de análisis</a:t>
                      </a:r>
                      <a:endParaRPr lang="es-MX" sz="1400" b="1" dirty="0" smtClean="0">
                        <a:solidFill>
                          <a:srgbClr val="C00000"/>
                        </a:solidFill>
                        <a:latin typeface="Lucida Sans" panose="020B0602030504020204" pitchFamily="34" charset="0"/>
                      </a:endParaRPr>
                    </a:p>
                  </a:txBody>
                  <a:tcPr anchor="ctr">
                    <a:solidFill>
                      <a:srgbClr val="FFFFFF"/>
                    </a:solidFill>
                  </a:tcPr>
                </a:tc>
                <a:tc>
                  <a:txBody>
                    <a:bodyPr/>
                    <a:lstStyle/>
                    <a:p>
                      <a:r>
                        <a:rPr lang="es-BO" sz="1400" b="0" dirty="0" smtClean="0">
                          <a:solidFill>
                            <a:srgbClr val="FF0000"/>
                          </a:solidFill>
                          <a:latin typeface="Lucida Sans" panose="020B0602030504020204" pitchFamily="34" charset="0"/>
                          <a:sym typeface="Wingdings 2" panose="05020102010507070707" pitchFamily="18" charset="2"/>
                        </a:rPr>
                        <a:t></a:t>
                      </a:r>
                      <a:r>
                        <a:rPr lang="es-ES_tradnl" sz="1400" b="1" dirty="0" smtClean="0">
                          <a:solidFill>
                            <a:srgbClr val="C00000"/>
                          </a:solidFill>
                          <a:latin typeface="Lucida Sans" panose="020B0602030504020204" pitchFamily="34" charset="0"/>
                        </a:rPr>
                        <a:t>Personas</a:t>
                      </a:r>
                      <a:r>
                        <a:rPr lang="es-ES_tradnl" sz="1400" b="0" dirty="0" smtClean="0">
                          <a:solidFill>
                            <a:schemeClr val="tx1"/>
                          </a:solidFill>
                          <a:latin typeface="Lucida Sans" panose="020B0602030504020204" pitchFamily="34" charset="0"/>
                        </a:rPr>
                        <a:t>, objetos, actividades, fenómenos, </a:t>
                      </a:r>
                      <a:r>
                        <a:rPr lang="es-ES_tradnl" sz="1400" b="0" baseline="0" dirty="0" smtClean="0">
                          <a:solidFill>
                            <a:schemeClr val="tx1"/>
                          </a:solidFill>
                          <a:latin typeface="Lucida Sans" panose="020B0602030504020204" pitchFamily="34" charset="0"/>
                        </a:rPr>
                        <a:t>sobre los que versa la investigación</a:t>
                      </a:r>
                      <a:r>
                        <a:rPr lang="es-ES_tradnl" sz="1400" b="0" dirty="0" smtClean="0">
                          <a:solidFill>
                            <a:schemeClr val="tx1"/>
                          </a:solidFill>
                          <a:latin typeface="Lucida Sans" panose="020B0602030504020204" pitchFamily="34" charset="0"/>
                        </a:rPr>
                        <a:t>. </a:t>
                      </a:r>
                      <a:endParaRPr lang="es-ES" sz="1400" b="0" dirty="0">
                        <a:solidFill>
                          <a:schemeClr val="tx1"/>
                        </a:solidFill>
                        <a:latin typeface="Lucida Sans" panose="020B0602030504020204" pitchFamily="34" charset="0"/>
                      </a:endParaRPr>
                    </a:p>
                  </a:txBody>
                  <a:tcPr>
                    <a:solidFill>
                      <a:srgbClr val="F3FBF7"/>
                    </a:solidFill>
                  </a:tcPr>
                </a:tc>
              </a:tr>
              <a:tr h="565114">
                <a:tc>
                  <a:txBody>
                    <a:bodyPr/>
                    <a:lstStyle/>
                    <a:p>
                      <a:r>
                        <a:rPr lang="es-BO" sz="1400" b="1" dirty="0" smtClean="0">
                          <a:solidFill>
                            <a:srgbClr val="FF0000"/>
                          </a:solidFill>
                          <a:latin typeface="Lucida Sans" panose="020B0602030504020204" pitchFamily="34" charset="0"/>
                          <a:sym typeface="Wingdings 2" panose="05020102010507070707" pitchFamily="18" charset="2"/>
                        </a:rPr>
                        <a:t></a:t>
                      </a:r>
                      <a:r>
                        <a:rPr lang="es-ES_tradnl" sz="1400" b="1" dirty="0" smtClean="0">
                          <a:solidFill>
                            <a:srgbClr val="C00000"/>
                          </a:solidFill>
                          <a:latin typeface="Lucida Sans" panose="020B0602030504020204" pitchFamily="34" charset="0"/>
                        </a:rPr>
                        <a:t>Variables</a:t>
                      </a:r>
                      <a:endParaRPr lang="es-ES" sz="1400" b="1" dirty="0">
                        <a:solidFill>
                          <a:srgbClr val="C00000"/>
                        </a:solidFill>
                        <a:latin typeface="Lucida Sans" panose="020B0602030504020204" pitchFamily="34" charset="0"/>
                      </a:endParaRPr>
                    </a:p>
                  </a:txBody>
                  <a:tcPr anchor="ctr">
                    <a:solidFill>
                      <a:srgbClr val="FFE1F0"/>
                    </a:solidFill>
                  </a:tcPr>
                </a:tc>
                <a:tc>
                  <a:txBody>
                    <a:bodyPr/>
                    <a:lstStyle/>
                    <a:p>
                      <a:pPr>
                        <a:buClr>
                          <a:srgbClr val="FF3300"/>
                        </a:buClr>
                      </a:pPr>
                      <a:r>
                        <a:rPr lang="es-BO" sz="1400" b="0" dirty="0" smtClean="0">
                          <a:solidFill>
                            <a:srgbClr val="FF0000"/>
                          </a:solidFill>
                          <a:latin typeface="Lucida Sans" panose="020B0602030504020204" pitchFamily="34" charset="0"/>
                          <a:sym typeface="Wingdings 2" panose="05020102010507070707" pitchFamily="18" charset="2"/>
                        </a:rPr>
                        <a:t></a:t>
                      </a:r>
                      <a:r>
                        <a:rPr lang="es-ES" sz="1400" b="1" dirty="0" smtClean="0">
                          <a:solidFill>
                            <a:srgbClr val="C00000"/>
                          </a:solidFill>
                          <a:latin typeface="Lucida Sans" panose="020B0602030504020204" pitchFamily="34" charset="0"/>
                        </a:rPr>
                        <a:t>Características</a:t>
                      </a:r>
                      <a:r>
                        <a:rPr lang="es-ES" sz="1400" b="0" dirty="0" smtClean="0">
                          <a:solidFill>
                            <a:schemeClr val="tx1"/>
                          </a:solidFill>
                          <a:latin typeface="Lucida Sans" panose="020B0602030504020204" pitchFamily="34" charset="0"/>
                        </a:rPr>
                        <a:t> de las unidades de análisis que </a:t>
                      </a:r>
                      <a:r>
                        <a:rPr lang="es-ES_tradnl" sz="1400" b="0" dirty="0" smtClean="0">
                          <a:solidFill>
                            <a:schemeClr val="tx1"/>
                          </a:solidFill>
                          <a:latin typeface="Lucida Sans" panose="020B0602030504020204" pitchFamily="34" charset="0"/>
                        </a:rPr>
                        <a:t>fluctúan y cuya variación se puede </a:t>
                      </a:r>
                      <a:r>
                        <a:rPr lang="es-ES_tradnl" sz="1400" b="1" dirty="0" smtClean="0">
                          <a:solidFill>
                            <a:srgbClr val="C00000"/>
                          </a:solidFill>
                          <a:latin typeface="Lucida Sans" panose="020B0602030504020204" pitchFamily="34" charset="0"/>
                        </a:rPr>
                        <a:t>medir</a:t>
                      </a:r>
                      <a:r>
                        <a:rPr lang="es-ES_tradnl" sz="1400" b="0" dirty="0" smtClean="0">
                          <a:solidFill>
                            <a:schemeClr val="tx1"/>
                          </a:solidFill>
                          <a:latin typeface="Lucida Sans" panose="020B0602030504020204" pitchFamily="34" charset="0"/>
                        </a:rPr>
                        <a:t>.</a:t>
                      </a:r>
                      <a:endParaRPr lang="es-MX" sz="1400" b="0" dirty="0">
                        <a:solidFill>
                          <a:schemeClr val="tx1"/>
                        </a:solidFill>
                        <a:latin typeface="Lucida Sans" panose="020B0602030504020204" pitchFamily="34" charset="0"/>
                      </a:endParaRPr>
                    </a:p>
                  </a:txBody>
                  <a:tcPr>
                    <a:solidFill>
                      <a:srgbClr val="BDE9D3"/>
                    </a:solidFill>
                  </a:tcPr>
                </a:tc>
              </a:tr>
              <a:tr h="515006">
                <a:tc>
                  <a:txBody>
                    <a:bodyPr/>
                    <a:lstStyle/>
                    <a:p>
                      <a:r>
                        <a:rPr lang="es-BO" sz="1400" b="1" dirty="0" smtClean="0">
                          <a:solidFill>
                            <a:srgbClr val="FF0000"/>
                          </a:solidFill>
                          <a:latin typeface="Lucida Sans" panose="020B0602030504020204" pitchFamily="34" charset="0"/>
                          <a:sym typeface="Wingdings 2" panose="05020102010507070707" pitchFamily="18" charset="2"/>
                        </a:rPr>
                        <a:t></a:t>
                      </a:r>
                      <a:r>
                        <a:rPr lang="es-ES_tradnl" sz="1400" b="1" dirty="0" smtClean="0">
                          <a:solidFill>
                            <a:srgbClr val="C00000"/>
                          </a:solidFill>
                          <a:latin typeface="Lucida Sans" panose="020B0602030504020204" pitchFamily="34" charset="0"/>
                        </a:rPr>
                        <a:t>Términos lógicos</a:t>
                      </a:r>
                      <a:endParaRPr lang="es-ES" sz="1400" b="1" dirty="0">
                        <a:solidFill>
                          <a:srgbClr val="C00000"/>
                        </a:solidFill>
                        <a:latin typeface="Lucida Sans" panose="020B0602030504020204" pitchFamily="34" charset="0"/>
                      </a:endParaRPr>
                    </a:p>
                  </a:txBody>
                  <a:tcPr anchor="ctr">
                    <a:solidFill>
                      <a:srgbClr val="FFFFFF"/>
                    </a:solidFill>
                  </a:tcPr>
                </a:tc>
                <a:tc>
                  <a:txBody>
                    <a:bodyPr/>
                    <a:lstStyle/>
                    <a:p>
                      <a:r>
                        <a:rPr lang="es-BO" sz="1400" b="0" dirty="0" smtClean="0">
                          <a:solidFill>
                            <a:srgbClr val="FF0000"/>
                          </a:solidFill>
                          <a:latin typeface="Lucida Sans" panose="020B0602030504020204" pitchFamily="34" charset="0"/>
                          <a:sym typeface="Wingdings 2" panose="05020102010507070707" pitchFamily="18" charset="2"/>
                        </a:rPr>
                        <a:t></a:t>
                      </a:r>
                      <a:r>
                        <a:rPr lang="es-ES" sz="1400" b="0" dirty="0" smtClean="0">
                          <a:solidFill>
                            <a:schemeClr val="tx1"/>
                          </a:solidFill>
                          <a:latin typeface="Lucida Sans" panose="020B0602030504020204" pitchFamily="34" charset="0"/>
                        </a:rPr>
                        <a:t>Conexiones que </a:t>
                      </a:r>
                      <a:r>
                        <a:rPr lang="es-ES" sz="1400" b="1" dirty="0" smtClean="0">
                          <a:solidFill>
                            <a:srgbClr val="C00000"/>
                          </a:solidFill>
                          <a:latin typeface="Lucida Sans" panose="020B0602030504020204" pitchFamily="34" charset="0"/>
                        </a:rPr>
                        <a:t>relacionan</a:t>
                      </a:r>
                      <a:r>
                        <a:rPr lang="es-ES" sz="1400" b="0" dirty="0" smtClean="0">
                          <a:solidFill>
                            <a:schemeClr val="tx1"/>
                          </a:solidFill>
                          <a:latin typeface="Lucida Sans" panose="020B0602030504020204" pitchFamily="34" charset="0"/>
                        </a:rPr>
                        <a:t> las unidades de análisis con las variables o las variables entre sí</a:t>
                      </a:r>
                      <a:r>
                        <a:rPr lang="es-ES_tradnl" sz="1400" b="0" dirty="0" smtClean="0">
                          <a:solidFill>
                            <a:schemeClr val="tx1"/>
                          </a:solidFill>
                          <a:latin typeface="Lucida Sans" panose="020B0602030504020204" pitchFamily="34" charset="0"/>
                        </a:rPr>
                        <a:t>. </a:t>
                      </a:r>
                      <a:endParaRPr lang="es-ES" sz="1400" b="0" dirty="0">
                        <a:solidFill>
                          <a:schemeClr val="tx1"/>
                        </a:solidFill>
                        <a:latin typeface="Lucida Sans" panose="020B0602030504020204" pitchFamily="34" charset="0"/>
                      </a:endParaRPr>
                    </a:p>
                  </a:txBody>
                  <a:tcPr>
                    <a:solidFill>
                      <a:srgbClr val="F3FBF7"/>
                    </a:solidFill>
                  </a:tcPr>
                </a:tc>
              </a:tr>
            </a:tbl>
          </a:graphicData>
        </a:graphic>
      </p:graphicFrame>
      <p:graphicFrame>
        <p:nvGraphicFramePr>
          <p:cNvPr id="15" name="10 Tabla"/>
          <p:cNvGraphicFramePr>
            <a:graphicFrameLocks noGrp="1"/>
          </p:cNvGraphicFramePr>
          <p:nvPr>
            <p:extLst>
              <p:ext uri="{D42A27DB-BD31-4B8C-83A1-F6EECF244321}">
                <p14:modId xmlns:p14="http://schemas.microsoft.com/office/powerpoint/2010/main" val="3335519788"/>
              </p:ext>
            </p:extLst>
          </p:nvPr>
        </p:nvGraphicFramePr>
        <p:xfrm>
          <a:off x="179512" y="3486120"/>
          <a:ext cx="4248472" cy="236067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00200"/>
                <a:gridCol w="2448272"/>
              </a:tblGrid>
              <a:tr h="299832">
                <a:tc gridSpan="2">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dirty="0" smtClean="0">
                          <a:solidFill>
                            <a:srgbClr val="FFFF00"/>
                          </a:solidFill>
                          <a:latin typeface="Lucida Sans" panose="020B0602030504020204" pitchFamily="34" charset="0"/>
                        </a:rPr>
                        <a:t>Ejemplo 1 .- Influencia</a:t>
                      </a:r>
                      <a:r>
                        <a:rPr lang="es-BO" sz="1500" b="1" baseline="0" dirty="0" smtClean="0">
                          <a:solidFill>
                            <a:srgbClr val="FFFF00"/>
                          </a:solidFill>
                          <a:latin typeface="Lucida Sans" panose="020B0602030504020204" pitchFamily="34" charset="0"/>
                        </a:rPr>
                        <a:t> del autoconcepto</a:t>
                      </a:r>
                      <a:endParaRPr lang="es-ES" sz="1300" dirty="0" smtClean="0">
                        <a:solidFill>
                          <a:srgbClr val="1F4EBE"/>
                        </a:solidFill>
                        <a:latin typeface="Lucida Sans" pitchFamily="34" charset="0"/>
                      </a:endParaRPr>
                    </a:p>
                  </a:txBody>
                  <a:tcPr anchor="ctr">
                    <a:solidFill>
                      <a:srgbClr val="0087E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400" b="0" dirty="0"/>
                    </a:p>
                  </a:txBody>
                  <a:tcPr anchor="ctr">
                    <a:solidFill>
                      <a:srgbClr val="FF9900"/>
                    </a:solidFill>
                  </a:tcPr>
                </a:tc>
              </a:tr>
              <a:tr h="2926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b="0" dirty="0" smtClean="0">
                          <a:solidFill>
                            <a:schemeClr val="tx1"/>
                          </a:solidFill>
                          <a:latin typeface="Lucida Sans" panose="020B0602030504020204" pitchFamily="34" charset="0"/>
                        </a:rPr>
                        <a:t>Hipótesis</a:t>
                      </a:r>
                      <a:endParaRPr lang="es-ES" sz="1400" b="0" dirty="0">
                        <a:solidFill>
                          <a:schemeClr val="tx1"/>
                        </a:solidFill>
                        <a:latin typeface="Lucida Sans" panose="020B0602030504020204" pitchFamily="34" charset="0"/>
                      </a:endParaRPr>
                    </a:p>
                  </a:txBody>
                  <a:tcPr anchor="ctr">
                    <a:solidFill>
                      <a:srgbClr val="93D3FF"/>
                    </a:solidFill>
                  </a:tcPr>
                </a:tc>
                <a:tc>
                  <a:txBody>
                    <a:bodyPr/>
                    <a:lstStyle/>
                    <a:p>
                      <a:pPr algn="ctr"/>
                      <a:r>
                        <a:rPr lang="es-MX" sz="1400" b="0" dirty="0" smtClean="0">
                          <a:solidFill>
                            <a:schemeClr val="tx1"/>
                          </a:solidFill>
                          <a:latin typeface="Lucida Sans" panose="020B0602030504020204" pitchFamily="34" charset="0"/>
                        </a:rPr>
                        <a:t>Elementos</a:t>
                      </a:r>
                      <a:endParaRPr lang="es-ES" sz="1400" b="0" dirty="0">
                        <a:solidFill>
                          <a:schemeClr val="tx1"/>
                        </a:solidFill>
                        <a:latin typeface="Lucida Sans" panose="020B0602030504020204" pitchFamily="34" charset="0"/>
                      </a:endParaRPr>
                    </a:p>
                  </a:txBody>
                  <a:tcPr anchor="ctr">
                    <a:solidFill>
                      <a:srgbClr val="93D3FF"/>
                    </a:solidFill>
                  </a:tcPr>
                </a:tc>
              </a:tr>
              <a:tr h="271277">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BO" sz="1370" b="1" dirty="0" smtClean="0">
                          <a:solidFill>
                            <a:srgbClr val="FF0000"/>
                          </a:solidFill>
                          <a:latin typeface="Lucida Sans" panose="020B0602030504020204" pitchFamily="34" charset="0"/>
                          <a:sym typeface="Wingdings 2" panose="05020102010507070707" pitchFamily="18" charset="2"/>
                        </a:rPr>
                        <a:t></a:t>
                      </a:r>
                      <a:r>
                        <a:rPr lang="es-ES" sz="1370" b="0" dirty="0" smtClean="0">
                          <a:latin typeface="Lucida Sans" panose="020B0602030504020204" pitchFamily="34" charset="0"/>
                        </a:rPr>
                        <a:t>«</a:t>
                      </a:r>
                      <a:r>
                        <a:rPr lang="es-ES" sz="1370" b="0" dirty="0" smtClean="0">
                          <a:solidFill>
                            <a:srgbClr val="000000"/>
                          </a:solidFill>
                          <a:latin typeface="Lucida Sans" panose="020B0602030504020204" pitchFamily="34" charset="0"/>
                        </a:rPr>
                        <a:t>El </a:t>
                      </a:r>
                      <a:r>
                        <a:rPr lang="es-ES" sz="1370" b="1" dirty="0" smtClean="0">
                          <a:solidFill>
                            <a:srgbClr val="C00000"/>
                          </a:solidFill>
                          <a:latin typeface="Lucida Sans" panose="020B0602030504020204" pitchFamily="34" charset="0"/>
                        </a:rPr>
                        <a:t>autoconcepto</a:t>
                      </a:r>
                      <a:r>
                        <a:rPr lang="es-ES" sz="1370" b="0" dirty="0" smtClean="0">
                          <a:solidFill>
                            <a:srgbClr val="000000"/>
                          </a:solidFill>
                          <a:latin typeface="Lucida Sans" panose="020B0602030504020204" pitchFamily="34" charset="0"/>
                        </a:rPr>
                        <a:t> tiene una relación positiva con el </a:t>
                      </a:r>
                      <a:r>
                        <a:rPr lang="es-ES" sz="1370" b="1" dirty="0" smtClean="0">
                          <a:solidFill>
                            <a:srgbClr val="C00000"/>
                          </a:solidFill>
                          <a:latin typeface="Lucida Sans" panose="020B0602030504020204" pitchFamily="34" charset="0"/>
                        </a:rPr>
                        <a:t>rendimiento académico </a:t>
                      </a:r>
                      <a:r>
                        <a:rPr lang="es-ES" sz="1370" b="0" dirty="0" smtClean="0">
                          <a:solidFill>
                            <a:srgbClr val="000000"/>
                          </a:solidFill>
                          <a:latin typeface="Lucida Sans" panose="020B0602030504020204" pitchFamily="34" charset="0"/>
                        </a:rPr>
                        <a:t>de los universitarios</a:t>
                      </a:r>
                      <a:r>
                        <a:rPr lang="es-ES_tradnl" sz="1370" b="0" dirty="0" smtClean="0">
                          <a:latin typeface="Lucida Sans" panose="020B0602030504020204" pitchFamily="34" charset="0"/>
                        </a:rPr>
                        <a:t>»</a:t>
                      </a:r>
                      <a:r>
                        <a:rPr lang="es-ES" sz="1370" b="0" dirty="0" smtClean="0">
                          <a:latin typeface="Lucida Sans" panose="020B0602030504020204" pitchFamily="34" charset="0"/>
                        </a:rPr>
                        <a:t>. </a:t>
                      </a:r>
                      <a:endParaRPr lang="es-ES" sz="1370" b="0" dirty="0" smtClean="0">
                        <a:solidFill>
                          <a:srgbClr val="000066"/>
                        </a:solidFill>
                        <a:latin typeface="Lucida Sans" panose="020B0602030504020204" pitchFamily="34" charset="0"/>
                      </a:endParaRPr>
                    </a:p>
                  </a:txBody>
                  <a:tcPr>
                    <a:solidFill>
                      <a:srgbClr val="FBFDFF"/>
                    </a:solidFill>
                  </a:tcPr>
                </a:tc>
                <a:tc>
                  <a:txBody>
                    <a:bodyPr/>
                    <a:lstStyle/>
                    <a:p>
                      <a:pPr marL="0" indent="0">
                        <a:buNone/>
                      </a:pPr>
                      <a:r>
                        <a:rPr lang="es-BO" sz="1370" b="1"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Unidades de análisis:</a:t>
                      </a:r>
                      <a:r>
                        <a:rPr lang="es-ES" sz="1370" b="0" dirty="0" smtClean="0">
                          <a:latin typeface="Lucida Sans" panose="020B0602030504020204" pitchFamily="34" charset="0"/>
                        </a:rPr>
                        <a:t> “universitarios”. </a:t>
                      </a:r>
                    </a:p>
                  </a:txBody>
                  <a:tcPr>
                    <a:solidFill>
                      <a:srgbClr val="FBFDFF"/>
                    </a:solidFill>
                  </a:tcPr>
                </a:tc>
              </a:tr>
              <a:tr h="45688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300" b="0" dirty="0" smtClean="0">
                        <a:solidFill>
                          <a:srgbClr val="000066"/>
                        </a:solidFill>
                        <a:latin typeface="Lucida Sans" panose="020B0602030504020204" pitchFamily="34" charset="0"/>
                      </a:endParaRPr>
                    </a:p>
                  </a:txBody>
                  <a:tcPr>
                    <a:solidFill>
                      <a:srgbClr val="FBFDFF"/>
                    </a:solidFill>
                  </a:tcPr>
                </a:tc>
                <a:tc>
                  <a:txBody>
                    <a:bodyPr/>
                    <a:lstStyle/>
                    <a:p>
                      <a:pPr marL="0" indent="0">
                        <a:buNone/>
                      </a:pPr>
                      <a:r>
                        <a:rPr lang="es-BO" sz="1370" b="1"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Variables:</a:t>
                      </a:r>
                      <a:r>
                        <a:rPr lang="es-ES" sz="1370" b="0" dirty="0" smtClean="0">
                          <a:latin typeface="Lucida Sans" panose="020B0602030504020204" pitchFamily="34" charset="0"/>
                        </a:rPr>
                        <a:t> “autoconcepto” y “rendimiento académico”. </a:t>
                      </a:r>
                    </a:p>
                  </a:txBody>
                  <a:tcPr>
                    <a:solidFill>
                      <a:srgbClr val="C9E9FF"/>
                    </a:solidFill>
                  </a:tcPr>
                </a:tc>
              </a:tr>
              <a:tr h="40750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300" b="0" dirty="0">
                        <a:solidFill>
                          <a:srgbClr val="000066"/>
                        </a:solidFill>
                        <a:latin typeface="Lucida Sans" panose="020B0602030504020204" pitchFamily="34" charset="0"/>
                      </a:endParaRPr>
                    </a:p>
                  </a:txBody>
                  <a:tcPr>
                    <a:solidFill>
                      <a:srgbClr val="E5F4FF"/>
                    </a:solidFill>
                  </a:tcPr>
                </a:tc>
                <a:tc>
                  <a:txBody>
                    <a:bodyPr/>
                    <a:lstStyle/>
                    <a:p>
                      <a:pPr marL="0" indent="0">
                        <a:buNone/>
                      </a:pPr>
                      <a:r>
                        <a:rPr lang="es-BO" sz="1370" b="1"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Término lógico:</a:t>
                      </a:r>
                      <a:r>
                        <a:rPr lang="es-ES" sz="1370" b="0" dirty="0" smtClean="0">
                          <a:latin typeface="Lucida Sans" panose="020B0602030504020204" pitchFamily="34" charset="0"/>
                        </a:rPr>
                        <a:t> “relación positiva”. </a:t>
                      </a:r>
                    </a:p>
                  </a:txBody>
                  <a:tcPr>
                    <a:solidFill>
                      <a:srgbClr val="FBFDFF"/>
                    </a:solidFill>
                  </a:tcPr>
                </a:tc>
              </a:tr>
            </a:tbl>
          </a:graphicData>
        </a:graphic>
      </p:graphicFrame>
      <p:pic>
        <p:nvPicPr>
          <p:cNvPr id="17" name="Picture 2" descr="C:\Users\Edison\Desktop\1.A subir\m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124744"/>
            <a:ext cx="2091910" cy="1567260"/>
          </a:xfrm>
          <a:prstGeom prst="rect">
            <a:avLst/>
          </a:prstGeom>
          <a:noFill/>
          <a:effectLst>
            <a:glow rad="63500">
              <a:schemeClr val="accent2">
                <a:satMod val="175000"/>
                <a:alpha val="40000"/>
              </a:schemeClr>
            </a:glow>
            <a:outerShdw blurRad="50800" dist="38100" dir="2700000" algn="tl" rotWithShape="0">
              <a:prstClr val="black">
                <a:alpha val="4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graphicFrame>
        <p:nvGraphicFramePr>
          <p:cNvPr id="18" name="10 Tabla"/>
          <p:cNvGraphicFramePr>
            <a:graphicFrameLocks noGrp="1"/>
          </p:cNvGraphicFramePr>
          <p:nvPr>
            <p:extLst>
              <p:ext uri="{D42A27DB-BD31-4B8C-83A1-F6EECF244321}">
                <p14:modId xmlns:p14="http://schemas.microsoft.com/office/powerpoint/2010/main" val="1509673667"/>
              </p:ext>
            </p:extLst>
          </p:nvPr>
        </p:nvGraphicFramePr>
        <p:xfrm>
          <a:off x="4644008" y="3501008"/>
          <a:ext cx="4252150" cy="277825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44216"/>
                <a:gridCol w="2307934"/>
              </a:tblGrid>
              <a:tr h="299832">
                <a:tc gridSpan="2">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dirty="0" smtClean="0">
                          <a:solidFill>
                            <a:srgbClr val="FFFF00"/>
                          </a:solidFill>
                          <a:latin typeface="Lucida Sans" panose="020B0602030504020204" pitchFamily="34" charset="0"/>
                        </a:rPr>
                        <a:t>Ejemplo 2 .- Delincuencia juvenil </a:t>
                      </a:r>
                      <a:endParaRPr lang="es-ES" sz="1300" dirty="0" smtClean="0">
                        <a:solidFill>
                          <a:srgbClr val="1F4EBE"/>
                        </a:solidFill>
                        <a:latin typeface="Lucida Sans" pitchFamily="34" charset="0"/>
                      </a:endParaRPr>
                    </a:p>
                  </a:txBody>
                  <a:tcPr anchor="ctr">
                    <a:solidFill>
                      <a:srgbClr val="0087E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400" b="0" dirty="0"/>
                    </a:p>
                  </a:txBody>
                  <a:tcPr anchor="ctr">
                    <a:solidFill>
                      <a:srgbClr val="FF9900"/>
                    </a:solidFill>
                  </a:tcPr>
                </a:tc>
              </a:tr>
              <a:tr h="2926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b="0" dirty="0" smtClean="0">
                          <a:solidFill>
                            <a:schemeClr val="tx1"/>
                          </a:solidFill>
                          <a:latin typeface="Lucida Sans" panose="020B0602030504020204" pitchFamily="34" charset="0"/>
                        </a:rPr>
                        <a:t>Hipótesis</a:t>
                      </a:r>
                      <a:endParaRPr lang="es-ES" sz="1400" b="0" dirty="0">
                        <a:solidFill>
                          <a:schemeClr val="tx1"/>
                        </a:solidFill>
                        <a:latin typeface="Lucida Sans" panose="020B0602030504020204" pitchFamily="34" charset="0"/>
                      </a:endParaRPr>
                    </a:p>
                  </a:txBody>
                  <a:tcPr anchor="ctr">
                    <a:solidFill>
                      <a:srgbClr val="93D3FF"/>
                    </a:solidFill>
                  </a:tcPr>
                </a:tc>
                <a:tc>
                  <a:txBody>
                    <a:bodyPr/>
                    <a:lstStyle/>
                    <a:p>
                      <a:pPr algn="ctr"/>
                      <a:r>
                        <a:rPr lang="es-MX" sz="1400" b="0" dirty="0" smtClean="0">
                          <a:solidFill>
                            <a:schemeClr val="tx1"/>
                          </a:solidFill>
                          <a:latin typeface="Lucida Sans" panose="020B0602030504020204" pitchFamily="34" charset="0"/>
                        </a:rPr>
                        <a:t>Elementos</a:t>
                      </a:r>
                      <a:endParaRPr lang="es-ES" sz="1400" b="0" dirty="0">
                        <a:solidFill>
                          <a:schemeClr val="tx1"/>
                        </a:solidFill>
                        <a:latin typeface="Lucida Sans" panose="020B0602030504020204" pitchFamily="34" charset="0"/>
                      </a:endParaRPr>
                    </a:p>
                  </a:txBody>
                  <a:tcPr anchor="ctr">
                    <a:solidFill>
                      <a:srgbClr val="93D3FF"/>
                    </a:solidFill>
                  </a:tcPr>
                </a:tc>
              </a:tr>
              <a:tr h="271277">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BO" sz="1370" b="1" dirty="0" smtClean="0">
                          <a:solidFill>
                            <a:srgbClr val="FF0000"/>
                          </a:solidFill>
                          <a:latin typeface="Lucida Sans" panose="020B0602030504020204" pitchFamily="34" charset="0"/>
                          <a:sym typeface="Wingdings 2" panose="05020102010507070707" pitchFamily="18" charset="2"/>
                        </a:rPr>
                        <a:t></a:t>
                      </a:r>
                      <a:r>
                        <a:rPr lang="es-ES" sz="1370" b="0" dirty="0" smtClean="0">
                          <a:solidFill>
                            <a:srgbClr val="000000"/>
                          </a:solidFill>
                          <a:latin typeface="Lucida Sans" panose="020B0602030504020204" pitchFamily="34" charset="0"/>
                        </a:rPr>
                        <a:t>«</a:t>
                      </a:r>
                      <a:r>
                        <a:rPr lang="es-ES" sz="1370" b="0" dirty="0" smtClean="0">
                          <a:latin typeface="Lucida Sans" panose="020B0602030504020204" pitchFamily="34" charset="0"/>
                        </a:rPr>
                        <a:t>A mayor grado de </a:t>
                      </a:r>
                      <a:r>
                        <a:rPr lang="es-ES" sz="1370" b="1" dirty="0" smtClean="0">
                          <a:solidFill>
                            <a:srgbClr val="C00000"/>
                          </a:solidFill>
                          <a:latin typeface="Lucida Sans" panose="020B0602030504020204" pitchFamily="34" charset="0"/>
                        </a:rPr>
                        <a:t>rechazo emocional </a:t>
                      </a:r>
                      <a:r>
                        <a:rPr lang="es-ES" sz="1370" b="0" dirty="0" smtClean="0">
                          <a:latin typeface="Lucida Sans" panose="020B0602030504020204" pitchFamily="34" charset="0"/>
                        </a:rPr>
                        <a:t>de los niños por parte del grupo familiar, mayor será el </a:t>
                      </a:r>
                      <a:r>
                        <a:rPr lang="es-ES" sz="1370" b="1" dirty="0" smtClean="0">
                          <a:solidFill>
                            <a:srgbClr val="C00000"/>
                          </a:solidFill>
                          <a:latin typeface="Lucida Sans" panose="020B0602030504020204" pitchFamily="34" charset="0"/>
                        </a:rPr>
                        <a:t>índice de delincuencia juvenil</a:t>
                      </a:r>
                      <a:r>
                        <a:rPr lang="es-ES" sz="1370" b="0" dirty="0" smtClean="0">
                          <a:latin typeface="Lucida Sans" panose="020B0602030504020204" pitchFamily="34" charset="0"/>
                        </a:rPr>
                        <a:t> en aquellos</a:t>
                      </a:r>
                      <a:r>
                        <a:rPr lang="es-ES" sz="1370" b="0" dirty="0" smtClean="0">
                          <a:solidFill>
                            <a:srgbClr val="000000"/>
                          </a:solidFill>
                          <a:latin typeface="Lucida Sans" panose="020B0602030504020204" pitchFamily="34" charset="0"/>
                        </a:rPr>
                        <a:t>»</a:t>
                      </a:r>
                      <a:r>
                        <a:rPr lang="es-ES" sz="1370" b="0" dirty="0" smtClean="0">
                          <a:latin typeface="Lucida Sans" panose="020B0602030504020204" pitchFamily="34" charset="0"/>
                        </a:rPr>
                        <a:t>. </a:t>
                      </a:r>
                      <a:endParaRPr lang="es-ES" sz="1370" b="0" dirty="0" smtClean="0">
                        <a:solidFill>
                          <a:srgbClr val="000066"/>
                        </a:solidFill>
                        <a:latin typeface="Lucida Sans" panose="020B0602030504020204" pitchFamily="34" charset="0"/>
                      </a:endParaRPr>
                    </a:p>
                  </a:txBody>
                  <a:tcPr>
                    <a:solidFill>
                      <a:srgbClr val="FBFDFF"/>
                    </a:solidFill>
                  </a:tcPr>
                </a:tc>
                <a:tc>
                  <a:txBody>
                    <a:bodyPr/>
                    <a:lstStyle/>
                    <a:p>
                      <a:pPr marL="0" indent="0">
                        <a:buNone/>
                      </a:pPr>
                      <a:r>
                        <a:rPr lang="es-BO" sz="1370" b="1"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Unidades de análisis:</a:t>
                      </a:r>
                      <a:r>
                        <a:rPr lang="es-ES" sz="1370" b="0" dirty="0" smtClean="0">
                          <a:latin typeface="Lucida Sans" panose="020B0602030504020204" pitchFamily="34" charset="0"/>
                        </a:rPr>
                        <a:t> “niños” y “grupo familiar”. </a:t>
                      </a:r>
                    </a:p>
                  </a:txBody>
                  <a:tcPr>
                    <a:solidFill>
                      <a:srgbClr val="FBFDFF"/>
                    </a:solidFill>
                  </a:tcPr>
                </a:tc>
              </a:tr>
              <a:tr h="45688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300" b="0" dirty="0" smtClean="0">
                        <a:solidFill>
                          <a:srgbClr val="000066"/>
                        </a:solidFill>
                        <a:latin typeface="Lucida Sans" panose="020B0602030504020204" pitchFamily="34" charset="0"/>
                      </a:endParaRPr>
                    </a:p>
                  </a:txBody>
                  <a:tcPr>
                    <a:solidFill>
                      <a:srgbClr val="FBFDFF"/>
                    </a:solidFill>
                  </a:tcPr>
                </a:tc>
                <a:tc>
                  <a:txBody>
                    <a:bodyPr/>
                    <a:lstStyle/>
                    <a:p>
                      <a:pPr marL="0" indent="0">
                        <a:buNone/>
                      </a:pPr>
                      <a:r>
                        <a:rPr lang="es-BO" sz="1370" b="1"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Variables:</a:t>
                      </a:r>
                      <a:r>
                        <a:rPr lang="es-ES" sz="1370" b="0" dirty="0" smtClean="0">
                          <a:latin typeface="Lucida Sans" panose="020B0602030504020204" pitchFamily="34" charset="0"/>
                        </a:rPr>
                        <a:t> “rechazo emocional” e “índice de delincuencia juvenil”. </a:t>
                      </a:r>
                    </a:p>
                  </a:txBody>
                  <a:tcPr>
                    <a:solidFill>
                      <a:srgbClr val="C9E9FF"/>
                    </a:solidFill>
                  </a:tcPr>
                </a:tc>
              </a:tr>
              <a:tr h="40750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300" b="0" dirty="0">
                        <a:solidFill>
                          <a:srgbClr val="000066"/>
                        </a:solidFill>
                        <a:latin typeface="Lucida Sans" panose="020B0602030504020204" pitchFamily="34" charset="0"/>
                      </a:endParaRPr>
                    </a:p>
                  </a:txBody>
                  <a:tcPr>
                    <a:solidFill>
                      <a:srgbClr val="E5F4FF"/>
                    </a:solidFill>
                  </a:tcPr>
                </a:tc>
                <a:tc>
                  <a:txBody>
                    <a:bodyPr/>
                    <a:lstStyle/>
                    <a:p>
                      <a:pPr marL="0" indent="0">
                        <a:buNone/>
                      </a:pPr>
                      <a:r>
                        <a:rPr lang="es-BO" sz="1370" b="1" dirty="0" smtClean="0">
                          <a:solidFill>
                            <a:srgbClr val="FF0000"/>
                          </a:solidFill>
                          <a:latin typeface="Lucida Sans" panose="020B0602030504020204" pitchFamily="34" charset="0"/>
                          <a:sym typeface="Wingdings 2" panose="05020102010507070707" pitchFamily="18" charset="2"/>
                        </a:rPr>
                        <a:t></a:t>
                      </a:r>
                      <a:r>
                        <a:rPr lang="es-ES" sz="1370" b="1" dirty="0" smtClean="0">
                          <a:solidFill>
                            <a:srgbClr val="C00000"/>
                          </a:solidFill>
                          <a:latin typeface="Lucida Sans" panose="020B0602030504020204" pitchFamily="34" charset="0"/>
                        </a:rPr>
                        <a:t>Término lógico:</a:t>
                      </a:r>
                      <a:r>
                        <a:rPr lang="es-ES" sz="1370" b="0" dirty="0" smtClean="0">
                          <a:latin typeface="Lucida Sans" panose="020B0602030504020204" pitchFamily="34" charset="0"/>
                        </a:rPr>
                        <a:t> “A mayor grado…, mayor será ….”</a:t>
                      </a:r>
                    </a:p>
                  </a:txBody>
                  <a:tcPr>
                    <a:solidFill>
                      <a:srgbClr val="FBFDFF"/>
                    </a:solidFill>
                  </a:tcPr>
                </a:tc>
              </a:tr>
            </a:tbl>
          </a:graphicData>
        </a:graphic>
      </p:graphicFrame>
      <p:sp>
        <p:nvSpPr>
          <p:cNvPr id="12" name="128 Rectángulo"/>
          <p:cNvSpPr/>
          <p:nvPr/>
        </p:nvSpPr>
        <p:spPr bwMode="auto">
          <a:xfrm>
            <a:off x="2771800" y="6525344"/>
            <a:ext cx="5824359" cy="324000"/>
          </a:xfrm>
          <a:prstGeom prst="rect">
            <a:avLst/>
          </a:prstGeom>
          <a:gradFill>
            <a:gsLst>
              <a:gs pos="7000">
                <a:srgbClr val="00FF99"/>
              </a:gs>
              <a:gs pos="7000">
                <a:srgbClr val="FF0000"/>
              </a:gs>
              <a:gs pos="12000">
                <a:srgbClr val="2F2F91"/>
              </a:gs>
            </a:gsLst>
            <a:path path="circle">
              <a:fillToRect l="100000" t="100000"/>
            </a:path>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lvl="0" eaLnBrk="0" hangingPunct="0">
              <a:defRPr/>
            </a:pPr>
            <a:r>
              <a:rPr lang="es-BO" sz="1600" b="0" dirty="0" smtClean="0">
                <a:solidFill>
                  <a:schemeClr val="bg1"/>
                </a:solidFill>
                <a:latin typeface="Lucida Sans" panose="020B0602030504020204" pitchFamily="34" charset="0"/>
              </a:rPr>
              <a:t>La hipótesis vincula, generalmente, dos variables.</a:t>
            </a:r>
            <a:endParaRPr lang="es-ES" sz="1600" b="0" kern="0" dirty="0">
              <a:solidFill>
                <a:schemeClr val="bg1"/>
              </a:solidFill>
              <a:latin typeface="Lucida Sans" pitchFamily="34" charset="0"/>
              <a:cs typeface="Lucida Sans" pitchFamily="34" charset="0"/>
            </a:endParaRPr>
          </a:p>
        </p:txBody>
      </p:sp>
    </p:spTree>
    <p:extLst>
      <p:ext uri="{BB962C8B-B14F-4D97-AF65-F5344CB8AC3E}">
        <p14:creationId xmlns:p14="http://schemas.microsoft.com/office/powerpoint/2010/main" val="10929519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childTnLst>
                          </p:cTn>
                        </p:par>
                        <p:par>
                          <p:cTn id="15" fill="hold">
                            <p:stCondLst>
                              <p:cond delay="1000"/>
                            </p:stCondLst>
                            <p:childTnLst>
                              <p:par>
                                <p:cTn id="16" presetID="26"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80">
                                          <p:stCondLst>
                                            <p:cond delay="0"/>
                                          </p:stCondLst>
                                        </p:cTn>
                                        <p:tgtEl>
                                          <p:spTgt spid="17"/>
                                        </p:tgtEl>
                                      </p:cBhvr>
                                    </p:animEffect>
                                    <p:anim calcmode="lin" valueType="num">
                                      <p:cBhvr>
                                        <p:cTn id="19"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4" dur="26">
                                          <p:stCondLst>
                                            <p:cond delay="650"/>
                                          </p:stCondLst>
                                        </p:cTn>
                                        <p:tgtEl>
                                          <p:spTgt spid="17"/>
                                        </p:tgtEl>
                                      </p:cBhvr>
                                      <p:to x="100000" y="60000"/>
                                    </p:animScale>
                                    <p:animScale>
                                      <p:cBhvr>
                                        <p:cTn id="25" dur="166" decel="50000">
                                          <p:stCondLst>
                                            <p:cond delay="676"/>
                                          </p:stCondLst>
                                        </p:cTn>
                                        <p:tgtEl>
                                          <p:spTgt spid="17"/>
                                        </p:tgtEl>
                                      </p:cBhvr>
                                      <p:to x="100000" y="100000"/>
                                    </p:animScale>
                                    <p:animScale>
                                      <p:cBhvr>
                                        <p:cTn id="26" dur="26">
                                          <p:stCondLst>
                                            <p:cond delay="1312"/>
                                          </p:stCondLst>
                                        </p:cTn>
                                        <p:tgtEl>
                                          <p:spTgt spid="17"/>
                                        </p:tgtEl>
                                      </p:cBhvr>
                                      <p:to x="100000" y="80000"/>
                                    </p:animScale>
                                    <p:animScale>
                                      <p:cBhvr>
                                        <p:cTn id="27" dur="166" decel="50000">
                                          <p:stCondLst>
                                            <p:cond delay="1338"/>
                                          </p:stCondLst>
                                        </p:cTn>
                                        <p:tgtEl>
                                          <p:spTgt spid="17"/>
                                        </p:tgtEl>
                                      </p:cBhvr>
                                      <p:to x="100000" y="100000"/>
                                    </p:animScale>
                                    <p:animScale>
                                      <p:cBhvr>
                                        <p:cTn id="28" dur="26">
                                          <p:stCondLst>
                                            <p:cond delay="1642"/>
                                          </p:stCondLst>
                                        </p:cTn>
                                        <p:tgtEl>
                                          <p:spTgt spid="17"/>
                                        </p:tgtEl>
                                      </p:cBhvr>
                                      <p:to x="100000" y="90000"/>
                                    </p:animScale>
                                    <p:animScale>
                                      <p:cBhvr>
                                        <p:cTn id="29" dur="166" decel="50000">
                                          <p:stCondLst>
                                            <p:cond delay="1668"/>
                                          </p:stCondLst>
                                        </p:cTn>
                                        <p:tgtEl>
                                          <p:spTgt spid="17"/>
                                        </p:tgtEl>
                                      </p:cBhvr>
                                      <p:to x="100000" y="100000"/>
                                    </p:animScale>
                                    <p:animScale>
                                      <p:cBhvr>
                                        <p:cTn id="30" dur="26">
                                          <p:stCondLst>
                                            <p:cond delay="1808"/>
                                          </p:stCondLst>
                                        </p:cTn>
                                        <p:tgtEl>
                                          <p:spTgt spid="17"/>
                                        </p:tgtEl>
                                      </p:cBhvr>
                                      <p:to x="100000" y="95000"/>
                                    </p:animScale>
                                    <p:animScale>
                                      <p:cBhvr>
                                        <p:cTn id="31" dur="166" decel="50000">
                                          <p:stCondLst>
                                            <p:cond delay="1834"/>
                                          </p:stCondLst>
                                        </p:cTn>
                                        <p:tgtEl>
                                          <p:spTgt spid="17"/>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9" dur="1000" fill="hold"/>
                                        <p:tgtEl>
                                          <p:spTgt spid="15"/>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51" dur="1000" fill="hold"/>
                                        <p:tgtEl>
                                          <p:spTgt spid="18"/>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80">
                                          <p:stCondLst>
                                            <p:cond delay="0"/>
                                          </p:stCondLst>
                                        </p:cTn>
                                        <p:tgtEl>
                                          <p:spTgt spid="12"/>
                                        </p:tgtEl>
                                      </p:cBhvr>
                                    </p:animEffect>
                                    <p:anim calcmode="lin" valueType="num">
                                      <p:cBhvr>
                                        <p:cTn id="6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6" dur="26">
                                          <p:stCondLst>
                                            <p:cond delay="650"/>
                                          </p:stCondLst>
                                        </p:cTn>
                                        <p:tgtEl>
                                          <p:spTgt spid="12"/>
                                        </p:tgtEl>
                                      </p:cBhvr>
                                      <p:to x="100000" y="60000"/>
                                    </p:animScale>
                                    <p:animScale>
                                      <p:cBhvr>
                                        <p:cTn id="67" dur="166" decel="50000">
                                          <p:stCondLst>
                                            <p:cond delay="676"/>
                                          </p:stCondLst>
                                        </p:cTn>
                                        <p:tgtEl>
                                          <p:spTgt spid="12"/>
                                        </p:tgtEl>
                                      </p:cBhvr>
                                      <p:to x="100000" y="100000"/>
                                    </p:animScale>
                                    <p:animScale>
                                      <p:cBhvr>
                                        <p:cTn id="68" dur="26">
                                          <p:stCondLst>
                                            <p:cond delay="1312"/>
                                          </p:stCondLst>
                                        </p:cTn>
                                        <p:tgtEl>
                                          <p:spTgt spid="12"/>
                                        </p:tgtEl>
                                      </p:cBhvr>
                                      <p:to x="100000" y="80000"/>
                                    </p:animScale>
                                    <p:animScale>
                                      <p:cBhvr>
                                        <p:cTn id="69" dur="166" decel="50000">
                                          <p:stCondLst>
                                            <p:cond delay="1338"/>
                                          </p:stCondLst>
                                        </p:cTn>
                                        <p:tgtEl>
                                          <p:spTgt spid="12"/>
                                        </p:tgtEl>
                                      </p:cBhvr>
                                      <p:to x="100000" y="100000"/>
                                    </p:animScale>
                                    <p:animScale>
                                      <p:cBhvr>
                                        <p:cTn id="70" dur="26">
                                          <p:stCondLst>
                                            <p:cond delay="1642"/>
                                          </p:stCondLst>
                                        </p:cTn>
                                        <p:tgtEl>
                                          <p:spTgt spid="12"/>
                                        </p:tgtEl>
                                      </p:cBhvr>
                                      <p:to x="100000" y="90000"/>
                                    </p:animScale>
                                    <p:animScale>
                                      <p:cBhvr>
                                        <p:cTn id="71" dur="166" decel="50000">
                                          <p:stCondLst>
                                            <p:cond delay="1668"/>
                                          </p:stCondLst>
                                        </p:cTn>
                                        <p:tgtEl>
                                          <p:spTgt spid="12"/>
                                        </p:tgtEl>
                                      </p:cBhvr>
                                      <p:to x="100000" y="100000"/>
                                    </p:animScale>
                                    <p:animScale>
                                      <p:cBhvr>
                                        <p:cTn id="72" dur="26">
                                          <p:stCondLst>
                                            <p:cond delay="1808"/>
                                          </p:stCondLst>
                                        </p:cTn>
                                        <p:tgtEl>
                                          <p:spTgt spid="12"/>
                                        </p:tgtEl>
                                      </p:cBhvr>
                                      <p:to x="100000" y="95000"/>
                                    </p:animScale>
                                    <p:animScale>
                                      <p:cBhvr>
                                        <p:cTn id="73"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36512" y="-27384"/>
            <a:ext cx="9184534" cy="571480"/>
          </a:xfrm>
          <a:prstGeom prst="rect">
            <a:avLst/>
          </a:prstGeom>
          <a:gradFill>
            <a:gsLst>
              <a:gs pos="5000">
                <a:srgbClr val="00FF99"/>
              </a:gs>
              <a:gs pos="11000">
                <a:srgbClr val="FF0000"/>
              </a:gs>
              <a:gs pos="16000">
                <a:srgbClr val="2F2F91"/>
              </a:gs>
            </a:gsLst>
            <a:path path="circle">
              <a:fillToRect l="100000" t="100000"/>
            </a:path>
          </a:gradFill>
          <a:effectLst>
            <a:reflection blurRad="6350" stA="50000" endA="300" endPos="55000" dir="5400000" sy="-100000" algn="bl" rotWithShape="0"/>
          </a:effectLst>
        </p:spPr>
        <p:txBody>
          <a:bodyPr/>
          <a:lstStyle/>
          <a:p>
            <a:pPr lvl="0" eaLnBrk="0" hangingPunct="0">
              <a:defRPr/>
            </a:pPr>
            <a:r>
              <a:rPr lang="es-ES_tradnl" sz="2800" kern="0" dirty="0" smtClean="0">
                <a:solidFill>
                  <a:schemeClr val="bg1"/>
                </a:solidFill>
                <a:effectLst>
                  <a:outerShdw blurRad="38100" dist="38100" dir="2700000" algn="tl">
                    <a:srgbClr val="000000">
                      <a:alpha val="43137"/>
                    </a:srgbClr>
                  </a:outerShdw>
                </a:effectLst>
                <a:latin typeface="Lucida Sans" pitchFamily="34" charset="0"/>
                <a:cs typeface="Lucida Sans" pitchFamily="34" charset="0"/>
              </a:rPr>
              <a:t>Las variables de la hipótesis</a:t>
            </a:r>
            <a:endParaRPr lang="es-ES" sz="2800" kern="0" dirty="0">
              <a:solidFill>
                <a:schemeClr val="bg1"/>
              </a:solidFill>
              <a:effectLst>
                <a:outerShdw blurRad="38100" dist="38100" dir="2700000" algn="tl">
                  <a:srgbClr val="000000">
                    <a:alpha val="43137"/>
                  </a:srgbClr>
                </a:outerShdw>
              </a:effectLst>
              <a:latin typeface="Lucida Sans" pitchFamily="34" charset="0"/>
              <a:cs typeface="Lucida Sans" pitchFamily="34" charset="0"/>
            </a:endParaRPr>
          </a:p>
        </p:txBody>
      </p:sp>
      <p:sp>
        <p:nvSpPr>
          <p:cNvPr id="24" name="8 Marcador de número de diapositiva"/>
          <p:cNvSpPr txBox="1">
            <a:spLocks/>
          </p:cNvSpPr>
          <p:nvPr/>
        </p:nvSpPr>
        <p:spPr>
          <a:xfrm>
            <a:off x="7048500" y="6600825"/>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1A972-1B43-4031-B38E-6352516437A2}" type="slidenum">
              <a:rPr kumimoji="0" lang="es-ES" sz="1600" b="1" i="0" u="none" strike="noStrike" kern="1200" cap="none" spc="0" normalizeH="0" baseline="0" noProof="0" smtClean="0">
                <a:ln>
                  <a:noFill/>
                </a:ln>
                <a:solidFill>
                  <a:schemeClr val="tx1"/>
                </a:solidFill>
                <a:effectLst/>
                <a:uLnTx/>
                <a:uFillTx/>
                <a:latin typeface="Cambria Math" pitchFamily="18" charset="0"/>
                <a:ea typeface="Cambria Math"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s-ES" sz="1600" b="1"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p:txBody>
      </p:sp>
      <p:sp>
        <p:nvSpPr>
          <p:cNvPr id="25" name="8 Marcador de número de diapositiva"/>
          <p:cNvSpPr txBox="1">
            <a:spLocks/>
          </p:cNvSpPr>
          <p:nvPr/>
        </p:nvSpPr>
        <p:spPr bwMode="auto">
          <a:xfrm>
            <a:off x="-47625" y="6643711"/>
            <a:ext cx="1785938" cy="276225"/>
          </a:xfrm>
          <a:prstGeom prst="rect">
            <a:avLst/>
          </a:prstGeom>
          <a:noFill/>
          <a:ln w="9525">
            <a:noFill/>
            <a:miter lim="800000"/>
            <a:headEnd/>
            <a:tailEnd/>
          </a:ln>
          <a:effectLst/>
        </p:spPr>
        <p:txBody>
          <a:bodyPr/>
          <a:lstStyle/>
          <a:p>
            <a:pPr>
              <a:defRPr/>
            </a:pPr>
            <a:r>
              <a:rPr lang="es-ES" sz="800" i="1" dirty="0">
                <a:solidFill>
                  <a:srgbClr val="003366"/>
                </a:solidFill>
                <a:latin typeface="+mn-lt"/>
              </a:rPr>
              <a:t>www.coimbraweb.com</a:t>
            </a:r>
          </a:p>
        </p:txBody>
      </p:sp>
      <p:sp>
        <p:nvSpPr>
          <p:cNvPr id="9" name="1 Título"/>
          <p:cNvSpPr txBox="1">
            <a:spLocks/>
          </p:cNvSpPr>
          <p:nvPr/>
        </p:nvSpPr>
        <p:spPr bwMode="auto">
          <a:xfrm>
            <a:off x="-17633" y="548680"/>
            <a:ext cx="4013569" cy="324000"/>
          </a:xfrm>
          <a:prstGeom prst="rect">
            <a:avLst/>
          </a:prstGeom>
          <a:solidFill>
            <a:srgbClr val="00FF99"/>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eaLnBrk="0" hangingPunct="0">
              <a:buClr>
                <a:srgbClr val="483700"/>
              </a:buClr>
              <a:buSzPct val="80000"/>
              <a:defRPr/>
            </a:pPr>
            <a:r>
              <a:rPr lang="es-ES_tradnl" sz="1800" b="0" kern="0" dirty="0" smtClean="0">
                <a:latin typeface="Lucida Sans" pitchFamily="34" charset="0"/>
                <a:cs typeface="Lucida Sans" pitchFamily="34" charset="0"/>
              </a:rPr>
              <a:t>¿Qué son y de dónde surgen?</a:t>
            </a:r>
            <a:endParaRPr lang="es-ES" sz="1800" b="0" kern="0" dirty="0">
              <a:effectLst>
                <a:outerShdw blurRad="38100" dist="38100" dir="2700000" algn="tl">
                  <a:srgbClr val="000000">
                    <a:alpha val="43137"/>
                  </a:srgbClr>
                </a:outerShdw>
              </a:effectLst>
              <a:latin typeface="Lucida Sans" pitchFamily="34" charset="0"/>
              <a:cs typeface="Lucida Sans" pitchFamily="34" charset="0"/>
            </a:endParaRPr>
          </a:p>
        </p:txBody>
      </p:sp>
      <p:graphicFrame>
        <p:nvGraphicFramePr>
          <p:cNvPr id="16" name="10 Tabla"/>
          <p:cNvGraphicFramePr>
            <a:graphicFrameLocks noGrp="1"/>
          </p:cNvGraphicFramePr>
          <p:nvPr>
            <p:extLst>
              <p:ext uri="{D42A27DB-BD31-4B8C-83A1-F6EECF244321}">
                <p14:modId xmlns:p14="http://schemas.microsoft.com/office/powerpoint/2010/main" val="1872275413"/>
              </p:ext>
            </p:extLst>
          </p:nvPr>
        </p:nvGraphicFramePr>
        <p:xfrm>
          <a:off x="251519" y="980728"/>
          <a:ext cx="4608513" cy="283463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608513"/>
              </a:tblGrid>
              <a:tr h="0">
                <a:tc>
                  <a:txBody>
                    <a:bodyPr/>
                    <a:lstStyle/>
                    <a:p>
                      <a:pPr algn="ctr">
                        <a:buClr>
                          <a:srgbClr val="FF3300"/>
                        </a:buClr>
                      </a:pPr>
                      <a:r>
                        <a:rPr lang="es-BO" sz="1500" b="1" dirty="0" smtClean="0">
                          <a:solidFill>
                            <a:srgbClr val="FFFF00"/>
                          </a:solidFill>
                          <a:latin typeface="Lucida Sans" panose="020B0602030504020204" pitchFamily="34" charset="0"/>
                        </a:rPr>
                        <a:t>VARIABLE</a:t>
                      </a:r>
                      <a:endParaRPr lang="es-MX" sz="1500" b="1" dirty="0">
                        <a:solidFill>
                          <a:srgbClr val="FFFF00"/>
                        </a:solidFill>
                        <a:latin typeface="Lucida Sans" panose="020B0602030504020204" pitchFamily="34" charset="0"/>
                      </a:endParaRPr>
                    </a:p>
                  </a:txBody>
                  <a:tcPr anchor="ctr">
                    <a:solidFill>
                      <a:srgbClr val="2F2F91"/>
                    </a:solidFill>
                  </a:tcPr>
                </a:tc>
              </a:tr>
              <a:tr h="0">
                <a:tc>
                  <a:txBody>
                    <a:bodyPr/>
                    <a:lstStyle/>
                    <a:p>
                      <a:pPr marL="0" marR="0" indent="0" algn="ctr" defTabSz="914400" rtl="0" eaLnBrk="1" fontAlgn="auto" latinLnBrk="0" hangingPunct="1">
                        <a:lnSpc>
                          <a:spcPct val="100000"/>
                        </a:lnSpc>
                        <a:spcBef>
                          <a:spcPts val="0"/>
                        </a:spcBef>
                        <a:spcAft>
                          <a:spcPts val="0"/>
                        </a:spcAft>
                        <a:buClr>
                          <a:srgbClr val="FF3300"/>
                        </a:buClr>
                        <a:buSzTx/>
                        <a:buFontTx/>
                        <a:buNone/>
                        <a:tabLst/>
                        <a:defRPr/>
                      </a:pPr>
                      <a:r>
                        <a:rPr lang="es-ES" sz="1450" b="0" dirty="0" smtClean="0">
                          <a:solidFill>
                            <a:schemeClr val="bg1"/>
                          </a:solidFill>
                          <a:latin typeface="Lucida Sans" panose="020B0602030504020204" pitchFamily="34" charset="0"/>
                        </a:rPr>
                        <a:t>Definición </a:t>
                      </a:r>
                    </a:p>
                  </a:txBody>
                  <a:tcPr anchor="ctr">
                    <a:solidFill>
                      <a:srgbClr val="FF0000"/>
                    </a:solidFill>
                  </a:tcPr>
                </a:tc>
              </a:tr>
              <a:tr h="146235">
                <a:tc>
                  <a:txBody>
                    <a:bodyPr/>
                    <a:lstStyle/>
                    <a:p>
                      <a:r>
                        <a:rPr lang="es-BO" sz="1400" b="0" dirty="0" smtClean="0">
                          <a:solidFill>
                            <a:srgbClr val="FF0000"/>
                          </a:solidFill>
                          <a:latin typeface="Lucida Sans" panose="020B0602030504020204" pitchFamily="34" charset="0"/>
                          <a:sym typeface="Wingdings 2" panose="05020102010507070707" pitchFamily="18" charset="2"/>
                        </a:rPr>
                        <a:t></a:t>
                      </a:r>
                      <a:r>
                        <a:rPr lang="es-ES" sz="1400" b="0" dirty="0" smtClean="0">
                          <a:latin typeface="Lucida Sans" panose="020B0602030504020204" pitchFamily="34" charset="0"/>
                        </a:rPr>
                        <a:t>Es alguna </a:t>
                      </a:r>
                      <a:r>
                        <a:rPr lang="es-ES" sz="1400" b="1" dirty="0" smtClean="0">
                          <a:solidFill>
                            <a:srgbClr val="C00000"/>
                          </a:solidFill>
                          <a:latin typeface="Lucida Sans" panose="020B0602030504020204" pitchFamily="34" charset="0"/>
                        </a:rPr>
                        <a:t>característica</a:t>
                      </a:r>
                      <a:r>
                        <a:rPr lang="es-ES" sz="1400" b="0" dirty="0" smtClean="0">
                          <a:latin typeface="Lucida Sans" panose="020B0602030504020204" pitchFamily="34" charset="0"/>
                        </a:rPr>
                        <a:t> cualitativa o cuantitativa perceptible que presentan las unidades de análisis. Esta  característica </a:t>
                      </a:r>
                      <a:r>
                        <a:rPr lang="es-ES_tradnl" sz="1400" b="0" dirty="0" smtClean="0">
                          <a:latin typeface="Lucida Sans" panose="020B0602030504020204" pitchFamily="34" charset="0"/>
                        </a:rPr>
                        <a:t>puede fluctuar y su </a:t>
                      </a:r>
                      <a:r>
                        <a:rPr lang="es-ES_tradnl" sz="1400" b="1" dirty="0" smtClean="0">
                          <a:solidFill>
                            <a:srgbClr val="C00000"/>
                          </a:solidFill>
                          <a:latin typeface="Lucida Sans" panose="020B0602030504020204" pitchFamily="34" charset="0"/>
                        </a:rPr>
                        <a:t>variación</a:t>
                      </a:r>
                      <a:r>
                        <a:rPr lang="es-ES_tradnl" sz="1400" b="0" dirty="0" smtClean="0">
                          <a:latin typeface="Lucida Sans" panose="020B0602030504020204" pitchFamily="34" charset="0"/>
                        </a:rPr>
                        <a:t> es susceptible de ser </a:t>
                      </a:r>
                      <a:r>
                        <a:rPr lang="es-ES_tradnl" sz="1400" b="1" dirty="0" smtClean="0">
                          <a:solidFill>
                            <a:srgbClr val="C00000"/>
                          </a:solidFill>
                          <a:latin typeface="Lucida Sans" panose="020B0602030504020204" pitchFamily="34" charset="0"/>
                        </a:rPr>
                        <a:t>medida</a:t>
                      </a:r>
                      <a:r>
                        <a:rPr lang="es-ES_tradnl" sz="1400" b="0" dirty="0" smtClean="0">
                          <a:latin typeface="Lucida Sans" panose="020B0602030504020204" pitchFamily="34" charset="0"/>
                        </a:rPr>
                        <a:t>.</a:t>
                      </a:r>
                      <a:r>
                        <a:rPr lang="es-ES" sz="1400" b="0" dirty="0" smtClean="0">
                          <a:latin typeface="Lucida Sans" panose="020B0602030504020204" pitchFamily="34" charset="0"/>
                        </a:rPr>
                        <a:t> </a:t>
                      </a:r>
                      <a:endParaRPr lang="es-ES" sz="1400" b="0" dirty="0">
                        <a:latin typeface="Lucida Sans" panose="020B0602030504020204" pitchFamily="34" charset="0"/>
                      </a:endParaRPr>
                    </a:p>
                  </a:txBody>
                  <a:tcPr>
                    <a:solidFill>
                      <a:srgbClr val="FFFFFF"/>
                    </a:solidFill>
                  </a:tcPr>
                </a:tc>
              </a:tr>
              <a:tr h="28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50" b="0" dirty="0" smtClean="0">
                          <a:solidFill>
                            <a:schemeClr val="bg1"/>
                          </a:solidFill>
                          <a:latin typeface="Lucida Sans" panose="020B0602030504020204" pitchFamily="34" charset="0"/>
                        </a:rPr>
                        <a:t>¿De dónde surgen?</a:t>
                      </a:r>
                      <a:endParaRPr lang="es-ES" sz="1450" b="0" dirty="0">
                        <a:solidFill>
                          <a:schemeClr val="bg1"/>
                        </a:solidFill>
                        <a:latin typeface="Lucida Sans" panose="020B0602030504020204" pitchFamily="34" charset="0"/>
                      </a:endParaRPr>
                    </a:p>
                  </a:txBody>
                  <a:tcPr anchor="ctr">
                    <a:solidFill>
                      <a:srgbClr val="38AA71"/>
                    </a:solidFill>
                  </a:tcPr>
                </a:tc>
              </a:tr>
              <a:tr h="0">
                <a:tc>
                  <a:txBody>
                    <a:bodyPr/>
                    <a:lstStyle/>
                    <a:p>
                      <a:r>
                        <a:rPr lang="es-BO" sz="1400" b="0" dirty="0" smtClean="0">
                          <a:solidFill>
                            <a:srgbClr val="FF0000"/>
                          </a:solidFill>
                          <a:latin typeface="Lucida Sans" panose="020B0602030504020204" pitchFamily="34" charset="0"/>
                          <a:sym typeface="Wingdings 2" panose="05020102010507070707" pitchFamily="18" charset="2"/>
                        </a:rPr>
                        <a:t></a:t>
                      </a:r>
                      <a:r>
                        <a:rPr lang="es-ES" sz="1400" b="0" dirty="0" smtClean="0">
                          <a:latin typeface="Lucida Sans" panose="020B0602030504020204" pitchFamily="34" charset="0"/>
                        </a:rPr>
                        <a:t>El investigador elabora sus </a:t>
                      </a:r>
                      <a:r>
                        <a:rPr lang="es-ES" sz="1400" b="1" dirty="0" smtClean="0">
                          <a:solidFill>
                            <a:srgbClr val="C00000"/>
                          </a:solidFill>
                          <a:latin typeface="Lucida Sans" panose="020B0602030504020204" pitchFamily="34" charset="0"/>
                        </a:rPr>
                        <a:t>propias variables</a:t>
                      </a:r>
                      <a:r>
                        <a:rPr lang="es-ES" sz="1400" b="0" dirty="0" smtClean="0">
                          <a:latin typeface="Lucida Sans" panose="020B0602030504020204" pitchFamily="34" charset="0"/>
                        </a:rPr>
                        <a:t>. Sin embargo, la tradición escrita permite que las variables usadas por </a:t>
                      </a:r>
                      <a:r>
                        <a:rPr lang="es-ES" sz="1400" b="1" dirty="0" smtClean="0">
                          <a:solidFill>
                            <a:srgbClr val="C00000"/>
                          </a:solidFill>
                          <a:latin typeface="Lucida Sans" panose="020B0602030504020204" pitchFamily="34" charset="0"/>
                        </a:rPr>
                        <a:t>otros investigadores </a:t>
                      </a:r>
                      <a:r>
                        <a:rPr lang="es-ES" sz="1400" b="0" dirty="0" smtClean="0">
                          <a:latin typeface="Lucida Sans" panose="020B0602030504020204" pitchFamily="34" charset="0"/>
                        </a:rPr>
                        <a:t>sean de utilidad y puedan ser usadas. </a:t>
                      </a:r>
                      <a:endParaRPr lang="es-ES" sz="1400" b="0" dirty="0">
                        <a:latin typeface="Lucida Sans" panose="020B0602030504020204" pitchFamily="34" charset="0"/>
                      </a:endParaRPr>
                    </a:p>
                  </a:txBody>
                  <a:tcPr anchor="ctr">
                    <a:solidFill>
                      <a:srgbClr val="F0FAF5"/>
                    </a:solidFill>
                  </a:tcPr>
                </a:tc>
              </a:tr>
            </a:tbl>
          </a:graphicData>
        </a:graphic>
      </p:graphicFrame>
      <p:graphicFrame>
        <p:nvGraphicFramePr>
          <p:cNvPr id="22" name="10 Tabla"/>
          <p:cNvGraphicFramePr>
            <a:graphicFrameLocks noGrp="1"/>
          </p:cNvGraphicFramePr>
          <p:nvPr>
            <p:extLst>
              <p:ext uri="{D42A27DB-BD31-4B8C-83A1-F6EECF244321}">
                <p14:modId xmlns:p14="http://schemas.microsoft.com/office/powerpoint/2010/main" val="4380974"/>
              </p:ext>
            </p:extLst>
          </p:nvPr>
        </p:nvGraphicFramePr>
        <p:xfrm>
          <a:off x="326878" y="4227536"/>
          <a:ext cx="3669058" cy="208178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669058"/>
              </a:tblGrid>
              <a:tr h="208617">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dirty="0" smtClean="0">
                          <a:solidFill>
                            <a:srgbClr val="FFFF00"/>
                          </a:solidFill>
                          <a:latin typeface="Lucida Sans" panose="020B0602030504020204" pitchFamily="34" charset="0"/>
                        </a:rPr>
                        <a:t>Ejemplo 3 .- Variable sexo</a:t>
                      </a:r>
                      <a:endParaRPr lang="es-MX" sz="1500" b="1" dirty="0">
                        <a:solidFill>
                          <a:schemeClr val="bg1"/>
                        </a:solidFill>
                        <a:latin typeface="Lucida Sans" panose="020B0602030504020204" pitchFamily="34" charset="0"/>
                      </a:endParaRPr>
                    </a:p>
                  </a:txBody>
                  <a:tcPr anchor="ctr">
                    <a:solidFill>
                      <a:srgbClr val="0087E1"/>
                    </a:solidFill>
                  </a:tcPr>
                </a:tc>
              </a:tr>
              <a:tr h="472048">
                <a:tc>
                  <a:txBody>
                    <a:bodyPr/>
                    <a:lstStyle/>
                    <a:p>
                      <a:r>
                        <a:rPr lang="es-BO" sz="1370" b="0" i="0" dirty="0" smtClean="0">
                          <a:solidFill>
                            <a:srgbClr val="FF0000"/>
                          </a:solidFill>
                          <a:latin typeface="Lucida Sans" panose="020B0602030504020204" pitchFamily="34" charset="0"/>
                          <a:sym typeface="Wingdings 2" panose="05020102010507070707" pitchFamily="18" charset="2"/>
                        </a:rPr>
                        <a:t></a:t>
                      </a:r>
                      <a:r>
                        <a:rPr lang="es-ES" sz="1370" b="1" i="0" dirty="0" smtClean="0">
                          <a:solidFill>
                            <a:srgbClr val="C00000"/>
                          </a:solidFill>
                          <a:latin typeface="Lucida Sans" panose="020B0602030504020204" pitchFamily="34" charset="0"/>
                          <a:sym typeface="Wingdings 2" panose="05020102010507070707" pitchFamily="18" charset="2"/>
                        </a:rPr>
                        <a:t>S</a:t>
                      </a:r>
                      <a:r>
                        <a:rPr lang="es-ES" sz="1370" b="1" i="0" dirty="0" smtClean="0">
                          <a:solidFill>
                            <a:srgbClr val="C00000"/>
                          </a:solidFill>
                          <a:latin typeface="Lucida Sans" panose="020B0602030504020204" pitchFamily="34" charset="0"/>
                        </a:rPr>
                        <a:t>exo</a:t>
                      </a:r>
                      <a:r>
                        <a:rPr lang="es-ES" sz="1370" b="0" dirty="0" smtClean="0">
                          <a:latin typeface="Lucida Sans" panose="020B0602030504020204" pitchFamily="34" charset="0"/>
                        </a:rPr>
                        <a:t> o </a:t>
                      </a:r>
                      <a:r>
                        <a:rPr lang="es-ES" sz="1370" b="1" dirty="0" smtClean="0">
                          <a:solidFill>
                            <a:srgbClr val="C00000"/>
                          </a:solidFill>
                          <a:latin typeface="Lucida Sans" panose="020B0602030504020204" pitchFamily="34" charset="0"/>
                        </a:rPr>
                        <a:t>género</a:t>
                      </a:r>
                      <a:r>
                        <a:rPr lang="es-ES" sz="1370" b="0" dirty="0" smtClean="0">
                          <a:latin typeface="Lucida Sans" panose="020B0602030504020204" pitchFamily="34" charset="0"/>
                        </a:rPr>
                        <a:t> es una variable, ya que se dispone de características externas perceptibles, como el tono de voz, la figura del cuerpo, etc., que permiten diferenciar entre las dos formas posibles en que puede manifestarse: </a:t>
                      </a:r>
                      <a:r>
                        <a:rPr lang="es-ES" sz="1370" b="1" dirty="0" smtClean="0">
                          <a:solidFill>
                            <a:srgbClr val="C00000"/>
                          </a:solidFill>
                          <a:latin typeface="Lucida Sans" panose="020B0602030504020204" pitchFamily="34" charset="0"/>
                        </a:rPr>
                        <a:t>hombre</a:t>
                      </a:r>
                      <a:r>
                        <a:rPr lang="es-ES" sz="1370" b="0" dirty="0" smtClean="0">
                          <a:latin typeface="Lucida Sans" panose="020B0602030504020204" pitchFamily="34" charset="0"/>
                        </a:rPr>
                        <a:t> y </a:t>
                      </a:r>
                      <a:r>
                        <a:rPr lang="es-ES" sz="1370" b="1" dirty="0" smtClean="0">
                          <a:solidFill>
                            <a:srgbClr val="C00000"/>
                          </a:solidFill>
                          <a:latin typeface="Lucida Sans" panose="020B0602030504020204" pitchFamily="34" charset="0"/>
                        </a:rPr>
                        <a:t>mujer</a:t>
                      </a:r>
                      <a:r>
                        <a:rPr lang="es-ES" sz="1370" b="0" dirty="0" smtClean="0">
                          <a:latin typeface="Lucida Sans" panose="020B0602030504020204" pitchFamily="34" charset="0"/>
                        </a:rPr>
                        <a:t>, o </a:t>
                      </a:r>
                      <a:r>
                        <a:rPr lang="es-ES" sz="1370" b="1" dirty="0" smtClean="0">
                          <a:solidFill>
                            <a:srgbClr val="C00000"/>
                          </a:solidFill>
                          <a:latin typeface="Lucida Sans" panose="020B0602030504020204" pitchFamily="34" charset="0"/>
                        </a:rPr>
                        <a:t>masculino</a:t>
                      </a:r>
                      <a:r>
                        <a:rPr lang="es-ES" sz="1370" b="0" dirty="0" smtClean="0">
                          <a:latin typeface="Lucida Sans" panose="020B0602030504020204" pitchFamily="34" charset="0"/>
                        </a:rPr>
                        <a:t> y </a:t>
                      </a:r>
                      <a:r>
                        <a:rPr lang="es-ES" sz="1370" b="1" dirty="0" smtClean="0">
                          <a:solidFill>
                            <a:srgbClr val="C00000"/>
                          </a:solidFill>
                          <a:latin typeface="Lucida Sans" panose="020B0602030504020204" pitchFamily="34" charset="0"/>
                        </a:rPr>
                        <a:t>femenino</a:t>
                      </a:r>
                      <a:r>
                        <a:rPr lang="es-ES" sz="1370" b="0" dirty="0" smtClean="0">
                          <a:latin typeface="Lucida Sans" panose="020B0602030504020204" pitchFamily="34" charset="0"/>
                        </a:rPr>
                        <a:t>. Al clasificar se está midiendo.  </a:t>
                      </a:r>
                      <a:endParaRPr lang="es-ES" sz="1370" b="0" dirty="0">
                        <a:latin typeface="Lucida Sans" panose="020B0602030504020204" pitchFamily="34" charset="0"/>
                      </a:endParaRPr>
                    </a:p>
                  </a:txBody>
                  <a:tcPr>
                    <a:solidFill>
                      <a:srgbClr val="FBFDFF"/>
                    </a:solidFill>
                  </a:tcPr>
                </a:tc>
              </a:tr>
            </a:tbl>
          </a:graphicData>
        </a:graphic>
      </p:graphicFrame>
      <p:graphicFrame>
        <p:nvGraphicFramePr>
          <p:cNvPr id="33" name="10 Tabla"/>
          <p:cNvGraphicFramePr>
            <a:graphicFrameLocks noGrp="1"/>
          </p:cNvGraphicFramePr>
          <p:nvPr>
            <p:extLst>
              <p:ext uri="{D42A27DB-BD31-4B8C-83A1-F6EECF244321}">
                <p14:modId xmlns:p14="http://schemas.microsoft.com/office/powerpoint/2010/main" val="3193832682"/>
              </p:ext>
            </p:extLst>
          </p:nvPr>
        </p:nvGraphicFramePr>
        <p:xfrm>
          <a:off x="4247004" y="4257640"/>
          <a:ext cx="4573468" cy="16916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573468"/>
              </a:tblGrid>
              <a:tr h="208617">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dirty="0" smtClean="0">
                          <a:solidFill>
                            <a:srgbClr val="FFFF00"/>
                          </a:solidFill>
                          <a:latin typeface="Lucida Sans" panose="020B0602030504020204" pitchFamily="34" charset="0"/>
                        </a:rPr>
                        <a:t>Ejemplo 4 .- Variable edad</a:t>
                      </a:r>
                      <a:endParaRPr lang="es-MX" sz="1500" b="1" dirty="0">
                        <a:solidFill>
                          <a:schemeClr val="bg1"/>
                        </a:solidFill>
                        <a:latin typeface="Lucida Sans" panose="020B0602030504020204" pitchFamily="34" charset="0"/>
                      </a:endParaRPr>
                    </a:p>
                  </a:txBody>
                  <a:tcPr anchor="ctr">
                    <a:solidFill>
                      <a:srgbClr val="0087E1"/>
                    </a:solidFill>
                  </a:tcPr>
                </a:tc>
              </a:tr>
              <a:tr h="472048">
                <a:tc>
                  <a:txBody>
                    <a:bodyPr/>
                    <a:lstStyle/>
                    <a:p>
                      <a:r>
                        <a:rPr lang="es-BO" sz="1370" b="0" i="0" dirty="0" smtClean="0">
                          <a:solidFill>
                            <a:srgbClr val="FF0000"/>
                          </a:solidFill>
                          <a:latin typeface="Lucida Sans" panose="020B0602030504020204" pitchFamily="34" charset="0"/>
                          <a:sym typeface="Wingdings 2" panose="05020102010507070707" pitchFamily="18" charset="2"/>
                        </a:rPr>
                        <a:t></a:t>
                      </a:r>
                      <a:r>
                        <a:rPr lang="es-ES" sz="1400" b="1" i="0" dirty="0" smtClean="0">
                          <a:solidFill>
                            <a:srgbClr val="C00000"/>
                          </a:solidFill>
                          <a:latin typeface="Lucida Sans" panose="020B0602030504020204" pitchFamily="34" charset="0"/>
                          <a:sym typeface="Wingdings 2" panose="05020102010507070707" pitchFamily="18" charset="2"/>
                        </a:rPr>
                        <a:t>Edad </a:t>
                      </a:r>
                      <a:r>
                        <a:rPr lang="es-ES" sz="1400" b="0" dirty="0" smtClean="0">
                          <a:latin typeface="Lucida Sans" panose="020B0602030504020204" pitchFamily="34" charset="0"/>
                        </a:rPr>
                        <a:t>es una variable, ya que se dispone de elementos perceptibles que facilitan conocer qué edad aproximada tienen los individuos, como su estatura, constitución. Además se los puede clasificar por grupos atendiendo a la edad: </a:t>
                      </a:r>
                      <a:r>
                        <a:rPr lang="es-ES" sz="1400" b="1" dirty="0" smtClean="0">
                          <a:solidFill>
                            <a:srgbClr val="C00000"/>
                          </a:solidFill>
                          <a:latin typeface="Lucida Sans" panose="020B0602030504020204" pitchFamily="34" charset="0"/>
                        </a:rPr>
                        <a:t>menores de 15 años</a:t>
                      </a:r>
                      <a:r>
                        <a:rPr lang="es-ES" sz="1400" b="0" dirty="0" smtClean="0">
                          <a:latin typeface="Lucida Sans" panose="020B0602030504020204" pitchFamily="34" charset="0"/>
                        </a:rPr>
                        <a:t>, </a:t>
                      </a:r>
                      <a:r>
                        <a:rPr lang="es-ES" sz="1400" b="1" dirty="0" smtClean="0">
                          <a:solidFill>
                            <a:srgbClr val="C00000"/>
                          </a:solidFill>
                          <a:latin typeface="Lucida Sans" panose="020B0602030504020204" pitchFamily="34" charset="0"/>
                        </a:rPr>
                        <a:t>de 15 a 20 años</a:t>
                      </a:r>
                      <a:r>
                        <a:rPr lang="es-ES" sz="1400" b="0" dirty="0" smtClean="0">
                          <a:latin typeface="Lucida Sans" panose="020B0602030504020204" pitchFamily="34" charset="0"/>
                        </a:rPr>
                        <a:t>, etc.</a:t>
                      </a:r>
                      <a:endParaRPr lang="es-ES" sz="1400" b="0" dirty="0">
                        <a:latin typeface="Lucida Sans" panose="020B0602030504020204" pitchFamily="34" charset="0"/>
                      </a:endParaRPr>
                    </a:p>
                  </a:txBody>
                  <a:tcPr>
                    <a:solidFill>
                      <a:srgbClr val="FBFDFF"/>
                    </a:solidFill>
                  </a:tcPr>
                </a:tc>
              </a:tr>
            </a:tbl>
          </a:graphicData>
        </a:graphic>
      </p:graphicFrame>
      <p:pic>
        <p:nvPicPr>
          <p:cNvPr id="28" name="Picture 3" descr="C:\Users\Edison\Desktop\1.A subir\393794_370772686327877_129002982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8391" y="836712"/>
            <a:ext cx="2253626" cy="1474715"/>
          </a:xfrm>
          <a:prstGeom prst="rect">
            <a:avLst/>
          </a:prstGeom>
          <a:noFill/>
          <a:effectLst>
            <a:glow rad="63500">
              <a:schemeClr val="accent2">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4" descr="C:\Users\Edison\Desktop\1.A subir\188789_527478343944061_646567856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8391" y="2514959"/>
            <a:ext cx="2259953" cy="1370880"/>
          </a:xfrm>
          <a:prstGeom prst="rect">
            <a:avLst/>
          </a:prstGeom>
          <a:noFill/>
          <a:effectLst>
            <a:glow rad="63500">
              <a:schemeClr val="accent2">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128 Rectángulo"/>
          <p:cNvSpPr/>
          <p:nvPr/>
        </p:nvSpPr>
        <p:spPr bwMode="auto">
          <a:xfrm>
            <a:off x="5220072" y="6309320"/>
            <a:ext cx="3376087" cy="540000"/>
          </a:xfrm>
          <a:prstGeom prst="rect">
            <a:avLst/>
          </a:prstGeom>
          <a:gradFill>
            <a:gsLst>
              <a:gs pos="7000">
                <a:srgbClr val="00FF99"/>
              </a:gs>
              <a:gs pos="7000">
                <a:srgbClr val="FF0000"/>
              </a:gs>
              <a:gs pos="12000">
                <a:srgbClr val="2F2F91"/>
              </a:gs>
            </a:gsLst>
            <a:path path="circle">
              <a:fillToRect l="100000" t="100000"/>
            </a:path>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lvl="0" eaLnBrk="0" hangingPunct="0">
              <a:defRPr/>
            </a:pPr>
            <a:r>
              <a:rPr lang="es-ES" sz="1600" b="0" dirty="0">
                <a:solidFill>
                  <a:schemeClr val="bg1"/>
                </a:solidFill>
                <a:latin typeface="Lucida Sans" panose="020B0602030504020204" pitchFamily="34" charset="0"/>
              </a:rPr>
              <a:t>Una variable es tal siempre y cuando sea capaz de </a:t>
            </a:r>
            <a:r>
              <a:rPr lang="es-ES" sz="1600" b="0" dirty="0" smtClean="0">
                <a:solidFill>
                  <a:schemeClr val="bg1"/>
                </a:solidFill>
                <a:latin typeface="Lucida Sans" panose="020B0602030504020204" pitchFamily="34" charset="0"/>
              </a:rPr>
              <a:t>variar.</a:t>
            </a:r>
            <a:endParaRPr lang="es-ES" sz="1600" b="0" kern="0" dirty="0">
              <a:solidFill>
                <a:schemeClr val="bg1"/>
              </a:solidFill>
              <a:latin typeface="Lucida Sans" panose="020B0602030504020204" pitchFamily="34" charset="0"/>
            </a:endParaRPr>
          </a:p>
        </p:txBody>
      </p:sp>
    </p:spTree>
    <p:extLst>
      <p:ext uri="{BB962C8B-B14F-4D97-AF65-F5344CB8AC3E}">
        <p14:creationId xmlns:p14="http://schemas.microsoft.com/office/powerpoint/2010/main" val="23976441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0-#ppt_w/2"/>
                                          </p:val>
                                        </p:tav>
                                        <p:tav tm="100000">
                                          <p:val>
                                            <p:strVal val="#ppt_x"/>
                                          </p:val>
                                        </p:tav>
                                      </p:tavLst>
                                    </p:anim>
                                    <p:anim calcmode="lin" valueType="num">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0-#ppt_w/2"/>
                                          </p:val>
                                        </p:tav>
                                        <p:tav tm="100000">
                                          <p:val>
                                            <p:strVal val="#ppt_x"/>
                                          </p:val>
                                        </p:tav>
                                      </p:tavLst>
                                    </p:anim>
                                    <p:anim calcmode="lin" valueType="num">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9"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0-#ppt_w/2"/>
                                          </p:val>
                                        </p:tav>
                                        <p:tav tm="100000">
                                          <p:val>
                                            <p:strVal val="#ppt_x"/>
                                          </p:val>
                                        </p:tav>
                                      </p:tavLst>
                                    </p:anim>
                                    <p:anim calcmode="lin" valueType="num">
                                      <p:cBhvr additive="base">
                                        <p:cTn id="37" dur="500" fill="hold"/>
                                        <p:tgtEl>
                                          <p:spTgt spid="33"/>
                                        </p:tgtEl>
                                        <p:attrNameLst>
                                          <p:attrName>ppt_y</p:attrName>
                                        </p:attrNameLst>
                                      </p:cBhvr>
                                      <p:tavLst>
                                        <p:tav tm="0">
                                          <p:val>
                                            <p:strVal val="0-#ppt_h/2"/>
                                          </p:val>
                                        </p:tav>
                                        <p:tav tm="100000">
                                          <p:val>
                                            <p:strVal val="#ppt_y"/>
                                          </p:val>
                                        </p:tav>
                                      </p:tavLst>
                                    </p:anim>
                                  </p:childTnLst>
                                </p:cTn>
                              </p:par>
                            </p:childTnLst>
                          </p:cTn>
                        </p:par>
                        <p:par>
                          <p:cTn id="38" fill="hold">
                            <p:stCondLst>
                              <p:cond delay="500"/>
                            </p:stCondLst>
                            <p:childTnLst>
                              <p:par>
                                <p:cTn id="39" presetID="2" presetClass="entr" presetSubtype="8"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0-#ppt_w/2"/>
                                          </p:val>
                                        </p:tav>
                                        <p:tav tm="100000">
                                          <p:val>
                                            <p:strVal val="#ppt_x"/>
                                          </p:val>
                                        </p:tav>
                                      </p:tavLst>
                                    </p:anim>
                                    <p:anim calcmode="lin" valueType="num">
                                      <p:cBhvr additive="base">
                                        <p:cTn id="42"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80">
                                          <p:stCondLst>
                                            <p:cond delay="0"/>
                                          </p:stCondLst>
                                        </p:cTn>
                                        <p:tgtEl>
                                          <p:spTgt spid="12"/>
                                        </p:tgtEl>
                                      </p:cBhvr>
                                    </p:animEffect>
                                    <p:anim calcmode="lin" valueType="num">
                                      <p:cBhvr>
                                        <p:cTn id="4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3" dur="26">
                                          <p:stCondLst>
                                            <p:cond delay="650"/>
                                          </p:stCondLst>
                                        </p:cTn>
                                        <p:tgtEl>
                                          <p:spTgt spid="12"/>
                                        </p:tgtEl>
                                      </p:cBhvr>
                                      <p:to x="100000" y="60000"/>
                                    </p:animScale>
                                    <p:animScale>
                                      <p:cBhvr>
                                        <p:cTn id="54" dur="166" decel="50000">
                                          <p:stCondLst>
                                            <p:cond delay="676"/>
                                          </p:stCondLst>
                                        </p:cTn>
                                        <p:tgtEl>
                                          <p:spTgt spid="12"/>
                                        </p:tgtEl>
                                      </p:cBhvr>
                                      <p:to x="100000" y="100000"/>
                                    </p:animScale>
                                    <p:animScale>
                                      <p:cBhvr>
                                        <p:cTn id="55" dur="26">
                                          <p:stCondLst>
                                            <p:cond delay="1312"/>
                                          </p:stCondLst>
                                        </p:cTn>
                                        <p:tgtEl>
                                          <p:spTgt spid="12"/>
                                        </p:tgtEl>
                                      </p:cBhvr>
                                      <p:to x="100000" y="80000"/>
                                    </p:animScale>
                                    <p:animScale>
                                      <p:cBhvr>
                                        <p:cTn id="56" dur="166" decel="50000">
                                          <p:stCondLst>
                                            <p:cond delay="1338"/>
                                          </p:stCondLst>
                                        </p:cTn>
                                        <p:tgtEl>
                                          <p:spTgt spid="12"/>
                                        </p:tgtEl>
                                      </p:cBhvr>
                                      <p:to x="100000" y="100000"/>
                                    </p:animScale>
                                    <p:animScale>
                                      <p:cBhvr>
                                        <p:cTn id="57" dur="26">
                                          <p:stCondLst>
                                            <p:cond delay="1642"/>
                                          </p:stCondLst>
                                        </p:cTn>
                                        <p:tgtEl>
                                          <p:spTgt spid="12"/>
                                        </p:tgtEl>
                                      </p:cBhvr>
                                      <p:to x="100000" y="90000"/>
                                    </p:animScale>
                                    <p:animScale>
                                      <p:cBhvr>
                                        <p:cTn id="58" dur="166" decel="50000">
                                          <p:stCondLst>
                                            <p:cond delay="1668"/>
                                          </p:stCondLst>
                                        </p:cTn>
                                        <p:tgtEl>
                                          <p:spTgt spid="12"/>
                                        </p:tgtEl>
                                      </p:cBhvr>
                                      <p:to x="100000" y="100000"/>
                                    </p:animScale>
                                    <p:animScale>
                                      <p:cBhvr>
                                        <p:cTn id="59" dur="26">
                                          <p:stCondLst>
                                            <p:cond delay="1808"/>
                                          </p:stCondLst>
                                        </p:cTn>
                                        <p:tgtEl>
                                          <p:spTgt spid="12"/>
                                        </p:tgtEl>
                                      </p:cBhvr>
                                      <p:to x="100000" y="95000"/>
                                    </p:animScale>
                                    <p:animScale>
                                      <p:cBhvr>
                                        <p:cTn id="6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36512" y="-27384"/>
            <a:ext cx="9184534" cy="571480"/>
          </a:xfrm>
          <a:prstGeom prst="rect">
            <a:avLst/>
          </a:prstGeom>
          <a:gradFill>
            <a:gsLst>
              <a:gs pos="5000">
                <a:srgbClr val="00FF99"/>
              </a:gs>
              <a:gs pos="11000">
                <a:srgbClr val="FF0000"/>
              </a:gs>
              <a:gs pos="16000">
                <a:srgbClr val="2F2F91"/>
              </a:gs>
            </a:gsLst>
            <a:path path="circle">
              <a:fillToRect l="100000" t="100000"/>
            </a:path>
          </a:gradFill>
          <a:effectLst>
            <a:reflection blurRad="6350" stA="50000" endA="300" endPos="55000" dir="5400000" sy="-100000" algn="bl" rotWithShape="0"/>
          </a:effectLst>
        </p:spPr>
        <p:txBody>
          <a:bodyPr/>
          <a:lstStyle/>
          <a:p>
            <a:pPr lvl="0" eaLnBrk="0" hangingPunct="0">
              <a:defRPr/>
            </a:pPr>
            <a:r>
              <a:rPr lang="es-ES_tradnl" sz="2800" kern="0" dirty="0" smtClean="0">
                <a:solidFill>
                  <a:schemeClr val="bg1"/>
                </a:solidFill>
                <a:effectLst>
                  <a:outerShdw blurRad="38100" dist="38100" dir="2700000" algn="tl">
                    <a:srgbClr val="000000">
                      <a:alpha val="43137"/>
                    </a:srgbClr>
                  </a:outerShdw>
                </a:effectLst>
                <a:latin typeface="Lucida Sans" pitchFamily="34" charset="0"/>
                <a:cs typeface="Lucida Sans" pitchFamily="34" charset="0"/>
              </a:rPr>
              <a:t>Ejemplo con variables</a:t>
            </a:r>
            <a:endParaRPr lang="es-ES" sz="2800" kern="0" dirty="0">
              <a:solidFill>
                <a:schemeClr val="bg1"/>
              </a:solidFill>
              <a:effectLst>
                <a:outerShdw blurRad="38100" dist="38100" dir="2700000" algn="tl">
                  <a:srgbClr val="000000">
                    <a:alpha val="43137"/>
                  </a:srgbClr>
                </a:outerShdw>
              </a:effectLst>
              <a:latin typeface="Lucida Sans" pitchFamily="34" charset="0"/>
              <a:cs typeface="Lucida Sans" pitchFamily="34" charset="0"/>
            </a:endParaRPr>
          </a:p>
        </p:txBody>
      </p:sp>
      <p:sp>
        <p:nvSpPr>
          <p:cNvPr id="24" name="8 Marcador de número de diapositiva"/>
          <p:cNvSpPr txBox="1">
            <a:spLocks/>
          </p:cNvSpPr>
          <p:nvPr/>
        </p:nvSpPr>
        <p:spPr>
          <a:xfrm>
            <a:off x="7048500" y="6600825"/>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1A972-1B43-4031-B38E-6352516437A2}" type="slidenum">
              <a:rPr kumimoji="0" lang="es-ES" sz="1600" b="1" i="0" u="none" strike="noStrike" kern="1200" cap="none" spc="0" normalizeH="0" baseline="0" noProof="0" smtClean="0">
                <a:ln>
                  <a:noFill/>
                </a:ln>
                <a:solidFill>
                  <a:schemeClr val="tx1"/>
                </a:solidFill>
                <a:effectLst/>
                <a:uLnTx/>
                <a:uFillTx/>
                <a:latin typeface="Cambria Math" pitchFamily="18" charset="0"/>
                <a:ea typeface="Cambria Math"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s-ES" sz="1600" b="1"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p:txBody>
      </p:sp>
      <p:sp>
        <p:nvSpPr>
          <p:cNvPr id="25" name="8 Marcador de número de diapositiva"/>
          <p:cNvSpPr txBox="1">
            <a:spLocks/>
          </p:cNvSpPr>
          <p:nvPr/>
        </p:nvSpPr>
        <p:spPr bwMode="auto">
          <a:xfrm>
            <a:off x="-47625" y="6643711"/>
            <a:ext cx="1785938" cy="276225"/>
          </a:xfrm>
          <a:prstGeom prst="rect">
            <a:avLst/>
          </a:prstGeom>
          <a:noFill/>
          <a:ln w="9525">
            <a:noFill/>
            <a:miter lim="800000"/>
            <a:headEnd/>
            <a:tailEnd/>
          </a:ln>
          <a:effectLst/>
        </p:spPr>
        <p:txBody>
          <a:bodyPr/>
          <a:lstStyle/>
          <a:p>
            <a:pPr>
              <a:defRPr/>
            </a:pPr>
            <a:r>
              <a:rPr lang="es-ES" sz="800" i="1" dirty="0">
                <a:solidFill>
                  <a:srgbClr val="003366"/>
                </a:solidFill>
                <a:latin typeface="+mn-lt"/>
              </a:rPr>
              <a:t>www.coimbraweb.com</a:t>
            </a:r>
          </a:p>
        </p:txBody>
      </p:sp>
      <p:sp>
        <p:nvSpPr>
          <p:cNvPr id="9" name="1 Título"/>
          <p:cNvSpPr txBox="1">
            <a:spLocks/>
          </p:cNvSpPr>
          <p:nvPr/>
        </p:nvSpPr>
        <p:spPr bwMode="auto">
          <a:xfrm>
            <a:off x="-17633" y="548680"/>
            <a:ext cx="7974009" cy="324000"/>
          </a:xfrm>
          <a:prstGeom prst="rect">
            <a:avLst/>
          </a:prstGeom>
          <a:solidFill>
            <a:srgbClr val="00FF99"/>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eaLnBrk="0" hangingPunct="0">
              <a:buClr>
                <a:srgbClr val="483700"/>
              </a:buClr>
              <a:buSzPct val="80000"/>
              <a:defRPr/>
            </a:pPr>
            <a:r>
              <a:rPr lang="es-ES_tradnl" sz="1800" b="0" kern="0" dirty="0" smtClean="0">
                <a:latin typeface="Lucida Sans" pitchFamily="34" charset="0"/>
                <a:cs typeface="Lucida Sans" pitchFamily="34" charset="0"/>
              </a:rPr>
              <a:t>Las variables deben ser precisas y poder observarse en la realidad</a:t>
            </a:r>
            <a:endParaRPr lang="es-ES" sz="1800" b="0" kern="0" dirty="0">
              <a:effectLst>
                <a:outerShdw blurRad="38100" dist="38100" dir="2700000" algn="tl">
                  <a:srgbClr val="000000">
                    <a:alpha val="43137"/>
                  </a:srgbClr>
                </a:outerShdw>
              </a:effectLst>
              <a:latin typeface="Lucida Sans" pitchFamily="34" charset="0"/>
              <a:cs typeface="Lucida Sans" pitchFamily="34" charset="0"/>
            </a:endParaRPr>
          </a:p>
        </p:txBody>
      </p:sp>
      <p:graphicFrame>
        <p:nvGraphicFramePr>
          <p:cNvPr id="18" name="10 Tabla"/>
          <p:cNvGraphicFramePr>
            <a:graphicFrameLocks noGrp="1"/>
          </p:cNvGraphicFramePr>
          <p:nvPr>
            <p:extLst>
              <p:ext uri="{D42A27DB-BD31-4B8C-83A1-F6EECF244321}">
                <p14:modId xmlns:p14="http://schemas.microsoft.com/office/powerpoint/2010/main" val="2896589650"/>
              </p:ext>
            </p:extLst>
          </p:nvPr>
        </p:nvGraphicFramePr>
        <p:xfrm>
          <a:off x="179513" y="980728"/>
          <a:ext cx="6868987" cy="510539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868987"/>
              </a:tblGrid>
              <a:tr h="239239">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dirty="0" smtClean="0">
                          <a:solidFill>
                            <a:srgbClr val="FFFF00"/>
                          </a:solidFill>
                          <a:latin typeface="Lucida Sans" panose="020B0602030504020204" pitchFamily="34" charset="0"/>
                        </a:rPr>
                        <a:t>Ejemplo 5 .- Variables</a:t>
                      </a:r>
                      <a:r>
                        <a:rPr lang="es-BO" sz="1500" b="1" baseline="0" dirty="0" smtClean="0">
                          <a:solidFill>
                            <a:srgbClr val="FFFF00"/>
                          </a:solidFill>
                          <a:latin typeface="Lucida Sans" panose="020B0602030504020204" pitchFamily="34" charset="0"/>
                        </a:rPr>
                        <a:t> socio</a:t>
                      </a:r>
                      <a:r>
                        <a:rPr lang="es-BO" sz="1500" b="1" dirty="0" smtClean="0">
                          <a:solidFill>
                            <a:srgbClr val="FFFF00"/>
                          </a:solidFill>
                          <a:latin typeface="Lucida Sans" panose="020B0602030504020204" pitchFamily="34" charset="0"/>
                          <a:ea typeface="Cambria Math" panose="02040503050406030204" pitchFamily="18" charset="0"/>
                        </a:rPr>
                        <a:t>–educativas  </a:t>
                      </a:r>
                      <a:r>
                        <a:rPr lang="es-BO" sz="1500" b="1" dirty="0" smtClean="0">
                          <a:solidFill>
                            <a:srgbClr val="FFFF00"/>
                          </a:solidFill>
                          <a:latin typeface="Lucida Sans" panose="020B0602030504020204" pitchFamily="34" charset="0"/>
                        </a:rPr>
                        <a:t> </a:t>
                      </a:r>
                      <a:r>
                        <a:rPr lang="es-ES" sz="1400" b="0" dirty="0" smtClean="0">
                          <a:latin typeface="Lucida Sans" panose="020B0602030504020204" pitchFamily="34" charset="0"/>
                        </a:rPr>
                        <a:t>(Mejía, 2005)</a:t>
                      </a:r>
                    </a:p>
                  </a:txBody>
                  <a:tcPr anchor="ctr">
                    <a:solidFill>
                      <a:srgbClr val="0087E1"/>
                    </a:solidFill>
                  </a:tcPr>
                </a:tc>
              </a:tr>
              <a:tr h="533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360" b="0" i="0" dirty="0" smtClean="0">
                          <a:solidFill>
                            <a:srgbClr val="FF0000"/>
                          </a:solidFill>
                          <a:latin typeface="Lucida Sans" panose="020B0602030504020204" pitchFamily="34" charset="0"/>
                          <a:sym typeface="Wingdings 2" panose="05020102010507070707" pitchFamily="18" charset="2"/>
                        </a:rPr>
                        <a:t></a:t>
                      </a:r>
                      <a:r>
                        <a:rPr lang="es-ES" sz="1360" b="1" dirty="0" smtClean="0">
                          <a:solidFill>
                            <a:srgbClr val="C00000"/>
                          </a:solidFill>
                          <a:latin typeface="Lucida Sans" panose="020B0602030504020204" pitchFamily="34" charset="0"/>
                        </a:rPr>
                        <a:t>Psicológicas</a:t>
                      </a:r>
                      <a:r>
                        <a:rPr lang="es-ES" sz="1360" b="0" dirty="0" smtClean="0">
                          <a:latin typeface="Lucida Sans" panose="020B0602030504020204" pitchFamily="34" charset="0"/>
                        </a:rPr>
                        <a:t>: inteligencia, personalidad, motivación de logro, ansiedad, hábitos académicos, motivación, frustración, afectividad, ansiedad, desarrollo psicomotriz, aprendizaje, agresividad verbal.</a:t>
                      </a:r>
                      <a:endParaRPr lang="es-ES" sz="1360" b="0" dirty="0" smtClean="0">
                        <a:solidFill>
                          <a:srgbClr val="000000"/>
                        </a:solidFill>
                        <a:latin typeface="Lucida Sans" panose="020B0602030504020204" pitchFamily="34" charset="0"/>
                      </a:endParaRPr>
                    </a:p>
                  </a:txBody>
                  <a:tcPr>
                    <a:solidFill>
                      <a:srgbClr val="FBFDFF"/>
                    </a:solidFill>
                  </a:tcPr>
                </a:tc>
              </a:tr>
              <a:tr h="688096">
                <a:tc>
                  <a:txBody>
                    <a:bodyPr/>
                    <a:lstStyle/>
                    <a:p>
                      <a:pPr marL="0" indent="0">
                        <a:buNone/>
                      </a:pPr>
                      <a:r>
                        <a:rPr lang="es-BO" sz="1360" b="0" i="0" dirty="0" smtClean="0">
                          <a:solidFill>
                            <a:srgbClr val="FF0000"/>
                          </a:solidFill>
                          <a:latin typeface="Lucida Sans" panose="020B0602030504020204" pitchFamily="34" charset="0"/>
                          <a:sym typeface="Wingdings 2" panose="05020102010507070707" pitchFamily="18" charset="2"/>
                        </a:rPr>
                        <a:t></a:t>
                      </a:r>
                      <a:r>
                        <a:rPr lang="es-ES" sz="1360" b="1" dirty="0" smtClean="0">
                          <a:solidFill>
                            <a:srgbClr val="C00000"/>
                          </a:solidFill>
                          <a:latin typeface="Lucida Sans" panose="020B0602030504020204" pitchFamily="34" charset="0"/>
                        </a:rPr>
                        <a:t>Sociológicas</a:t>
                      </a:r>
                      <a:r>
                        <a:rPr lang="es-ES" sz="1360" b="0" dirty="0" smtClean="0">
                          <a:solidFill>
                            <a:schemeClr val="tx1"/>
                          </a:solidFill>
                          <a:latin typeface="Lucida Sans" panose="020B0602030504020204" pitchFamily="34" charset="0"/>
                        </a:rPr>
                        <a:t>:</a:t>
                      </a:r>
                      <a:r>
                        <a:rPr lang="es-ES" sz="1360" b="0" dirty="0" smtClean="0">
                          <a:latin typeface="Lucida Sans" panose="020B0602030504020204" pitchFamily="34" charset="0"/>
                        </a:rPr>
                        <a:t> cohesión social, sentido de pertenencia al grupo, liderazgo, condición socio–económica, marginación, trabajo juvenil, motivación intrínseca hacia el trabajo, lugar de residencia, adecuación a situaciones nuevas, respeto a la normatividad, movilidad social, preferencias políticas, creencias religiosas.</a:t>
                      </a:r>
                    </a:p>
                  </a:txBody>
                  <a:tcPr>
                    <a:solidFill>
                      <a:srgbClr val="C5E8FF"/>
                    </a:solidFill>
                  </a:tcPr>
                </a:tc>
              </a:tr>
              <a:tr h="378225">
                <a:tc>
                  <a:txBody>
                    <a:bodyPr/>
                    <a:lstStyle/>
                    <a:p>
                      <a:pPr lvl="0"/>
                      <a:r>
                        <a:rPr lang="es-BO" sz="1360" b="0" i="0" dirty="0" smtClean="0">
                          <a:solidFill>
                            <a:srgbClr val="FF0000"/>
                          </a:solidFill>
                          <a:latin typeface="Lucida Sans" panose="020B0602030504020204" pitchFamily="34" charset="0"/>
                          <a:sym typeface="Wingdings 2" panose="05020102010507070707" pitchFamily="18" charset="2"/>
                        </a:rPr>
                        <a:t></a:t>
                      </a:r>
                      <a:r>
                        <a:rPr lang="es-ES" sz="1360" b="1" dirty="0" smtClean="0">
                          <a:solidFill>
                            <a:srgbClr val="C00000"/>
                          </a:solidFill>
                          <a:latin typeface="Lucida Sans" panose="020B0602030504020204" pitchFamily="34" charset="0"/>
                        </a:rPr>
                        <a:t>Biológicas</a:t>
                      </a:r>
                      <a:r>
                        <a:rPr lang="es-ES" sz="1360" b="0" dirty="0" smtClean="0">
                          <a:latin typeface="Lucida Sans" panose="020B0602030504020204" pitchFamily="34" charset="0"/>
                        </a:rPr>
                        <a:t>: sexo, edad, talla, contextura física, atractivo físico, velocidad en la carrera, fuerza, resistencia.</a:t>
                      </a:r>
                      <a:endParaRPr lang="es-ES" sz="1360" b="0" i="0" dirty="0" smtClean="0">
                        <a:solidFill>
                          <a:schemeClr val="tx1"/>
                        </a:solidFill>
                        <a:latin typeface="Lucida Sans" panose="020B0602030504020204" pitchFamily="34" charset="0"/>
                      </a:endParaRPr>
                    </a:p>
                  </a:txBody>
                  <a:tcPr>
                    <a:solidFill>
                      <a:srgbClr val="FBFDFF"/>
                    </a:solidFill>
                  </a:tcPr>
                </a:tc>
              </a:tr>
              <a:tr h="688096">
                <a:tc>
                  <a:txBody>
                    <a:bodyPr/>
                    <a:lstStyle/>
                    <a:p>
                      <a:pPr marL="0" indent="0">
                        <a:buNone/>
                      </a:pPr>
                      <a:r>
                        <a:rPr lang="es-BO" sz="1360" b="0" i="0" dirty="0" smtClean="0">
                          <a:solidFill>
                            <a:srgbClr val="FF0000"/>
                          </a:solidFill>
                          <a:latin typeface="Lucida Sans" panose="020B0602030504020204" pitchFamily="34" charset="0"/>
                          <a:sym typeface="Wingdings 2" panose="05020102010507070707" pitchFamily="18" charset="2"/>
                        </a:rPr>
                        <a:t></a:t>
                      </a:r>
                      <a:r>
                        <a:rPr lang="es-ES" sz="1360" b="1" dirty="0" smtClean="0">
                          <a:solidFill>
                            <a:srgbClr val="C00000"/>
                          </a:solidFill>
                          <a:latin typeface="Lucida Sans" panose="020B0602030504020204" pitchFamily="34" charset="0"/>
                        </a:rPr>
                        <a:t>Pedagógicas</a:t>
                      </a:r>
                      <a:r>
                        <a:rPr lang="es-ES" sz="1360" b="0" dirty="0" smtClean="0">
                          <a:latin typeface="Lucida Sans" panose="020B0602030504020204" pitchFamily="34" charset="0"/>
                        </a:rPr>
                        <a:t>: éxito académico, hábitos de estudio, nivel de concentración, estrategias cognitivas, métodos de enseñanza, estrategias de aprendizaje, </a:t>
                      </a:r>
                      <a:r>
                        <a:rPr lang="es-ES_tradnl" sz="1360" b="0" dirty="0" smtClean="0">
                          <a:latin typeface="Lucida Sans" panose="020B0602030504020204" pitchFamily="34" charset="0"/>
                        </a:rPr>
                        <a:t>aprendizaje de conceptos, </a:t>
                      </a:r>
                      <a:r>
                        <a:rPr lang="es-ES" sz="1360" b="0" dirty="0" smtClean="0">
                          <a:latin typeface="Lucida Sans" panose="020B0602030504020204" pitchFamily="34" charset="0"/>
                        </a:rPr>
                        <a:t>metodología activa, evaluación, currículo, nivel de escolaridad, deserción. </a:t>
                      </a:r>
                    </a:p>
                  </a:txBody>
                  <a:tcPr>
                    <a:solidFill>
                      <a:srgbClr val="C5E8FF"/>
                    </a:solidFill>
                  </a:tcPr>
                </a:tc>
              </a:tr>
              <a:tr h="533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BO" sz="1360" b="0" i="0" dirty="0" smtClean="0">
                          <a:solidFill>
                            <a:srgbClr val="FF0000"/>
                          </a:solidFill>
                          <a:latin typeface="Lucida Sans" panose="020B0602030504020204" pitchFamily="34" charset="0"/>
                          <a:sym typeface="Wingdings 2" panose="05020102010507070707" pitchFamily="18" charset="2"/>
                        </a:rPr>
                        <a:t></a:t>
                      </a:r>
                      <a:r>
                        <a:rPr lang="es-ES" sz="1360" b="1" dirty="0" smtClean="0">
                          <a:solidFill>
                            <a:srgbClr val="C00000"/>
                          </a:solidFill>
                          <a:latin typeface="Lucida Sans" panose="020B0602030504020204" pitchFamily="34" charset="0"/>
                        </a:rPr>
                        <a:t>Docencia educativa</a:t>
                      </a:r>
                      <a:r>
                        <a:rPr lang="es-ES" sz="1360" b="0" dirty="0" smtClean="0">
                          <a:latin typeface="Lucida Sans" panose="020B0602030504020204" pitchFamily="34" charset="0"/>
                        </a:rPr>
                        <a:t>: capacitación profesional, actitudes hacia los alumnos, calidad del trabajo docente, nivel profesional, aptitudes pedagógicas, creatividad, motivación, autoritarismo.</a:t>
                      </a:r>
                    </a:p>
                  </a:txBody>
                  <a:tcPr>
                    <a:solidFill>
                      <a:srgbClr val="FBFDFF"/>
                    </a:solidFill>
                  </a:tcPr>
                </a:tc>
              </a:tr>
              <a:tr h="378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BO" sz="1360" b="0" i="0" dirty="0" smtClean="0">
                          <a:solidFill>
                            <a:srgbClr val="FF0000"/>
                          </a:solidFill>
                          <a:latin typeface="Lucida Sans" panose="020B0602030504020204" pitchFamily="34" charset="0"/>
                          <a:sym typeface="Wingdings 2" panose="05020102010507070707" pitchFamily="18" charset="2"/>
                        </a:rPr>
                        <a:t></a:t>
                      </a:r>
                      <a:r>
                        <a:rPr lang="es-ES" sz="1360" b="1" dirty="0" smtClean="0">
                          <a:solidFill>
                            <a:srgbClr val="C00000"/>
                          </a:solidFill>
                          <a:latin typeface="Lucida Sans" panose="020B0602030504020204" pitchFamily="34" charset="0"/>
                        </a:rPr>
                        <a:t>Familiares</a:t>
                      </a:r>
                      <a:r>
                        <a:rPr lang="es-ES" sz="1360" b="0" dirty="0" smtClean="0">
                          <a:latin typeface="Lucida Sans" panose="020B0602030504020204" pitchFamily="34" charset="0"/>
                        </a:rPr>
                        <a:t>: apoyo familiar, participación de los padres de familia, condición socio–económica, estructura de la familia.</a:t>
                      </a:r>
                    </a:p>
                  </a:txBody>
                  <a:tcPr>
                    <a:solidFill>
                      <a:srgbClr val="C5E8FF"/>
                    </a:solidFill>
                  </a:tcPr>
                </a:tc>
              </a:tr>
              <a:tr h="378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BO" sz="1360" b="0" i="0" dirty="0" smtClean="0">
                          <a:solidFill>
                            <a:srgbClr val="FF0000"/>
                          </a:solidFill>
                          <a:latin typeface="Lucida Sans" panose="020B0602030504020204" pitchFamily="34" charset="0"/>
                          <a:sym typeface="Wingdings 2" panose="05020102010507070707" pitchFamily="18" charset="2"/>
                        </a:rPr>
                        <a:t></a:t>
                      </a:r>
                      <a:r>
                        <a:rPr lang="es-ES" sz="1360" b="1" dirty="0" smtClean="0">
                          <a:solidFill>
                            <a:srgbClr val="C00000"/>
                          </a:solidFill>
                          <a:latin typeface="Lucida Sans" panose="020B0602030504020204" pitchFamily="34" charset="0"/>
                        </a:rPr>
                        <a:t>Institucionales</a:t>
                      </a:r>
                      <a:r>
                        <a:rPr lang="es-ES" sz="1360" b="0" dirty="0" smtClean="0">
                          <a:latin typeface="Lucida Sans" panose="020B0602030504020204" pitchFamily="34" charset="0"/>
                        </a:rPr>
                        <a:t>:  currículum, infraestructura física, equipamiento, materiales didácticos, laboratorios, tipo de gestión institucional.</a:t>
                      </a:r>
                    </a:p>
                  </a:txBody>
                  <a:tcPr>
                    <a:solidFill>
                      <a:srgbClr val="FBFDFF"/>
                    </a:solidFill>
                  </a:tcPr>
                </a:tc>
              </a:tr>
            </a:tbl>
          </a:graphicData>
        </a:graphic>
      </p:graphicFrame>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0894" y="2060848"/>
            <a:ext cx="1925602" cy="2232248"/>
          </a:xfrm>
          <a:prstGeom prst="rect">
            <a:avLst/>
          </a:prstGeom>
          <a:effectLst>
            <a:glow rad="63500">
              <a:schemeClr val="accent2">
                <a:satMod val="175000"/>
                <a:alpha val="40000"/>
              </a:schemeClr>
            </a:glow>
            <a:outerShdw blurRad="50800" dist="38100" dir="2700000" algn="tl" rotWithShape="0">
              <a:prstClr val="black">
                <a:alpha val="40000"/>
              </a:prstClr>
            </a:outerShdw>
          </a:effectLst>
        </p:spPr>
      </p:pic>
      <p:sp>
        <p:nvSpPr>
          <p:cNvPr id="12" name="128 Rectángulo"/>
          <p:cNvSpPr/>
          <p:nvPr/>
        </p:nvSpPr>
        <p:spPr bwMode="auto">
          <a:xfrm>
            <a:off x="4788024" y="6309320"/>
            <a:ext cx="3808135" cy="540000"/>
          </a:xfrm>
          <a:prstGeom prst="rect">
            <a:avLst/>
          </a:prstGeom>
          <a:gradFill>
            <a:gsLst>
              <a:gs pos="7000">
                <a:srgbClr val="00FF99"/>
              </a:gs>
              <a:gs pos="7000">
                <a:srgbClr val="FF0000"/>
              </a:gs>
              <a:gs pos="12000">
                <a:srgbClr val="2F2F91"/>
              </a:gs>
            </a:gsLst>
            <a:path path="circle">
              <a:fillToRect l="100000" t="100000"/>
            </a:path>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eaLnBrk="0" hangingPunct="0">
              <a:defRPr/>
            </a:pPr>
            <a:r>
              <a:rPr lang="es-ES" sz="1600" b="0" dirty="0">
                <a:solidFill>
                  <a:srgbClr val="F3FAFF"/>
                </a:solidFill>
                <a:latin typeface="Lucida Sans" panose="020B0602030504020204" pitchFamily="34" charset="0"/>
              </a:rPr>
              <a:t>Se pueden utilizar variables usadas por otros investigadores.</a:t>
            </a:r>
            <a:endParaRPr lang="es-ES" sz="1600" b="0" kern="0" dirty="0">
              <a:solidFill>
                <a:srgbClr val="F3FAFF"/>
              </a:solidFill>
              <a:latin typeface="Lucida Sans" panose="020B0602030504020204" pitchFamily="34" charset="0"/>
            </a:endParaRPr>
          </a:p>
          <a:p>
            <a:pPr lvl="0" eaLnBrk="0" hangingPunct="0">
              <a:defRPr/>
            </a:pPr>
            <a:r>
              <a:rPr lang="es-ES" sz="1600" b="0" dirty="0" err="1" smtClean="0">
                <a:solidFill>
                  <a:schemeClr val="bg1"/>
                </a:solidFill>
                <a:latin typeface="Lucida Sans" panose="020B0602030504020204" pitchFamily="34" charset="0"/>
              </a:rPr>
              <a:t>ar</a:t>
            </a:r>
            <a:r>
              <a:rPr lang="es-ES" sz="1600" b="0" dirty="0" smtClean="0">
                <a:solidFill>
                  <a:schemeClr val="bg1"/>
                </a:solidFill>
                <a:latin typeface="Lucida Sans" panose="020B0602030504020204" pitchFamily="34" charset="0"/>
              </a:rPr>
              <a:t>.</a:t>
            </a:r>
            <a:endParaRPr lang="es-ES" sz="1600" b="0" kern="0" dirty="0">
              <a:solidFill>
                <a:schemeClr val="bg1"/>
              </a:solidFill>
              <a:latin typeface="Lucida Sans" panose="020B0602030504020204" pitchFamily="34" charset="0"/>
            </a:endParaRPr>
          </a:p>
        </p:txBody>
      </p:sp>
    </p:spTree>
    <p:extLst>
      <p:ext uri="{BB962C8B-B14F-4D97-AF65-F5344CB8AC3E}">
        <p14:creationId xmlns:p14="http://schemas.microsoft.com/office/powerpoint/2010/main" val="22395938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par>
                          <p:cTn id="21" fill="hold">
                            <p:stCondLst>
                              <p:cond delay="2000"/>
                            </p:stCondLst>
                            <p:childTnLst>
                              <p:par>
                                <p:cTn id="22" presetID="6"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80">
                                          <p:stCondLst>
                                            <p:cond delay="0"/>
                                          </p:stCondLst>
                                        </p:cTn>
                                        <p:tgtEl>
                                          <p:spTgt spid="12"/>
                                        </p:tgtEl>
                                      </p:cBhvr>
                                    </p:animEffect>
                                    <p:anim calcmode="lin" valueType="num">
                                      <p:cBhvr>
                                        <p:cTn id="3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5" dur="26">
                                          <p:stCondLst>
                                            <p:cond delay="650"/>
                                          </p:stCondLst>
                                        </p:cTn>
                                        <p:tgtEl>
                                          <p:spTgt spid="12"/>
                                        </p:tgtEl>
                                      </p:cBhvr>
                                      <p:to x="100000" y="60000"/>
                                    </p:animScale>
                                    <p:animScale>
                                      <p:cBhvr>
                                        <p:cTn id="36" dur="166" decel="50000">
                                          <p:stCondLst>
                                            <p:cond delay="676"/>
                                          </p:stCondLst>
                                        </p:cTn>
                                        <p:tgtEl>
                                          <p:spTgt spid="12"/>
                                        </p:tgtEl>
                                      </p:cBhvr>
                                      <p:to x="100000" y="100000"/>
                                    </p:animScale>
                                    <p:animScale>
                                      <p:cBhvr>
                                        <p:cTn id="37" dur="26">
                                          <p:stCondLst>
                                            <p:cond delay="1312"/>
                                          </p:stCondLst>
                                        </p:cTn>
                                        <p:tgtEl>
                                          <p:spTgt spid="12"/>
                                        </p:tgtEl>
                                      </p:cBhvr>
                                      <p:to x="100000" y="80000"/>
                                    </p:animScale>
                                    <p:animScale>
                                      <p:cBhvr>
                                        <p:cTn id="38" dur="166" decel="50000">
                                          <p:stCondLst>
                                            <p:cond delay="1338"/>
                                          </p:stCondLst>
                                        </p:cTn>
                                        <p:tgtEl>
                                          <p:spTgt spid="12"/>
                                        </p:tgtEl>
                                      </p:cBhvr>
                                      <p:to x="100000" y="100000"/>
                                    </p:animScale>
                                    <p:animScale>
                                      <p:cBhvr>
                                        <p:cTn id="39" dur="26">
                                          <p:stCondLst>
                                            <p:cond delay="1642"/>
                                          </p:stCondLst>
                                        </p:cTn>
                                        <p:tgtEl>
                                          <p:spTgt spid="12"/>
                                        </p:tgtEl>
                                      </p:cBhvr>
                                      <p:to x="100000" y="90000"/>
                                    </p:animScale>
                                    <p:animScale>
                                      <p:cBhvr>
                                        <p:cTn id="40" dur="166" decel="50000">
                                          <p:stCondLst>
                                            <p:cond delay="1668"/>
                                          </p:stCondLst>
                                        </p:cTn>
                                        <p:tgtEl>
                                          <p:spTgt spid="12"/>
                                        </p:tgtEl>
                                      </p:cBhvr>
                                      <p:to x="100000" y="100000"/>
                                    </p:animScale>
                                    <p:animScale>
                                      <p:cBhvr>
                                        <p:cTn id="41" dur="26">
                                          <p:stCondLst>
                                            <p:cond delay="1808"/>
                                          </p:stCondLst>
                                        </p:cTn>
                                        <p:tgtEl>
                                          <p:spTgt spid="12"/>
                                        </p:tgtEl>
                                      </p:cBhvr>
                                      <p:to x="100000" y="95000"/>
                                    </p:animScale>
                                    <p:animScale>
                                      <p:cBhvr>
                                        <p:cTn id="4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36512" y="-27384"/>
            <a:ext cx="9184534" cy="571480"/>
          </a:xfrm>
          <a:prstGeom prst="rect">
            <a:avLst/>
          </a:prstGeom>
          <a:gradFill>
            <a:gsLst>
              <a:gs pos="5000">
                <a:srgbClr val="00FF99"/>
              </a:gs>
              <a:gs pos="11000">
                <a:srgbClr val="FF0000"/>
              </a:gs>
              <a:gs pos="16000">
                <a:srgbClr val="2F2F91"/>
              </a:gs>
            </a:gsLst>
            <a:path path="circle">
              <a:fillToRect l="100000" t="100000"/>
            </a:path>
          </a:gradFill>
          <a:effectLst>
            <a:reflection blurRad="6350" stA="50000" endA="300" endPos="55000" dir="5400000" sy="-100000" algn="bl" rotWithShape="0"/>
          </a:effectLst>
        </p:spPr>
        <p:txBody>
          <a:bodyPr/>
          <a:lstStyle/>
          <a:p>
            <a:pPr lvl="0" eaLnBrk="0" hangingPunct="0">
              <a:defRPr/>
            </a:pPr>
            <a:r>
              <a:rPr lang="es-ES_tradnl" sz="2800" kern="0" dirty="0" smtClean="0">
                <a:solidFill>
                  <a:schemeClr val="bg1"/>
                </a:solidFill>
                <a:effectLst>
                  <a:outerShdw blurRad="38100" dist="38100" dir="2700000" algn="tl">
                    <a:srgbClr val="000000">
                      <a:alpha val="43137"/>
                    </a:srgbClr>
                  </a:outerShdw>
                </a:effectLst>
                <a:latin typeface="Lucida Sans" pitchFamily="34" charset="0"/>
                <a:cs typeface="Lucida Sans" pitchFamily="34" charset="0"/>
              </a:rPr>
              <a:t>La hipótesis se formula según el alcance</a:t>
            </a:r>
            <a:endParaRPr lang="es-ES" sz="2800" kern="0" dirty="0">
              <a:solidFill>
                <a:schemeClr val="bg1"/>
              </a:solidFill>
              <a:effectLst>
                <a:outerShdw blurRad="38100" dist="38100" dir="2700000" algn="tl">
                  <a:srgbClr val="000000">
                    <a:alpha val="43137"/>
                  </a:srgbClr>
                </a:outerShdw>
              </a:effectLst>
              <a:latin typeface="Lucida Sans" pitchFamily="34" charset="0"/>
              <a:cs typeface="Lucida Sans" pitchFamily="34" charset="0"/>
            </a:endParaRPr>
          </a:p>
        </p:txBody>
      </p:sp>
      <p:sp>
        <p:nvSpPr>
          <p:cNvPr id="24" name="8 Marcador de número de diapositiva"/>
          <p:cNvSpPr txBox="1">
            <a:spLocks/>
          </p:cNvSpPr>
          <p:nvPr/>
        </p:nvSpPr>
        <p:spPr>
          <a:xfrm>
            <a:off x="7048500" y="6600825"/>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1A972-1B43-4031-B38E-6352516437A2}" type="slidenum">
              <a:rPr kumimoji="0" lang="es-ES" sz="1600" b="1" i="0" u="none" strike="noStrike" kern="1200" cap="none" spc="0" normalizeH="0" baseline="0" noProof="0" smtClean="0">
                <a:ln>
                  <a:noFill/>
                </a:ln>
                <a:solidFill>
                  <a:schemeClr val="tx1"/>
                </a:solidFill>
                <a:effectLst/>
                <a:uLnTx/>
                <a:uFillTx/>
                <a:latin typeface="Cambria Math" pitchFamily="18" charset="0"/>
                <a:ea typeface="Cambria Math"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s-ES" sz="1600" b="1"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p:txBody>
      </p:sp>
      <p:sp>
        <p:nvSpPr>
          <p:cNvPr id="25" name="8 Marcador de número de diapositiva"/>
          <p:cNvSpPr txBox="1">
            <a:spLocks/>
          </p:cNvSpPr>
          <p:nvPr/>
        </p:nvSpPr>
        <p:spPr bwMode="auto">
          <a:xfrm>
            <a:off x="-47625" y="6643711"/>
            <a:ext cx="1785938" cy="276225"/>
          </a:xfrm>
          <a:prstGeom prst="rect">
            <a:avLst/>
          </a:prstGeom>
          <a:noFill/>
          <a:ln w="9525">
            <a:noFill/>
            <a:miter lim="800000"/>
            <a:headEnd/>
            <a:tailEnd/>
          </a:ln>
          <a:effectLst/>
        </p:spPr>
        <p:txBody>
          <a:bodyPr/>
          <a:lstStyle/>
          <a:p>
            <a:pPr>
              <a:defRPr/>
            </a:pPr>
            <a:r>
              <a:rPr lang="es-ES" sz="800" i="1" dirty="0">
                <a:solidFill>
                  <a:srgbClr val="003366"/>
                </a:solidFill>
                <a:latin typeface="+mn-lt"/>
              </a:rPr>
              <a:t>www.coimbraweb.com</a:t>
            </a:r>
          </a:p>
        </p:txBody>
      </p:sp>
      <p:sp>
        <p:nvSpPr>
          <p:cNvPr id="11" name="1 Título"/>
          <p:cNvSpPr txBox="1">
            <a:spLocks/>
          </p:cNvSpPr>
          <p:nvPr/>
        </p:nvSpPr>
        <p:spPr bwMode="auto">
          <a:xfrm>
            <a:off x="-17632" y="548680"/>
            <a:ext cx="6050692" cy="324000"/>
          </a:xfrm>
          <a:prstGeom prst="rect">
            <a:avLst/>
          </a:prstGeom>
          <a:solidFill>
            <a:srgbClr val="00FF99"/>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
                <a:srgbClr val="483700"/>
              </a:buClr>
              <a:buSzPct val="80000"/>
              <a:tabLst/>
              <a:defRPr/>
            </a:pPr>
            <a:r>
              <a:rPr lang="es-ES_tradnl" sz="1800" b="0" kern="0" dirty="0" smtClean="0">
                <a:latin typeface="Lucida Sans" pitchFamily="34" charset="0"/>
                <a:ea typeface="+mj-ea"/>
                <a:cs typeface="Lucida Sans" pitchFamily="34" charset="0"/>
              </a:rPr>
              <a:t>Ejemplo para mostrar cómo surgen las hipótesis</a:t>
            </a:r>
            <a:endParaRPr kumimoji="0" lang="es-ES" sz="1800" b="0" i="0" u="none" strike="noStrike" kern="0" cap="none" spc="0" normalizeH="0" baseline="0" noProof="0" dirty="0">
              <a:ln>
                <a:noFill/>
              </a:ln>
              <a:effectLst>
                <a:outerShdw blurRad="38100" dist="38100" dir="2700000" algn="tl">
                  <a:srgbClr val="000000">
                    <a:alpha val="43137"/>
                  </a:srgbClr>
                </a:outerShdw>
              </a:effectLst>
              <a:uLnTx/>
              <a:uFillTx/>
              <a:latin typeface="Lucida Sans" pitchFamily="34" charset="0"/>
              <a:ea typeface="+mj-ea"/>
              <a:cs typeface="Lucida Sans" pitchFamily="34" charset="0"/>
            </a:endParaRPr>
          </a:p>
        </p:txBody>
      </p:sp>
      <p:graphicFrame>
        <p:nvGraphicFramePr>
          <p:cNvPr id="18" name="10 Tabla"/>
          <p:cNvGraphicFramePr>
            <a:graphicFrameLocks noGrp="1"/>
          </p:cNvGraphicFramePr>
          <p:nvPr>
            <p:extLst>
              <p:ext uri="{D42A27DB-BD31-4B8C-83A1-F6EECF244321}">
                <p14:modId xmlns:p14="http://schemas.microsoft.com/office/powerpoint/2010/main" val="2373983212"/>
              </p:ext>
            </p:extLst>
          </p:nvPr>
        </p:nvGraphicFramePr>
        <p:xfrm>
          <a:off x="179513" y="980728"/>
          <a:ext cx="8784975" cy="515873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471482"/>
                <a:gridCol w="2479630"/>
                <a:gridCol w="2833863"/>
              </a:tblGrid>
              <a:tr h="187591">
                <a:tc gridSpan="3">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500" b="1" dirty="0" smtClean="0">
                          <a:solidFill>
                            <a:srgbClr val="FFFF00"/>
                          </a:solidFill>
                          <a:latin typeface="Lucida Sans" panose="020B0602030504020204" pitchFamily="34" charset="0"/>
                        </a:rPr>
                        <a:t>Ejemplo 6 .- Investigación sobre índice</a:t>
                      </a:r>
                      <a:r>
                        <a:rPr lang="es-BO" sz="1500" b="1" baseline="0" dirty="0" smtClean="0">
                          <a:solidFill>
                            <a:srgbClr val="FFFF00"/>
                          </a:solidFill>
                          <a:latin typeface="Lucida Sans" panose="020B0602030504020204" pitchFamily="34" charset="0"/>
                        </a:rPr>
                        <a:t> delictivo en La Paz   </a:t>
                      </a:r>
                      <a:r>
                        <a:rPr lang="es-ES" sz="1400" b="0" dirty="0" smtClean="0">
                          <a:latin typeface="Lucida Sans" panose="020B0602030504020204" pitchFamily="34" charset="0"/>
                        </a:rPr>
                        <a:t>(Sampieri, 2010)</a:t>
                      </a:r>
                    </a:p>
                  </a:txBody>
                  <a:tcPr anchor="ctr">
                    <a:solidFill>
                      <a:srgbClr val="0087E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400" b="0" dirty="0"/>
                    </a:p>
                  </a:txBody>
                  <a:tcPr anchor="ctr">
                    <a:solidFill>
                      <a:srgbClr val="FF9900"/>
                    </a:solidFill>
                  </a:tcPr>
                </a:tc>
                <a:tc hMerge="1">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endParaRPr lang="es-MX" sz="1400" b="1" dirty="0">
                        <a:solidFill>
                          <a:schemeClr val="bg1"/>
                        </a:solidFill>
                        <a:latin typeface="Lucida Sans" panose="020B0602030504020204" pitchFamily="34" charset="0"/>
                      </a:endParaRPr>
                    </a:p>
                  </a:txBody>
                  <a:tcPr anchor="ctr">
                    <a:solidFill>
                      <a:srgbClr val="0087E1"/>
                    </a:solidFill>
                  </a:tcPr>
                </a:tc>
              </a:tr>
              <a:tr h="1831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50" b="0" dirty="0" smtClean="0">
                          <a:solidFill>
                            <a:schemeClr val="tx1"/>
                          </a:solidFill>
                          <a:latin typeface="Lucida Sans" panose="020B0602030504020204" pitchFamily="34" charset="0"/>
                        </a:rPr>
                        <a:t>Alcance de la investigación</a:t>
                      </a:r>
                      <a:endParaRPr lang="es-ES" sz="1450" b="0" dirty="0">
                        <a:solidFill>
                          <a:schemeClr val="tx1"/>
                        </a:solidFill>
                        <a:latin typeface="Lucida Sans" panose="020B0602030504020204" pitchFamily="34" charset="0"/>
                      </a:endParaRPr>
                    </a:p>
                  </a:txBody>
                  <a:tcPr anchor="ctr">
                    <a:solidFill>
                      <a:srgbClr val="93D3FF"/>
                    </a:solidFill>
                  </a:tcPr>
                </a:tc>
                <a:tc>
                  <a:txBody>
                    <a:bodyPr/>
                    <a:lstStyle/>
                    <a:p>
                      <a:pPr algn="ctr"/>
                      <a:r>
                        <a:rPr lang="es-ES" sz="1450" b="0" dirty="0" smtClean="0">
                          <a:solidFill>
                            <a:schemeClr val="tx1"/>
                          </a:solidFill>
                          <a:latin typeface="Lucida Sans" panose="020B0602030504020204" pitchFamily="34" charset="0"/>
                        </a:rPr>
                        <a:t>Ejemplo de hipótesis</a:t>
                      </a:r>
                      <a:endParaRPr lang="es-ES" sz="1450" b="0" dirty="0">
                        <a:solidFill>
                          <a:schemeClr val="tx1"/>
                        </a:solidFill>
                        <a:latin typeface="Lucida Sans" panose="020B0602030504020204" pitchFamily="34" charset="0"/>
                      </a:endParaRPr>
                    </a:p>
                  </a:txBody>
                  <a:tcPr anchor="ctr">
                    <a:solidFill>
                      <a:srgbClr val="93D3FF"/>
                    </a:solidFill>
                  </a:tcPr>
                </a:tc>
                <a:tc>
                  <a:txBody>
                    <a:bodyPr/>
                    <a:lstStyle/>
                    <a:p>
                      <a:pPr algn="ctr"/>
                      <a:r>
                        <a:rPr lang="es-ES" sz="1450" b="0" dirty="0" smtClean="0">
                          <a:solidFill>
                            <a:schemeClr val="tx1"/>
                          </a:solidFill>
                          <a:latin typeface="Lucida Sans" panose="020B0602030504020204" pitchFamily="34" charset="0"/>
                        </a:rPr>
                        <a:t>Comentario</a:t>
                      </a:r>
                      <a:endParaRPr lang="es-ES" sz="1450" b="0" dirty="0">
                        <a:solidFill>
                          <a:schemeClr val="tx1"/>
                        </a:solidFill>
                        <a:latin typeface="Lucida Sans" panose="020B0602030504020204" pitchFamily="34" charset="0"/>
                      </a:endParaRPr>
                    </a:p>
                  </a:txBody>
                  <a:tcPr anchor="ctr">
                    <a:solidFill>
                      <a:srgbClr val="93D3FF"/>
                    </a:solidFill>
                  </a:tcPr>
                </a:tc>
              </a:tr>
              <a:tr h="518109">
                <a:tc>
                  <a:txBody>
                    <a:bodyPr/>
                    <a:lstStyle/>
                    <a:p>
                      <a:pPr>
                        <a:buClr>
                          <a:srgbClr val="FF3300"/>
                        </a:buClr>
                      </a:pPr>
                      <a:r>
                        <a:rPr lang="es-ES" sz="1300" b="1" dirty="0" smtClean="0">
                          <a:solidFill>
                            <a:srgbClr val="FF0000"/>
                          </a:solidFill>
                          <a:latin typeface="Lucida Sans" panose="020B0602030504020204" pitchFamily="34" charset="0"/>
                          <a:sym typeface="Wingdings 2" panose="05020102010507070707" pitchFamily="18" charset="2"/>
                        </a:rPr>
                        <a:t></a:t>
                      </a:r>
                      <a:r>
                        <a:rPr lang="es-ES" sz="1300" b="1" dirty="0" smtClean="0">
                          <a:solidFill>
                            <a:srgbClr val="C00000"/>
                          </a:solidFill>
                          <a:latin typeface="Lucida Sans" panose="020B0602030504020204" pitchFamily="34" charset="0"/>
                          <a:sym typeface="Wingdings 2" panose="05020102010507070707" pitchFamily="18" charset="2"/>
                        </a:rPr>
                        <a:t>E</a:t>
                      </a:r>
                      <a:r>
                        <a:rPr lang="es-ES" sz="1300" b="1" dirty="0" smtClean="0">
                          <a:solidFill>
                            <a:srgbClr val="C00000"/>
                          </a:solidFill>
                          <a:latin typeface="Lucida Sans" panose="020B0602030504020204" pitchFamily="34" charset="0"/>
                        </a:rPr>
                        <a:t>xploratorio</a:t>
                      </a:r>
                      <a:r>
                        <a:rPr lang="es-ES" sz="1300" b="0" dirty="0" smtClean="0">
                          <a:solidFill>
                            <a:srgbClr val="0000CC"/>
                          </a:solidFill>
                          <a:latin typeface="Lucida Sans" panose="020B0602030504020204" pitchFamily="34" charset="0"/>
                        </a:rPr>
                        <a:t>. </a:t>
                      </a:r>
                      <a:r>
                        <a:rPr lang="es-ES" sz="1300" b="0" dirty="0" smtClean="0">
                          <a:solidFill>
                            <a:schemeClr val="tx1"/>
                          </a:solidFill>
                          <a:latin typeface="Lucida Sans" panose="020B0602030504020204" pitchFamily="34" charset="0"/>
                        </a:rPr>
                        <a:t>El propósito es investigar un problema poco estudiado o que no se ha abordado antes, o que se desea abordar desde nuevas perspectivas.</a:t>
                      </a:r>
                      <a:endParaRPr lang="es-ES" sz="1300" b="0" dirty="0">
                        <a:solidFill>
                          <a:schemeClr val="tx1"/>
                        </a:solidFill>
                        <a:latin typeface="Lucida Sans" panose="020B0602030504020204" pitchFamily="34" charset="0"/>
                      </a:endParaRPr>
                    </a:p>
                  </a:txBody>
                  <a:tcPr>
                    <a:solidFill>
                      <a:srgbClr val="F3FAFF"/>
                    </a:solidFill>
                  </a:tcPr>
                </a:tc>
                <a:tc>
                  <a:txBody>
                    <a:bodyPr/>
                    <a:lstStyle/>
                    <a:p>
                      <a:r>
                        <a:rPr lang="es-ES" sz="1300" b="1" dirty="0" smtClean="0">
                          <a:solidFill>
                            <a:srgbClr val="FF0000"/>
                          </a:solidFill>
                          <a:latin typeface="Lucida Sans" panose="020B0602030504020204" pitchFamily="34" charset="0"/>
                          <a:sym typeface="Wingdings 2" panose="05020102010507070707" pitchFamily="18" charset="2"/>
                        </a:rPr>
                        <a:t></a:t>
                      </a:r>
                      <a:r>
                        <a:rPr lang="es-ES" sz="1300" b="0" dirty="0" smtClean="0">
                          <a:solidFill>
                            <a:schemeClr val="tx1"/>
                          </a:solidFill>
                          <a:latin typeface="Lucida Sans" panose="020B0602030504020204" pitchFamily="34" charset="0"/>
                        </a:rPr>
                        <a:t>No se formula hipótesis.</a:t>
                      </a:r>
                      <a:endParaRPr lang="es-ES" sz="1300" b="0" dirty="0">
                        <a:solidFill>
                          <a:schemeClr val="tx1"/>
                        </a:solidFill>
                        <a:latin typeface="Lucida Sans" panose="020B0602030504020204" pitchFamily="34" charset="0"/>
                      </a:endParaRPr>
                    </a:p>
                  </a:txBody>
                  <a:tcPr>
                    <a:solidFill>
                      <a:srgbClr val="F3FA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b="1" dirty="0" smtClean="0">
                          <a:solidFill>
                            <a:srgbClr val="FF0000"/>
                          </a:solidFill>
                          <a:latin typeface="Lucida Sans" panose="020B0602030504020204" pitchFamily="34" charset="0"/>
                          <a:sym typeface="Wingdings 2" panose="05020102010507070707" pitchFamily="18" charset="2"/>
                        </a:rPr>
                        <a:t></a:t>
                      </a:r>
                      <a:r>
                        <a:rPr lang="es-ES" sz="1300" b="0" dirty="0" smtClean="0">
                          <a:solidFill>
                            <a:schemeClr val="tx1"/>
                          </a:solidFill>
                          <a:latin typeface="Lucida Sans" panose="020B0602030504020204" pitchFamily="34" charset="0"/>
                        </a:rPr>
                        <a:t>Se pueden formular conjeturas iniciales.</a:t>
                      </a:r>
                      <a:endParaRPr lang="es-ES" sz="1300" b="0" dirty="0" smtClean="0">
                        <a:latin typeface="Lucida Sans" panose="020B0602030504020204" pitchFamily="34" charset="0"/>
                      </a:endParaRPr>
                    </a:p>
                    <a:p>
                      <a:pPr algn="l"/>
                      <a:endParaRPr lang="es-ES" sz="1300" b="0" dirty="0">
                        <a:solidFill>
                          <a:schemeClr val="tx1"/>
                        </a:solidFill>
                        <a:latin typeface="Lucida Sans" panose="020B0602030504020204" pitchFamily="34" charset="0"/>
                      </a:endParaRPr>
                    </a:p>
                  </a:txBody>
                  <a:tcPr>
                    <a:solidFill>
                      <a:srgbClr val="F3FAFF"/>
                    </a:solidFill>
                  </a:tcPr>
                </a:tc>
              </a:tr>
              <a:tr h="750365">
                <a:tc>
                  <a:txBody>
                    <a:bodyPr/>
                    <a:lstStyle/>
                    <a:p>
                      <a:pPr>
                        <a:buClr>
                          <a:srgbClr val="FF3300"/>
                        </a:buClr>
                      </a:pPr>
                      <a:r>
                        <a:rPr lang="es-ES" sz="1300" b="1" dirty="0" smtClean="0">
                          <a:solidFill>
                            <a:srgbClr val="FF0000"/>
                          </a:solidFill>
                          <a:latin typeface="Lucida Sans" panose="020B0602030504020204" pitchFamily="34" charset="0"/>
                          <a:sym typeface="Wingdings 2" panose="05020102010507070707" pitchFamily="18" charset="2"/>
                        </a:rPr>
                        <a:t></a:t>
                      </a:r>
                      <a:r>
                        <a:rPr lang="es-ES" sz="1300" b="1" dirty="0" smtClean="0">
                          <a:solidFill>
                            <a:srgbClr val="C00000"/>
                          </a:solidFill>
                          <a:latin typeface="Lucida Sans" panose="020B0602030504020204" pitchFamily="34" charset="0"/>
                          <a:sym typeface="Wingdings 2" panose="05020102010507070707" pitchFamily="18" charset="2"/>
                        </a:rPr>
                        <a:t>D</a:t>
                      </a:r>
                      <a:r>
                        <a:rPr lang="es-ES" sz="1300" b="1" dirty="0" smtClean="0">
                          <a:solidFill>
                            <a:srgbClr val="C00000"/>
                          </a:solidFill>
                          <a:latin typeface="Lucida Sans" panose="020B0602030504020204" pitchFamily="34" charset="0"/>
                        </a:rPr>
                        <a:t>escriptivo</a:t>
                      </a:r>
                      <a:r>
                        <a:rPr lang="es-ES" sz="1300" b="0" dirty="0" smtClean="0">
                          <a:solidFill>
                            <a:schemeClr val="tx1"/>
                          </a:solidFill>
                          <a:latin typeface="Lucida Sans" panose="020B0602030504020204" pitchFamily="34" charset="0"/>
                        </a:rPr>
                        <a:t>.</a:t>
                      </a:r>
                      <a:r>
                        <a:rPr lang="es-ES" sz="1300" b="0" baseline="0" dirty="0" smtClean="0">
                          <a:solidFill>
                            <a:schemeClr val="tx1"/>
                          </a:solidFill>
                          <a:latin typeface="Lucida Sans" panose="020B0602030504020204" pitchFamily="34" charset="0"/>
                        </a:rPr>
                        <a:t> E</a:t>
                      </a:r>
                      <a:r>
                        <a:rPr lang="es-ES" sz="1300" b="0" dirty="0" smtClean="0">
                          <a:solidFill>
                            <a:schemeClr val="tx1"/>
                          </a:solidFill>
                          <a:latin typeface="Lucida Sans" panose="020B0602030504020204" pitchFamily="34" charset="0"/>
                        </a:rPr>
                        <a:t>l propósito es d</a:t>
                      </a:r>
                      <a:r>
                        <a:rPr lang="es-MX" sz="1300" b="0" dirty="0" smtClean="0">
                          <a:solidFill>
                            <a:schemeClr val="tx1"/>
                          </a:solidFill>
                          <a:latin typeface="Lucida Sans" panose="020B0602030504020204" pitchFamily="34" charset="0"/>
                        </a:rPr>
                        <a:t>escribir </a:t>
                      </a:r>
                      <a:r>
                        <a:rPr lang="es-ES" sz="1300" b="0" dirty="0" smtClean="0">
                          <a:solidFill>
                            <a:schemeClr val="tx1"/>
                          </a:solidFill>
                          <a:latin typeface="Lucida Sans" panose="020B0602030504020204" pitchFamily="34" charset="0"/>
                        </a:rPr>
                        <a:t>propiedades, características o perfiles de personas, comunidades, procesos, objetos o fenómenos que se sometan a investigación</a:t>
                      </a:r>
                      <a:r>
                        <a:rPr lang="es-ES" sz="1300" b="0" baseline="0" dirty="0" smtClean="0">
                          <a:solidFill>
                            <a:schemeClr val="tx1"/>
                          </a:solidFill>
                          <a:latin typeface="Lucida Sans" panose="020B0602030504020204" pitchFamily="34" charset="0"/>
                        </a:rPr>
                        <a:t> o </a:t>
                      </a:r>
                      <a:r>
                        <a:rPr lang="es-ES" sz="1300" b="0" dirty="0" smtClean="0">
                          <a:solidFill>
                            <a:schemeClr val="tx1"/>
                          </a:solidFill>
                          <a:latin typeface="Lucida Sans" panose="020B0602030504020204" pitchFamily="34" charset="0"/>
                        </a:rPr>
                        <a:t>pronosticar un hecho o dato.</a:t>
                      </a:r>
                      <a:endParaRPr lang="es-ES" sz="1300" b="0" dirty="0">
                        <a:solidFill>
                          <a:schemeClr val="tx1"/>
                        </a:solidFill>
                        <a:latin typeface="Lucida Sans" panose="020B0602030504020204" pitchFamily="34" charset="0"/>
                      </a:endParaRPr>
                    </a:p>
                  </a:txBody>
                  <a:tcPr>
                    <a:solidFill>
                      <a:srgbClr val="C1E6FF"/>
                    </a:solidFill>
                  </a:tcPr>
                </a:tc>
                <a:tc>
                  <a:txBody>
                    <a:bodyPr/>
                    <a:lstStyle/>
                    <a:p>
                      <a:r>
                        <a:rPr lang="es-ES" sz="1300" b="1" dirty="0" smtClean="0">
                          <a:solidFill>
                            <a:srgbClr val="FF0000"/>
                          </a:solidFill>
                          <a:latin typeface="Lucida Sans" panose="020B0602030504020204" pitchFamily="34" charset="0"/>
                          <a:sym typeface="Wingdings 2" panose="05020102010507070707" pitchFamily="18" charset="2"/>
                        </a:rPr>
                        <a:t></a:t>
                      </a:r>
                      <a:r>
                        <a:rPr lang="es-ES_tradnl" sz="1300" b="1" dirty="0" smtClean="0">
                          <a:solidFill>
                            <a:srgbClr val="C00000"/>
                          </a:solidFill>
                          <a:latin typeface="Lucida Sans" panose="020B0602030504020204" pitchFamily="34" charset="0"/>
                        </a:rPr>
                        <a:t>Hipótesis descriptiva</a:t>
                      </a:r>
                      <a:r>
                        <a:rPr lang="es-ES_tradnl" sz="1300" b="0" dirty="0" smtClean="0">
                          <a:solidFill>
                            <a:srgbClr val="0000CC"/>
                          </a:solidFill>
                          <a:latin typeface="Lucida Sans" panose="020B0602030504020204" pitchFamily="34" charset="0"/>
                        </a:rPr>
                        <a:t>. </a:t>
                      </a:r>
                    </a:p>
                    <a:p>
                      <a:r>
                        <a:rPr lang="es-ES" sz="1300" b="0" dirty="0" smtClean="0">
                          <a:solidFill>
                            <a:schemeClr val="tx1"/>
                          </a:solidFill>
                          <a:latin typeface="Lucida Sans" panose="020B0602030504020204" pitchFamily="34" charset="0"/>
                        </a:rPr>
                        <a:t>“En el 2015 el índice delictivo en La Paz será menor que un delito por cada 1.000 habitantes”</a:t>
                      </a:r>
                      <a:r>
                        <a:rPr lang="es-ES_tradnl" sz="1300" b="0" dirty="0" smtClean="0">
                          <a:solidFill>
                            <a:schemeClr val="tx1"/>
                          </a:solidFill>
                          <a:latin typeface="Lucida Sans" panose="020B0602030504020204" pitchFamily="34" charset="0"/>
                        </a:rPr>
                        <a:t>. </a:t>
                      </a:r>
                      <a:endParaRPr lang="es-BO" sz="1300" b="0" dirty="0" smtClean="0">
                        <a:latin typeface="Lucida Sans" panose="020B0602030504020204" pitchFamily="34" charset="0"/>
                      </a:endParaRPr>
                    </a:p>
                  </a:txBody>
                  <a:tcPr>
                    <a:solidFill>
                      <a:srgbClr val="C1E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b="1" dirty="0" smtClean="0">
                          <a:solidFill>
                            <a:srgbClr val="FF0000"/>
                          </a:solidFill>
                          <a:latin typeface="Lucida Sans" panose="020B0602030504020204" pitchFamily="34" charset="0"/>
                          <a:sym typeface="Wingdings 2" panose="05020102010507070707" pitchFamily="18" charset="2"/>
                        </a:rPr>
                        <a:t></a:t>
                      </a:r>
                      <a:r>
                        <a:rPr lang="es-ES" sz="1300" b="0" dirty="0" smtClean="0">
                          <a:latin typeface="Lucida Sans" panose="020B0602030504020204" pitchFamily="34" charset="0"/>
                        </a:rPr>
                        <a:t>Pronostica el valor de la variable “</a:t>
                      </a:r>
                      <a:r>
                        <a:rPr lang="es-ES" sz="1300" b="1" dirty="0" smtClean="0">
                          <a:solidFill>
                            <a:srgbClr val="C00000"/>
                          </a:solidFill>
                          <a:latin typeface="Lucida Sans" panose="020B0602030504020204" pitchFamily="34" charset="0"/>
                        </a:rPr>
                        <a:t>índice delictivo</a:t>
                      </a:r>
                      <a:r>
                        <a:rPr lang="es-ES" sz="1300" b="0" dirty="0" smtClean="0">
                          <a:latin typeface="Lucida Sans" panose="020B0602030504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300" b="0" dirty="0" smtClean="0">
                        <a:latin typeface="Lucida Sans" panose="020B0602030504020204" pitchFamily="34" charset="0"/>
                      </a:endParaRPr>
                    </a:p>
                    <a:p>
                      <a:endParaRPr lang="es-BO" sz="1300" b="0" dirty="0" smtClean="0">
                        <a:latin typeface="Lucida Sans" panose="020B0602030504020204" pitchFamily="34" charset="0"/>
                      </a:endParaRPr>
                    </a:p>
                  </a:txBody>
                  <a:tcPr>
                    <a:solidFill>
                      <a:srgbClr val="C1E6FF"/>
                    </a:solidFill>
                  </a:tcPr>
                </a:tc>
              </a:tr>
              <a:tr h="656569">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ES" sz="1300" b="1" dirty="0" smtClean="0">
                          <a:solidFill>
                            <a:srgbClr val="FF0000"/>
                          </a:solidFill>
                          <a:latin typeface="Lucida Sans" panose="020B0602030504020204" pitchFamily="34" charset="0"/>
                          <a:sym typeface="Wingdings 2" panose="05020102010507070707" pitchFamily="18" charset="2"/>
                        </a:rPr>
                        <a:t></a:t>
                      </a:r>
                      <a:r>
                        <a:rPr lang="es-ES" sz="1300" b="1" dirty="0" smtClean="0">
                          <a:solidFill>
                            <a:srgbClr val="C00000"/>
                          </a:solidFill>
                          <a:latin typeface="Lucida Sans" panose="020B0602030504020204" pitchFamily="34" charset="0"/>
                          <a:sym typeface="Wingdings 2" panose="05020102010507070707" pitchFamily="18" charset="2"/>
                        </a:rPr>
                        <a:t>C</a:t>
                      </a:r>
                      <a:r>
                        <a:rPr lang="es-ES" sz="1300" b="1" dirty="0" smtClean="0">
                          <a:solidFill>
                            <a:srgbClr val="C00000"/>
                          </a:solidFill>
                          <a:latin typeface="Lucida Sans" panose="020B0602030504020204" pitchFamily="34" charset="0"/>
                        </a:rPr>
                        <a:t>orrelacional</a:t>
                      </a:r>
                      <a:r>
                        <a:rPr lang="es-ES" sz="1300" b="0" dirty="0" smtClean="0">
                          <a:solidFill>
                            <a:schemeClr val="tx1"/>
                          </a:solidFill>
                          <a:latin typeface="Lucida Sans" panose="020B0602030504020204" pitchFamily="34" charset="0"/>
                        </a:rPr>
                        <a:t>.</a:t>
                      </a:r>
                      <a:r>
                        <a:rPr lang="es-ES" sz="1300" b="0" baseline="0" dirty="0" smtClean="0">
                          <a:solidFill>
                            <a:schemeClr val="tx1"/>
                          </a:solidFill>
                          <a:latin typeface="Lucida Sans" panose="020B0602030504020204" pitchFamily="34" charset="0"/>
                        </a:rPr>
                        <a:t> El</a:t>
                      </a:r>
                      <a:r>
                        <a:rPr lang="es-ES" sz="1300" b="0" dirty="0" smtClean="0">
                          <a:solidFill>
                            <a:schemeClr val="tx1"/>
                          </a:solidFill>
                          <a:latin typeface="Lucida Sans" panose="020B0602030504020204" pitchFamily="34" charset="0"/>
                        </a:rPr>
                        <a:t> propósito es e</a:t>
                      </a:r>
                      <a:r>
                        <a:rPr lang="es-MX" sz="1300" b="0" dirty="0" smtClean="0">
                          <a:solidFill>
                            <a:schemeClr val="tx1"/>
                          </a:solidFill>
                          <a:latin typeface="Lucida Sans" panose="020B0602030504020204" pitchFamily="34" charset="0"/>
                        </a:rPr>
                        <a:t>valuar la relación que existe entre dos o más conceptos, categorías o variables en un escenario en particular.</a:t>
                      </a:r>
                      <a:endParaRPr lang="es-MX" sz="1300" b="1" dirty="0" smtClean="0">
                        <a:solidFill>
                          <a:srgbClr val="C00000"/>
                        </a:solidFill>
                        <a:latin typeface="Lucida Sans" panose="020B0602030504020204" pitchFamily="34" charset="0"/>
                      </a:endParaRPr>
                    </a:p>
                  </a:txBody>
                  <a:tcPr>
                    <a:solidFill>
                      <a:srgbClr val="F3FAFF"/>
                    </a:solidFill>
                  </a:tcPr>
                </a:tc>
                <a:tc>
                  <a:txBody>
                    <a:bodyPr/>
                    <a:lstStyle/>
                    <a:p>
                      <a:pPr algn="l"/>
                      <a:r>
                        <a:rPr lang="es-ES" sz="1300" b="1" dirty="0" smtClean="0">
                          <a:solidFill>
                            <a:srgbClr val="FF0000"/>
                          </a:solidFill>
                          <a:latin typeface="Lucida Sans" panose="020B0602030504020204" pitchFamily="34" charset="0"/>
                          <a:sym typeface="Wingdings 2" panose="05020102010507070707" pitchFamily="18" charset="2"/>
                        </a:rPr>
                        <a:t></a:t>
                      </a:r>
                      <a:r>
                        <a:rPr lang="es-ES" sz="1300" b="1" dirty="0" smtClean="0">
                          <a:solidFill>
                            <a:srgbClr val="C00000"/>
                          </a:solidFill>
                          <a:latin typeface="Lucida Sans" panose="020B0602030504020204" pitchFamily="34" charset="0"/>
                        </a:rPr>
                        <a:t>Hipótesis correlacional</a:t>
                      </a:r>
                      <a:r>
                        <a:rPr lang="es-ES" sz="1300" b="0" dirty="0" smtClean="0">
                          <a:solidFill>
                            <a:schemeClr val="tx1"/>
                          </a:solidFill>
                          <a:latin typeface="Lucida Sans" panose="020B0602030504020204" pitchFamily="34" charset="0"/>
                        </a:rPr>
                        <a:t>. </a:t>
                      </a:r>
                    </a:p>
                    <a:p>
                      <a:pPr algn="l"/>
                      <a:r>
                        <a:rPr lang="es-ES" sz="1300" b="0" dirty="0" smtClean="0">
                          <a:solidFill>
                            <a:schemeClr val="tx1"/>
                          </a:solidFill>
                          <a:latin typeface="Lucida Sans" panose="020B0602030504020204" pitchFamily="34" charset="0"/>
                        </a:rPr>
                        <a:t>“A mayor cantidad poblacional en La Paz, mayor el número de delitos por cada 1.000 habitantes”.</a:t>
                      </a:r>
                      <a:endParaRPr lang="es-BO" sz="1300" b="0" dirty="0" smtClean="0">
                        <a:latin typeface="Lucida Sans" panose="020B0602030504020204" pitchFamily="34" charset="0"/>
                      </a:endParaRPr>
                    </a:p>
                  </a:txBody>
                  <a:tcPr>
                    <a:solidFill>
                      <a:srgbClr val="F3FA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b="1" dirty="0" smtClean="0">
                          <a:solidFill>
                            <a:srgbClr val="FF0000"/>
                          </a:solidFill>
                          <a:latin typeface="Lucida Sans" panose="020B0602030504020204" pitchFamily="34" charset="0"/>
                          <a:sym typeface="Wingdings 2" panose="05020102010507070707" pitchFamily="18" charset="2"/>
                        </a:rPr>
                        <a:t></a:t>
                      </a:r>
                      <a:r>
                        <a:rPr lang="es-ES" sz="1300" b="0" dirty="0" smtClean="0">
                          <a:latin typeface="Lucida Sans" panose="020B0602030504020204" pitchFamily="34" charset="0"/>
                        </a:rPr>
                        <a:t>Especifica la relación entre las variables “</a:t>
                      </a:r>
                      <a:r>
                        <a:rPr lang="es-ES" sz="1300" b="1" dirty="0" smtClean="0">
                          <a:solidFill>
                            <a:srgbClr val="C00000"/>
                          </a:solidFill>
                          <a:latin typeface="Lucida Sans" panose="020B0602030504020204" pitchFamily="34" charset="0"/>
                        </a:rPr>
                        <a:t>cantidad poblacional</a:t>
                      </a:r>
                      <a:r>
                        <a:rPr lang="es-ES" sz="1300" b="0" dirty="0" smtClean="0">
                          <a:latin typeface="Lucida Sans" panose="020B0602030504020204" pitchFamily="34" charset="0"/>
                        </a:rPr>
                        <a:t>” y “</a:t>
                      </a:r>
                      <a:r>
                        <a:rPr lang="es-ES" sz="1300" b="1" dirty="0" smtClean="0">
                          <a:solidFill>
                            <a:srgbClr val="C00000"/>
                          </a:solidFill>
                          <a:latin typeface="Lucida Sans" panose="020B0602030504020204" pitchFamily="34" charset="0"/>
                        </a:rPr>
                        <a:t>número de delitos por cada 1.000 habitantes</a:t>
                      </a:r>
                      <a:r>
                        <a:rPr lang="es-ES" sz="1300" b="0" dirty="0" smtClean="0">
                          <a:latin typeface="Lucida Sans" panose="020B0602030504020204" pitchFamily="34" charset="0"/>
                        </a:rPr>
                        <a:t>”.</a:t>
                      </a:r>
                      <a:endParaRPr lang="es-BO" sz="1300" b="0" dirty="0" smtClean="0">
                        <a:latin typeface="Lucida Sans" panose="020B0602030504020204" pitchFamily="34" charset="0"/>
                      </a:endParaRPr>
                    </a:p>
                  </a:txBody>
                  <a:tcPr>
                    <a:solidFill>
                      <a:srgbClr val="F3FAFF"/>
                    </a:solidFill>
                  </a:tcPr>
                </a:tc>
              </a:tr>
              <a:tr h="656569">
                <a:tc>
                  <a:txBody>
                    <a:bodyPr/>
                    <a:lstStyle/>
                    <a:p>
                      <a:pPr>
                        <a:buClr>
                          <a:srgbClr val="FF3300"/>
                        </a:buClr>
                      </a:pPr>
                      <a:r>
                        <a:rPr lang="es-ES" sz="1300" b="1" dirty="0" smtClean="0">
                          <a:solidFill>
                            <a:srgbClr val="FF0000"/>
                          </a:solidFill>
                          <a:latin typeface="Lucida Sans" panose="020B0602030504020204" pitchFamily="34" charset="0"/>
                          <a:sym typeface="Wingdings 2" panose="05020102010507070707" pitchFamily="18" charset="2"/>
                        </a:rPr>
                        <a:t></a:t>
                      </a:r>
                      <a:r>
                        <a:rPr lang="es-ES" sz="1300" b="1" dirty="0" smtClean="0">
                          <a:solidFill>
                            <a:srgbClr val="C00000"/>
                          </a:solidFill>
                          <a:latin typeface="Lucida Sans" panose="020B0602030504020204" pitchFamily="34" charset="0"/>
                          <a:sym typeface="Wingdings 2" panose="05020102010507070707" pitchFamily="18" charset="2"/>
                        </a:rPr>
                        <a:t>E</a:t>
                      </a:r>
                      <a:r>
                        <a:rPr lang="es-ES" sz="1300" b="1" dirty="0" smtClean="0">
                          <a:solidFill>
                            <a:srgbClr val="C00000"/>
                          </a:solidFill>
                          <a:latin typeface="Lucida Sans" panose="020B0602030504020204" pitchFamily="34" charset="0"/>
                        </a:rPr>
                        <a:t>xplicativo</a:t>
                      </a:r>
                      <a:r>
                        <a:rPr lang="es-ES" sz="1300" b="0" dirty="0" smtClean="0">
                          <a:solidFill>
                            <a:schemeClr val="tx1"/>
                          </a:solidFill>
                          <a:latin typeface="Lucida Sans" panose="020B0602030504020204" pitchFamily="34" charset="0"/>
                        </a:rPr>
                        <a:t>.</a:t>
                      </a:r>
                      <a:r>
                        <a:rPr lang="es-ES" sz="1300" b="0" baseline="0" dirty="0" smtClean="0">
                          <a:solidFill>
                            <a:schemeClr val="tx1"/>
                          </a:solidFill>
                          <a:latin typeface="Lucida Sans" panose="020B0602030504020204" pitchFamily="34" charset="0"/>
                        </a:rPr>
                        <a:t> E</a:t>
                      </a:r>
                      <a:r>
                        <a:rPr lang="es-ES" sz="1300" b="0" dirty="0" smtClean="0">
                          <a:solidFill>
                            <a:schemeClr val="tx1"/>
                          </a:solidFill>
                          <a:latin typeface="Lucida Sans" panose="020B0602030504020204" pitchFamily="34" charset="0"/>
                        </a:rPr>
                        <a:t>l propósito es explicar las causas de eventos, sucesos o fenómenos. Se enfoca en explicar por qué ocurren y en qué condiciones se manifiestan.</a:t>
                      </a:r>
                      <a:endParaRPr lang="es-MX" sz="1300" b="1" dirty="0" smtClean="0">
                        <a:solidFill>
                          <a:srgbClr val="C00000"/>
                        </a:solidFill>
                        <a:latin typeface="Lucida Sans" panose="020B0602030504020204" pitchFamily="34" charset="0"/>
                      </a:endParaRPr>
                    </a:p>
                  </a:txBody>
                  <a:tcPr>
                    <a:solidFill>
                      <a:srgbClr val="C1E6FF"/>
                    </a:solidFill>
                  </a:tcPr>
                </a:tc>
                <a:tc>
                  <a:txBody>
                    <a:bodyPr/>
                    <a:lstStyle/>
                    <a:p>
                      <a:pPr>
                        <a:buClr>
                          <a:srgbClr val="FF3300"/>
                        </a:buClr>
                      </a:pPr>
                      <a:r>
                        <a:rPr lang="es-ES" sz="1300" b="1" dirty="0" smtClean="0">
                          <a:solidFill>
                            <a:srgbClr val="FF0000"/>
                          </a:solidFill>
                          <a:latin typeface="Lucida Sans" panose="020B0602030504020204" pitchFamily="34" charset="0"/>
                          <a:sym typeface="Wingdings 2" panose="05020102010507070707" pitchFamily="18" charset="2"/>
                        </a:rPr>
                        <a:t></a:t>
                      </a:r>
                      <a:r>
                        <a:rPr lang="es-ES" sz="1300" b="1" dirty="0" smtClean="0">
                          <a:solidFill>
                            <a:srgbClr val="C00000"/>
                          </a:solidFill>
                          <a:latin typeface="Lucida Sans" panose="020B0602030504020204" pitchFamily="34" charset="0"/>
                        </a:rPr>
                        <a:t>Hipótesis explicativa </a:t>
                      </a:r>
                      <a:r>
                        <a:rPr lang="es-ES" sz="1300" b="0" dirty="0" smtClean="0">
                          <a:solidFill>
                            <a:schemeClr val="tx1"/>
                          </a:solidFill>
                          <a:latin typeface="Lucida Sans" panose="020B0602030504020204" pitchFamily="34" charset="0"/>
                        </a:rPr>
                        <a:t>o</a:t>
                      </a:r>
                      <a:r>
                        <a:rPr lang="es-ES" sz="1300" b="1" dirty="0" smtClean="0">
                          <a:solidFill>
                            <a:srgbClr val="C00000"/>
                          </a:solidFill>
                          <a:latin typeface="Lucida Sans" panose="020B0602030504020204" pitchFamily="34" charset="0"/>
                        </a:rPr>
                        <a:t> causal</a:t>
                      </a:r>
                      <a:r>
                        <a:rPr lang="es-ES" sz="1300" b="0" dirty="0" smtClean="0">
                          <a:solidFill>
                            <a:schemeClr val="tx1"/>
                          </a:solidFill>
                          <a:latin typeface="Lucida Sans" panose="020B0602030504020204" pitchFamily="34" charset="0"/>
                        </a:rPr>
                        <a:t>. </a:t>
                      </a:r>
                    </a:p>
                    <a:p>
                      <a:pPr>
                        <a:buClr>
                          <a:srgbClr val="FF3300"/>
                        </a:buClr>
                      </a:pPr>
                      <a:r>
                        <a:rPr lang="es-ES" sz="1300" b="0" dirty="0" smtClean="0">
                          <a:solidFill>
                            <a:schemeClr val="tx1"/>
                          </a:solidFill>
                          <a:latin typeface="Lucida Sans" panose="020B0602030504020204" pitchFamily="34" charset="0"/>
                        </a:rPr>
                        <a:t>“La desocupación laboral es la principal causa de delitos en La Paz”.</a:t>
                      </a:r>
                    </a:p>
                  </a:txBody>
                  <a:tcPr>
                    <a:solidFill>
                      <a:srgbClr val="C1E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300" b="1" dirty="0" smtClean="0">
                          <a:solidFill>
                            <a:srgbClr val="FF0000"/>
                          </a:solidFill>
                          <a:latin typeface="Lucida Sans" panose="020B0602030504020204" pitchFamily="34" charset="0"/>
                          <a:sym typeface="Wingdings 2" panose="05020102010507070707" pitchFamily="18" charset="2"/>
                        </a:rPr>
                        <a:t></a:t>
                      </a:r>
                      <a:r>
                        <a:rPr lang="es-ES" sz="1300" b="0" dirty="0" smtClean="0">
                          <a:solidFill>
                            <a:schemeClr val="tx1"/>
                          </a:solidFill>
                          <a:latin typeface="Lucida Sans" panose="020B0602030504020204" pitchFamily="34" charset="0"/>
                        </a:rPr>
                        <a:t>Explica la relación causa-efecto entre la variable independiente “</a:t>
                      </a:r>
                      <a:r>
                        <a:rPr lang="es-ES" sz="1300" b="1" dirty="0" smtClean="0">
                          <a:solidFill>
                            <a:srgbClr val="C00000"/>
                          </a:solidFill>
                          <a:latin typeface="Lucida Sans" panose="020B0602030504020204" pitchFamily="34" charset="0"/>
                        </a:rPr>
                        <a:t>desocupación laboral</a:t>
                      </a:r>
                      <a:r>
                        <a:rPr lang="es-ES" sz="1300" b="0" dirty="0" smtClean="0">
                          <a:solidFill>
                            <a:schemeClr val="tx1"/>
                          </a:solidFill>
                          <a:latin typeface="Lucida Sans" panose="020B0602030504020204" pitchFamily="34" charset="0"/>
                        </a:rPr>
                        <a:t>”</a:t>
                      </a:r>
                      <a:r>
                        <a:rPr lang="es-ES" sz="1300" b="0" dirty="0" smtClean="0">
                          <a:solidFill>
                            <a:srgbClr val="FF0000"/>
                          </a:solidFill>
                          <a:latin typeface="Lucida Sans" panose="020B0602030504020204" pitchFamily="34" charset="0"/>
                        </a:rPr>
                        <a:t> </a:t>
                      </a:r>
                      <a:r>
                        <a:rPr lang="es-ES" sz="1300" b="0" dirty="0" smtClean="0">
                          <a:solidFill>
                            <a:schemeClr val="tx1"/>
                          </a:solidFill>
                          <a:latin typeface="Lucida Sans" panose="020B0602030504020204" pitchFamily="34" charset="0"/>
                        </a:rPr>
                        <a:t>y la dependiente</a:t>
                      </a:r>
                      <a:r>
                        <a:rPr lang="es-ES" sz="1300" b="0" dirty="0" smtClean="0">
                          <a:solidFill>
                            <a:srgbClr val="FF0000"/>
                          </a:solidFill>
                          <a:latin typeface="Lucida Sans" panose="020B0602030504020204" pitchFamily="34" charset="0"/>
                        </a:rPr>
                        <a:t> </a:t>
                      </a:r>
                      <a:r>
                        <a:rPr lang="es-ES" sz="1300" b="0" dirty="0" smtClean="0">
                          <a:solidFill>
                            <a:schemeClr val="tx1"/>
                          </a:solidFill>
                          <a:latin typeface="Lucida Sans" panose="020B0602030504020204" pitchFamily="34" charset="0"/>
                        </a:rPr>
                        <a:t>“</a:t>
                      </a:r>
                      <a:r>
                        <a:rPr lang="es-ES" sz="1300" b="1" dirty="0" smtClean="0">
                          <a:solidFill>
                            <a:srgbClr val="C00000"/>
                          </a:solidFill>
                          <a:latin typeface="Lucida Sans" panose="020B0602030504020204" pitchFamily="34" charset="0"/>
                        </a:rPr>
                        <a:t>delitos en La Paz</a:t>
                      </a:r>
                      <a:r>
                        <a:rPr lang="es-ES" sz="1300" b="0" dirty="0" smtClean="0">
                          <a:solidFill>
                            <a:schemeClr val="tx1"/>
                          </a:solidFill>
                          <a:latin typeface="Lucida Sans" panose="020B0602030504020204" pitchFamily="34" charset="0"/>
                        </a:rPr>
                        <a:t>”.</a:t>
                      </a:r>
                    </a:p>
                  </a:txBody>
                  <a:tcPr>
                    <a:solidFill>
                      <a:srgbClr val="C1E6FF"/>
                    </a:solidFill>
                  </a:tcPr>
                </a:tc>
              </a:tr>
            </a:tbl>
          </a:graphicData>
        </a:graphic>
      </p:graphicFrame>
      <p:sp>
        <p:nvSpPr>
          <p:cNvPr id="12" name="128 Rectángulo"/>
          <p:cNvSpPr/>
          <p:nvPr/>
        </p:nvSpPr>
        <p:spPr bwMode="auto">
          <a:xfrm>
            <a:off x="2451506" y="6309320"/>
            <a:ext cx="6144654" cy="540000"/>
          </a:xfrm>
          <a:prstGeom prst="rect">
            <a:avLst/>
          </a:prstGeom>
          <a:gradFill>
            <a:gsLst>
              <a:gs pos="7000">
                <a:srgbClr val="00FF99"/>
              </a:gs>
              <a:gs pos="7000">
                <a:srgbClr val="FF0000"/>
              </a:gs>
              <a:gs pos="12000">
                <a:srgbClr val="2F2F91"/>
              </a:gs>
            </a:gsLst>
            <a:path path="circle">
              <a:fillToRect l="100000" t="100000"/>
            </a:path>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lvl="0" eaLnBrk="0" hangingPunct="0">
              <a:defRPr/>
            </a:pPr>
            <a:r>
              <a:rPr lang="es-BO" sz="1600" b="0" dirty="0" smtClean="0">
                <a:solidFill>
                  <a:schemeClr val="bg1"/>
                </a:solidFill>
                <a:latin typeface="Lucida Sans" panose="020B0602030504020204" pitchFamily="34" charset="0"/>
              </a:rPr>
              <a:t>La hipótesis es producto de la experiencia y el conocimiento inicial que se tiene del tema a investigar.</a:t>
            </a:r>
            <a:endParaRPr lang="es-ES" sz="1600" b="0" kern="0" dirty="0">
              <a:solidFill>
                <a:schemeClr val="bg1"/>
              </a:solidFill>
              <a:latin typeface="Lucida Sans" pitchFamily="34" charset="0"/>
              <a:cs typeface="Lucida Sans" pitchFamily="34" charset="0"/>
            </a:endParaRPr>
          </a:p>
        </p:txBody>
      </p:sp>
    </p:spTree>
    <p:extLst>
      <p:ext uri="{BB962C8B-B14F-4D97-AF65-F5344CB8AC3E}">
        <p14:creationId xmlns:p14="http://schemas.microsoft.com/office/powerpoint/2010/main" val="48306395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80">
                                          <p:stCondLst>
                                            <p:cond delay="0"/>
                                          </p:stCondLst>
                                        </p:cTn>
                                        <p:tgtEl>
                                          <p:spTgt spid="12"/>
                                        </p:tgtEl>
                                      </p:cBhvr>
                                    </p:animEffect>
                                    <p:anim calcmode="lin" valueType="num">
                                      <p:cBhvr>
                                        <p:cTn id="1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8" dur="26">
                                          <p:stCondLst>
                                            <p:cond delay="650"/>
                                          </p:stCondLst>
                                        </p:cTn>
                                        <p:tgtEl>
                                          <p:spTgt spid="12"/>
                                        </p:tgtEl>
                                      </p:cBhvr>
                                      <p:to x="100000" y="60000"/>
                                    </p:animScale>
                                    <p:animScale>
                                      <p:cBhvr>
                                        <p:cTn id="19" dur="166" decel="50000">
                                          <p:stCondLst>
                                            <p:cond delay="676"/>
                                          </p:stCondLst>
                                        </p:cTn>
                                        <p:tgtEl>
                                          <p:spTgt spid="12"/>
                                        </p:tgtEl>
                                      </p:cBhvr>
                                      <p:to x="100000" y="100000"/>
                                    </p:animScale>
                                    <p:animScale>
                                      <p:cBhvr>
                                        <p:cTn id="20" dur="26">
                                          <p:stCondLst>
                                            <p:cond delay="1312"/>
                                          </p:stCondLst>
                                        </p:cTn>
                                        <p:tgtEl>
                                          <p:spTgt spid="12"/>
                                        </p:tgtEl>
                                      </p:cBhvr>
                                      <p:to x="100000" y="80000"/>
                                    </p:animScale>
                                    <p:animScale>
                                      <p:cBhvr>
                                        <p:cTn id="21" dur="166" decel="50000">
                                          <p:stCondLst>
                                            <p:cond delay="1338"/>
                                          </p:stCondLst>
                                        </p:cTn>
                                        <p:tgtEl>
                                          <p:spTgt spid="12"/>
                                        </p:tgtEl>
                                      </p:cBhvr>
                                      <p:to x="100000" y="100000"/>
                                    </p:animScale>
                                    <p:animScale>
                                      <p:cBhvr>
                                        <p:cTn id="22" dur="26">
                                          <p:stCondLst>
                                            <p:cond delay="1642"/>
                                          </p:stCondLst>
                                        </p:cTn>
                                        <p:tgtEl>
                                          <p:spTgt spid="12"/>
                                        </p:tgtEl>
                                      </p:cBhvr>
                                      <p:to x="100000" y="90000"/>
                                    </p:animScale>
                                    <p:animScale>
                                      <p:cBhvr>
                                        <p:cTn id="23" dur="166" decel="50000">
                                          <p:stCondLst>
                                            <p:cond delay="1668"/>
                                          </p:stCondLst>
                                        </p:cTn>
                                        <p:tgtEl>
                                          <p:spTgt spid="12"/>
                                        </p:tgtEl>
                                      </p:cBhvr>
                                      <p:to x="100000" y="100000"/>
                                    </p:animScale>
                                    <p:animScale>
                                      <p:cBhvr>
                                        <p:cTn id="24" dur="26">
                                          <p:stCondLst>
                                            <p:cond delay="1808"/>
                                          </p:stCondLst>
                                        </p:cTn>
                                        <p:tgtEl>
                                          <p:spTgt spid="12"/>
                                        </p:tgtEl>
                                      </p:cBhvr>
                                      <p:to x="100000" y="95000"/>
                                    </p:animScale>
                                    <p:animScale>
                                      <p:cBhvr>
                                        <p:cTn id="25"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a:xfrm>
            <a:off x="-36512" y="-27384"/>
            <a:ext cx="9184534" cy="571480"/>
          </a:xfrm>
          <a:prstGeom prst="rect">
            <a:avLst/>
          </a:prstGeom>
          <a:gradFill>
            <a:gsLst>
              <a:gs pos="5000">
                <a:srgbClr val="00FF99"/>
              </a:gs>
              <a:gs pos="11000">
                <a:srgbClr val="FF0000"/>
              </a:gs>
              <a:gs pos="16000">
                <a:srgbClr val="2F2F91"/>
              </a:gs>
            </a:gsLst>
            <a:path path="circle">
              <a:fillToRect l="100000" t="100000"/>
            </a:path>
          </a:gradFill>
          <a:effectLst>
            <a:reflection blurRad="6350" stA="50000" endA="300" endPos="55000" dir="5400000" sy="-100000" algn="bl" rotWithShape="0"/>
          </a:effectLst>
        </p:spPr>
        <p:txBody>
          <a:bodyPr/>
          <a:lstStyle/>
          <a:p>
            <a:pPr lvl="0" eaLnBrk="0" hangingPunct="0">
              <a:defRPr/>
            </a:pPr>
            <a:r>
              <a:rPr lang="es-ES_tradnl" sz="2800" kern="0" dirty="0" smtClean="0">
                <a:solidFill>
                  <a:schemeClr val="bg1"/>
                </a:solidFill>
                <a:effectLst>
                  <a:outerShdw blurRad="38100" dist="38100" dir="2700000" algn="tl">
                    <a:srgbClr val="000000">
                      <a:alpha val="43137"/>
                    </a:srgbClr>
                  </a:outerShdw>
                </a:effectLst>
                <a:latin typeface="Lucida Sans" pitchFamily="34" charset="0"/>
                <a:cs typeface="Lucida Sans" pitchFamily="34" charset="0"/>
              </a:rPr>
              <a:t>Tipo de hipótesis</a:t>
            </a:r>
            <a:endParaRPr lang="es-ES" sz="2800" kern="0" dirty="0">
              <a:solidFill>
                <a:schemeClr val="bg1"/>
              </a:solidFill>
              <a:effectLst>
                <a:outerShdw blurRad="38100" dist="38100" dir="2700000" algn="tl">
                  <a:srgbClr val="000000">
                    <a:alpha val="43137"/>
                  </a:srgbClr>
                </a:outerShdw>
              </a:effectLst>
              <a:latin typeface="Lucida Sans" pitchFamily="34" charset="0"/>
              <a:cs typeface="Lucida Sans" pitchFamily="34" charset="0"/>
            </a:endParaRPr>
          </a:p>
        </p:txBody>
      </p:sp>
      <p:sp>
        <p:nvSpPr>
          <p:cNvPr id="24" name="8 Marcador de número de diapositiva"/>
          <p:cNvSpPr txBox="1">
            <a:spLocks/>
          </p:cNvSpPr>
          <p:nvPr/>
        </p:nvSpPr>
        <p:spPr>
          <a:xfrm>
            <a:off x="7048500" y="6600825"/>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61A972-1B43-4031-B38E-6352516437A2}" type="slidenum">
              <a:rPr kumimoji="0" lang="es-ES" sz="1600" b="1" i="0" u="none" strike="noStrike" kern="1200" cap="none" spc="0" normalizeH="0" baseline="0" noProof="0" smtClean="0">
                <a:ln>
                  <a:noFill/>
                </a:ln>
                <a:solidFill>
                  <a:schemeClr val="tx1"/>
                </a:solidFill>
                <a:effectLst/>
                <a:uLnTx/>
                <a:uFillTx/>
                <a:latin typeface="Cambria Math" pitchFamily="18" charset="0"/>
                <a:ea typeface="Cambria Math"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s-ES" sz="1600" b="1"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p:txBody>
      </p:sp>
      <p:sp>
        <p:nvSpPr>
          <p:cNvPr id="25" name="8 Marcador de número de diapositiva"/>
          <p:cNvSpPr txBox="1">
            <a:spLocks/>
          </p:cNvSpPr>
          <p:nvPr/>
        </p:nvSpPr>
        <p:spPr bwMode="auto">
          <a:xfrm>
            <a:off x="-47625" y="6643711"/>
            <a:ext cx="1785938" cy="276225"/>
          </a:xfrm>
          <a:prstGeom prst="rect">
            <a:avLst/>
          </a:prstGeom>
          <a:noFill/>
          <a:ln w="9525">
            <a:noFill/>
            <a:miter lim="800000"/>
            <a:headEnd/>
            <a:tailEnd/>
          </a:ln>
          <a:effectLst/>
        </p:spPr>
        <p:txBody>
          <a:bodyPr/>
          <a:lstStyle/>
          <a:p>
            <a:pPr>
              <a:defRPr/>
            </a:pPr>
            <a:r>
              <a:rPr lang="es-ES" sz="800" i="1" dirty="0">
                <a:solidFill>
                  <a:srgbClr val="003366"/>
                </a:solidFill>
                <a:latin typeface="+mn-lt"/>
              </a:rPr>
              <a:t>www.coimbraweb.com</a:t>
            </a:r>
          </a:p>
        </p:txBody>
      </p:sp>
      <p:sp>
        <p:nvSpPr>
          <p:cNvPr id="11" name="1 Título"/>
          <p:cNvSpPr txBox="1">
            <a:spLocks/>
          </p:cNvSpPr>
          <p:nvPr/>
        </p:nvSpPr>
        <p:spPr bwMode="auto">
          <a:xfrm>
            <a:off x="-17633" y="548680"/>
            <a:ext cx="6605857" cy="324000"/>
          </a:xfrm>
          <a:prstGeom prst="rect">
            <a:avLst/>
          </a:prstGeom>
          <a:solidFill>
            <a:srgbClr val="00FF99"/>
          </a:soli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
                <a:srgbClr val="483700"/>
              </a:buClr>
              <a:buSzPct val="80000"/>
              <a:tabLst/>
              <a:defRPr/>
            </a:pPr>
            <a:r>
              <a:rPr lang="es-ES_tradnl" sz="1800" b="0" kern="0" dirty="0" smtClean="0">
                <a:latin typeface="Lucida Sans" pitchFamily="34" charset="0"/>
                <a:ea typeface="+mj-ea"/>
                <a:cs typeface="Lucida Sans" pitchFamily="34" charset="0"/>
              </a:rPr>
              <a:t>Se las tipifica en función del alcance de la investigación</a:t>
            </a:r>
            <a:endParaRPr kumimoji="0" lang="es-ES" sz="1800" b="0" i="0" u="none" strike="noStrike" kern="0" cap="none" spc="0" normalizeH="0" baseline="0" noProof="0" dirty="0">
              <a:ln>
                <a:noFill/>
              </a:ln>
              <a:effectLst>
                <a:outerShdw blurRad="38100" dist="38100" dir="2700000" algn="tl">
                  <a:srgbClr val="000000">
                    <a:alpha val="43137"/>
                  </a:srgbClr>
                </a:outerShdw>
              </a:effectLst>
              <a:uLnTx/>
              <a:uFillTx/>
              <a:latin typeface="Lucida Sans" pitchFamily="34" charset="0"/>
              <a:ea typeface="+mj-ea"/>
              <a:cs typeface="Lucida Sans" pitchFamily="34" charset="0"/>
            </a:endParaRPr>
          </a:p>
        </p:txBody>
      </p:sp>
      <p:sp>
        <p:nvSpPr>
          <p:cNvPr id="16" name="29 Rectángulo"/>
          <p:cNvSpPr/>
          <p:nvPr/>
        </p:nvSpPr>
        <p:spPr>
          <a:xfrm>
            <a:off x="6648641" y="548680"/>
            <a:ext cx="1883799" cy="307777"/>
          </a:xfrm>
          <a:prstGeom prst="rect">
            <a:avLst/>
          </a:prstGeom>
        </p:spPr>
        <p:txBody>
          <a:bodyPr wrap="square">
            <a:spAutoFit/>
          </a:bodyPr>
          <a:lstStyle/>
          <a:p>
            <a:r>
              <a:rPr lang="es-ES" b="0" dirty="0" smtClean="0">
                <a:latin typeface="Lucida Sans" panose="020B0602030504020204" pitchFamily="34" charset="0"/>
              </a:rPr>
              <a:t>(Sampieri, 2010)</a:t>
            </a:r>
            <a:endParaRPr lang="es-ES" b="0" dirty="0">
              <a:latin typeface="Lucida Sans" panose="020B0602030504020204" pitchFamily="34" charset="0"/>
            </a:endParaRPr>
          </a:p>
        </p:txBody>
      </p:sp>
      <p:graphicFrame>
        <p:nvGraphicFramePr>
          <p:cNvPr id="9" name="10 Tabla"/>
          <p:cNvGraphicFramePr>
            <a:graphicFrameLocks noGrp="1"/>
          </p:cNvGraphicFramePr>
          <p:nvPr>
            <p:extLst>
              <p:ext uri="{D42A27DB-BD31-4B8C-83A1-F6EECF244321}">
                <p14:modId xmlns:p14="http://schemas.microsoft.com/office/powerpoint/2010/main" val="3763968125"/>
              </p:ext>
            </p:extLst>
          </p:nvPr>
        </p:nvGraphicFramePr>
        <p:xfrm>
          <a:off x="517819" y="1035035"/>
          <a:ext cx="8230645" cy="508759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43973"/>
                <a:gridCol w="6786672"/>
              </a:tblGrid>
              <a:tr h="290506">
                <a:tc gridSpan="2">
                  <a:txBody>
                    <a:bodyPr/>
                    <a:lstStyle/>
                    <a:p>
                      <a:pPr algn="ctr">
                        <a:buClr>
                          <a:srgbClr val="FF3300"/>
                        </a:buClr>
                      </a:pPr>
                      <a:r>
                        <a:rPr lang="es-BO" sz="1500" b="1" dirty="0" smtClean="0">
                          <a:solidFill>
                            <a:srgbClr val="FFFF00"/>
                          </a:solidFill>
                          <a:latin typeface="Lucida Sans" panose="020B0602030504020204" pitchFamily="34" charset="0"/>
                        </a:rPr>
                        <a:t>TIPOS DE HIPÓTESIS</a:t>
                      </a:r>
                      <a:endParaRPr lang="es-MX" sz="1500" b="1" dirty="0">
                        <a:solidFill>
                          <a:srgbClr val="FFFF00"/>
                        </a:solidFill>
                        <a:latin typeface="Lucida Sans" panose="020B0602030504020204" pitchFamily="34" charset="0"/>
                      </a:endParaRPr>
                    </a:p>
                  </a:txBody>
                  <a:tcPr anchor="ctr">
                    <a:solidFill>
                      <a:srgbClr val="2F2F9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400" b="0" dirty="0"/>
                    </a:p>
                  </a:txBody>
                  <a:tcPr anchor="ctr">
                    <a:solidFill>
                      <a:srgbClr val="FF9900"/>
                    </a:solidFill>
                  </a:tcPr>
                </a:tc>
              </a:tr>
              <a:tr h="276672">
                <a:tc gridSpan="2">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400" b="1" dirty="0" smtClean="0">
                          <a:solidFill>
                            <a:srgbClr val="FF0000"/>
                          </a:solidFill>
                          <a:latin typeface="Lucida Sans" panose="020B0602030504020204" pitchFamily="34" charset="0"/>
                          <a:sym typeface="Wingdings 2" panose="05020102010507070707" pitchFamily="18" charset="2"/>
                        </a:rPr>
                        <a:t></a:t>
                      </a:r>
                      <a:r>
                        <a:rPr lang="es-ES_tradnl" sz="1400" b="0" dirty="0" smtClean="0">
                          <a:solidFill>
                            <a:srgbClr val="000000"/>
                          </a:solidFill>
                          <a:latin typeface="Lucida Sans" panose="020B0602030504020204" pitchFamily="34" charset="0"/>
                          <a:sym typeface="Wingdings 2" panose="05020102010507070707" pitchFamily="18" charset="2"/>
                        </a:rPr>
                        <a:t>Existen </a:t>
                      </a:r>
                      <a:r>
                        <a:rPr lang="es-ES_tradnl" sz="1400" b="1" dirty="0" smtClean="0">
                          <a:solidFill>
                            <a:srgbClr val="C00000"/>
                          </a:solidFill>
                          <a:latin typeface="Lucida Sans" panose="020B0602030504020204" pitchFamily="34" charset="0"/>
                          <a:sym typeface="Wingdings 2" panose="05020102010507070707" pitchFamily="18" charset="2"/>
                        </a:rPr>
                        <a:t>diversas formas </a:t>
                      </a:r>
                      <a:r>
                        <a:rPr lang="es-ES_tradnl" sz="1400" b="0" dirty="0" smtClean="0">
                          <a:solidFill>
                            <a:srgbClr val="000000"/>
                          </a:solidFill>
                          <a:latin typeface="Lucida Sans" panose="020B0602030504020204" pitchFamily="34" charset="0"/>
                          <a:sym typeface="Wingdings 2" panose="05020102010507070707" pitchFamily="18" charset="2"/>
                        </a:rPr>
                        <a:t>de clasificar a las hipótesis, ésta </a:t>
                      </a:r>
                      <a:r>
                        <a:rPr lang="es-ES_tradnl" sz="1400" b="0" baseline="0" dirty="0" smtClean="0">
                          <a:solidFill>
                            <a:srgbClr val="000000"/>
                          </a:solidFill>
                          <a:latin typeface="Lucida Sans" panose="020B0602030504020204" pitchFamily="34" charset="0"/>
                          <a:sym typeface="Wingdings 2" panose="05020102010507070707" pitchFamily="18" charset="2"/>
                        </a:rPr>
                        <a:t>es una de ellas.</a:t>
                      </a:r>
                      <a:endParaRPr lang="es-ES_tradnl" sz="1400" b="0" dirty="0" smtClean="0">
                        <a:solidFill>
                          <a:srgbClr val="000000"/>
                        </a:solidFill>
                        <a:latin typeface="Lucida Sans" panose="020B0602030504020204" pitchFamily="34" charset="0"/>
                      </a:endParaRPr>
                    </a:p>
                  </a:txBody>
                  <a:tcPr anchor="ctr">
                    <a:solidFill>
                      <a:srgbClr val="FFFCF7"/>
                    </a:solidFill>
                  </a:tcPr>
                </a:tc>
                <a:tc hMerge="1">
                  <a:txBody>
                    <a:bodyPr/>
                    <a:lstStyle/>
                    <a:p>
                      <a:endParaRPr lang="es-BO"/>
                    </a:p>
                  </a:txBody>
                  <a:tcPr/>
                </a:tc>
              </a:tr>
              <a:tr h="290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500" b="0" dirty="0" smtClean="0">
                          <a:solidFill>
                            <a:schemeClr val="bg1"/>
                          </a:solidFill>
                          <a:latin typeface="Lucida Sans" panose="020B0602030504020204" pitchFamily="34" charset="0"/>
                        </a:rPr>
                        <a:t>Hipótesis</a:t>
                      </a:r>
                      <a:endParaRPr lang="es-ES" sz="1500" b="0" dirty="0">
                        <a:solidFill>
                          <a:schemeClr val="bg1"/>
                        </a:solidFill>
                        <a:latin typeface="Lucida Sans" panose="020B0602030504020204" pitchFamily="34" charset="0"/>
                      </a:endParaRPr>
                    </a:p>
                  </a:txBody>
                  <a:tcPr anchor="ctr">
                    <a:solidFill>
                      <a:srgbClr val="CC0066"/>
                    </a:solidFill>
                  </a:tcPr>
                </a:tc>
                <a:tc>
                  <a:txBody>
                    <a:bodyPr/>
                    <a:lstStyle/>
                    <a:p>
                      <a:pPr algn="ctr"/>
                      <a:r>
                        <a:rPr lang="es-MX" sz="1500" b="0" dirty="0" smtClean="0">
                          <a:solidFill>
                            <a:schemeClr val="tx1"/>
                          </a:solidFill>
                          <a:latin typeface="Lucida Sans" panose="020B0602030504020204" pitchFamily="34" charset="0"/>
                        </a:rPr>
                        <a:t>Descripción</a:t>
                      </a:r>
                      <a:endParaRPr lang="es-ES" sz="1500" b="0" dirty="0">
                        <a:solidFill>
                          <a:schemeClr val="tx1"/>
                        </a:solidFill>
                        <a:latin typeface="Lucida Sans" panose="020B0602030504020204" pitchFamily="34" charset="0"/>
                      </a:endParaRPr>
                    </a:p>
                  </a:txBody>
                  <a:tcPr anchor="ctr">
                    <a:solidFill>
                      <a:srgbClr val="FFB64B"/>
                    </a:solidFill>
                  </a:tcPr>
                </a:tc>
              </a:tr>
              <a:tr h="470342">
                <a:tc rowSpan="3">
                  <a:txBody>
                    <a:bodyPr/>
                    <a:lstStyle/>
                    <a:p>
                      <a:r>
                        <a:rPr lang="es-BO" sz="1400" b="1" dirty="0" smtClean="0">
                          <a:solidFill>
                            <a:srgbClr val="FF0000"/>
                          </a:solidFill>
                          <a:latin typeface="Lucida Sans" panose="020B0602030504020204" pitchFamily="34" charset="0"/>
                          <a:sym typeface="Wingdings 2" panose="05020102010507070707" pitchFamily="18" charset="2"/>
                        </a:rPr>
                        <a:t></a:t>
                      </a:r>
                      <a:r>
                        <a:rPr lang="es-ES" sz="1400" b="1" dirty="0" smtClean="0">
                          <a:solidFill>
                            <a:srgbClr val="C00000"/>
                          </a:solidFill>
                          <a:latin typeface="Lucida Sans" panose="020B0602030504020204" pitchFamily="34" charset="0"/>
                        </a:rPr>
                        <a:t>De investigación</a:t>
                      </a:r>
                    </a:p>
                    <a:p>
                      <a:r>
                        <a:rPr lang="es-ES" sz="1400" b="1" dirty="0" smtClean="0">
                          <a:solidFill>
                            <a:srgbClr val="C00000"/>
                          </a:solidFill>
                          <a:latin typeface="Lucida Sans" panose="020B0602030504020204" pitchFamily="34" charset="0"/>
                        </a:rPr>
                        <a:t>(Hi)</a:t>
                      </a:r>
                      <a:endParaRPr lang="es-ES" sz="1400" b="1" dirty="0">
                        <a:solidFill>
                          <a:srgbClr val="C00000"/>
                        </a:solidFill>
                        <a:latin typeface="Lucida Sans" panose="020B0602030504020204" pitchFamily="34" charset="0"/>
                      </a:endParaRPr>
                    </a:p>
                  </a:txBody>
                  <a:tcPr anchor="ctr">
                    <a:solidFill>
                      <a:srgbClr val="FFFFFF"/>
                    </a:solidFill>
                  </a:tcPr>
                </a:tc>
                <a:tc>
                  <a:txBody>
                    <a:bodyPr/>
                    <a:lstStyle/>
                    <a:p>
                      <a:r>
                        <a:rPr lang="es-BO" sz="1380" b="0" dirty="0" smtClean="0">
                          <a:solidFill>
                            <a:srgbClr val="FF0000"/>
                          </a:solidFill>
                          <a:latin typeface="Lucida Sans" panose="020B0602030504020204" pitchFamily="34" charset="0"/>
                          <a:sym typeface="Wingdings 2" panose="05020102010507070707" pitchFamily="18" charset="2"/>
                        </a:rPr>
                        <a:t></a:t>
                      </a:r>
                      <a:r>
                        <a:rPr lang="es-ES" sz="1380" b="1" dirty="0" smtClean="0">
                          <a:solidFill>
                            <a:srgbClr val="C00000"/>
                          </a:solidFill>
                          <a:latin typeface="Lucida Sans" panose="020B0602030504020204" pitchFamily="34" charset="0"/>
                        </a:rPr>
                        <a:t>Descriptiva</a:t>
                      </a:r>
                      <a:r>
                        <a:rPr lang="es-ES" sz="1380" dirty="0" smtClean="0">
                          <a:solidFill>
                            <a:srgbClr val="000000"/>
                          </a:solidFill>
                          <a:latin typeface="Lucida Sans" panose="020B0602030504020204" pitchFamily="34" charset="0"/>
                        </a:rPr>
                        <a:t>.</a:t>
                      </a:r>
                      <a:r>
                        <a:rPr lang="es-ES" sz="1380" b="0" dirty="0" smtClean="0">
                          <a:solidFill>
                            <a:srgbClr val="000000"/>
                          </a:solidFill>
                          <a:latin typeface="Lucida Sans" panose="020B0602030504020204" pitchFamily="34" charset="0"/>
                        </a:rPr>
                        <a:t> Describe características de personas, objetos, fenómenos y pronostica un dato o valor en una o más variables que se van a medir.</a:t>
                      </a:r>
                      <a:endParaRPr lang="es-ES" sz="1380" b="0" dirty="0">
                        <a:solidFill>
                          <a:srgbClr val="000000"/>
                        </a:solidFill>
                        <a:latin typeface="Lucida Sans" panose="020B0602030504020204" pitchFamily="34" charset="0"/>
                      </a:endParaRPr>
                    </a:p>
                  </a:txBody>
                  <a:tcPr>
                    <a:solidFill>
                      <a:srgbClr val="FFFCF7"/>
                    </a:solidFill>
                  </a:tcPr>
                </a:tc>
              </a:tr>
              <a:tr h="664013">
                <a:tc vMerge="1">
                  <a:txBody>
                    <a:bodyPr/>
                    <a:lstStyle/>
                    <a:p>
                      <a:pPr>
                        <a:buClr>
                          <a:srgbClr val="FF3300"/>
                        </a:buClr>
                      </a:pPr>
                      <a:endParaRPr lang="es-MX" sz="1400" b="0" dirty="0" smtClean="0">
                        <a:solidFill>
                          <a:srgbClr val="C00000"/>
                        </a:solidFill>
                        <a:latin typeface="Lucida Sans" panose="020B0602030504020204" pitchFamily="34" charset="0"/>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BO" sz="1380" b="0" dirty="0" smtClean="0">
                          <a:solidFill>
                            <a:srgbClr val="FF0000"/>
                          </a:solidFill>
                          <a:latin typeface="Lucida Sans" panose="020B0602030504020204" pitchFamily="34" charset="0"/>
                          <a:sym typeface="Wingdings 2" panose="05020102010507070707" pitchFamily="18" charset="2"/>
                        </a:rPr>
                        <a:t></a:t>
                      </a:r>
                      <a:r>
                        <a:rPr lang="es-ES" sz="1380" b="1" dirty="0" smtClean="0">
                          <a:solidFill>
                            <a:srgbClr val="C00000"/>
                          </a:solidFill>
                          <a:latin typeface="Lucida Sans" panose="020B0602030504020204" pitchFamily="34" charset="0"/>
                        </a:rPr>
                        <a:t>Correlacional</a:t>
                      </a:r>
                      <a:r>
                        <a:rPr lang="es-ES" sz="1380" b="0" dirty="0" smtClean="0">
                          <a:solidFill>
                            <a:srgbClr val="000000"/>
                          </a:solidFill>
                          <a:latin typeface="Lucida Sans" panose="020B0602030504020204" pitchFamily="34" charset="0"/>
                        </a:rPr>
                        <a:t>. Especifica las relaciones entre variables, alcanzando, inclusive el nivel predictivo. Establece también diferencias entre grupos a comparar.</a:t>
                      </a:r>
                    </a:p>
                  </a:txBody>
                  <a:tcPr>
                    <a:solidFill>
                      <a:srgbClr val="FFE8C5"/>
                    </a:solidFill>
                  </a:tcPr>
                </a:tc>
              </a:tr>
              <a:tr h="470342">
                <a:tc vMerge="1">
                  <a:txBody>
                    <a:bodyPr/>
                    <a:lstStyle/>
                    <a:p>
                      <a:pPr>
                        <a:buClr>
                          <a:srgbClr val="FF3300"/>
                        </a:buClr>
                      </a:pPr>
                      <a:endParaRPr lang="es-MX" sz="1400" b="0" dirty="0" smtClean="0">
                        <a:solidFill>
                          <a:srgbClr val="C00000"/>
                        </a:solidFill>
                        <a:latin typeface="Lucida Sans" panose="020B0602030504020204" pitchFamily="34" charset="0"/>
                      </a:endParaRP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BO" sz="1380" b="0" dirty="0" smtClean="0">
                          <a:solidFill>
                            <a:srgbClr val="FF0000"/>
                          </a:solidFill>
                          <a:latin typeface="Lucida Sans" panose="020B0602030504020204" pitchFamily="34" charset="0"/>
                          <a:sym typeface="Wingdings 2" panose="05020102010507070707" pitchFamily="18" charset="2"/>
                        </a:rPr>
                        <a:t></a:t>
                      </a:r>
                      <a:r>
                        <a:rPr lang="es-BO" sz="1380" b="1" dirty="0" smtClean="0">
                          <a:solidFill>
                            <a:srgbClr val="C00000"/>
                          </a:solidFill>
                          <a:latin typeface="Lucida Sans" panose="020B0602030504020204" pitchFamily="34" charset="0"/>
                          <a:sym typeface="Wingdings 2" panose="05020102010507070707" pitchFamily="18" charset="2"/>
                        </a:rPr>
                        <a:t>Explicativa</a:t>
                      </a:r>
                      <a:r>
                        <a:rPr lang="es-BO" sz="1380" b="0" dirty="0" smtClean="0">
                          <a:solidFill>
                            <a:srgbClr val="FF0000"/>
                          </a:solidFill>
                          <a:latin typeface="Lucida Sans" panose="020B0602030504020204" pitchFamily="34" charset="0"/>
                          <a:sym typeface="Wingdings 2" panose="05020102010507070707" pitchFamily="18" charset="2"/>
                        </a:rPr>
                        <a:t> </a:t>
                      </a:r>
                      <a:r>
                        <a:rPr lang="es-BO" sz="1380" b="0" dirty="0" smtClean="0">
                          <a:solidFill>
                            <a:schemeClr val="tx1"/>
                          </a:solidFill>
                          <a:latin typeface="Lucida Sans" panose="020B0602030504020204" pitchFamily="34" charset="0"/>
                          <a:sym typeface="Wingdings 2" panose="05020102010507070707" pitchFamily="18" charset="2"/>
                        </a:rPr>
                        <a:t>o</a:t>
                      </a:r>
                      <a:r>
                        <a:rPr lang="es-BO" sz="1380" b="0" dirty="0" smtClean="0">
                          <a:solidFill>
                            <a:srgbClr val="FF0000"/>
                          </a:solidFill>
                          <a:latin typeface="Lucida Sans" panose="020B0602030504020204" pitchFamily="34" charset="0"/>
                          <a:sym typeface="Wingdings 2" panose="05020102010507070707" pitchFamily="18" charset="2"/>
                        </a:rPr>
                        <a:t> </a:t>
                      </a:r>
                      <a:r>
                        <a:rPr lang="es-ES" sz="1380" b="1" dirty="0" smtClean="0">
                          <a:solidFill>
                            <a:srgbClr val="C00000"/>
                          </a:solidFill>
                          <a:latin typeface="Lucida Sans" panose="020B0602030504020204" pitchFamily="34" charset="0"/>
                        </a:rPr>
                        <a:t>Causal</a:t>
                      </a:r>
                      <a:r>
                        <a:rPr lang="es-ES" sz="1380" b="0" dirty="0" smtClean="0">
                          <a:solidFill>
                            <a:srgbClr val="000000"/>
                          </a:solidFill>
                          <a:latin typeface="Lucida Sans" panose="020B0602030504020204" pitchFamily="34" charset="0"/>
                        </a:rPr>
                        <a:t>. Explica la manera en que se manifiesta y porqué se manifiesta la relación entre variables. Establece una  relación </a:t>
                      </a:r>
                      <a:r>
                        <a:rPr lang="es-ES" sz="1380" b="0" dirty="0" smtClean="0">
                          <a:solidFill>
                            <a:schemeClr val="tx1"/>
                          </a:solidFill>
                          <a:latin typeface="Lucida Sans" panose="020B0602030504020204" pitchFamily="34" charset="0"/>
                        </a:rPr>
                        <a:t>de causa</a:t>
                      </a:r>
                      <a:r>
                        <a:rPr lang="es-ES" sz="1380" b="0" dirty="0" smtClean="0">
                          <a:solidFill>
                            <a:schemeClr val="tx1"/>
                          </a:solidFill>
                          <a:latin typeface="Lucida Sans" panose="020B0602030504020204" pitchFamily="34" charset="0"/>
                          <a:ea typeface="Cambria Math" panose="02040503050406030204" pitchFamily="18" charset="0"/>
                        </a:rPr>
                        <a:t>–</a:t>
                      </a:r>
                      <a:r>
                        <a:rPr lang="es-ES" sz="1380" b="0" dirty="0" smtClean="0">
                          <a:solidFill>
                            <a:schemeClr val="tx1"/>
                          </a:solidFill>
                          <a:latin typeface="Lucida Sans" panose="020B0602030504020204" pitchFamily="34" charset="0"/>
                        </a:rPr>
                        <a:t>efecto entre las variables.</a:t>
                      </a:r>
                    </a:p>
                  </a:txBody>
                  <a:tcPr>
                    <a:solidFill>
                      <a:srgbClr val="F3FBF7"/>
                    </a:solidFill>
                  </a:tcPr>
                </a:tc>
              </a:tr>
              <a:tr h="530304">
                <a:tc>
                  <a:txBody>
                    <a:bodyPr/>
                    <a:lstStyle/>
                    <a:p>
                      <a:r>
                        <a:rPr lang="es-BO" sz="1400" b="1" dirty="0" smtClean="0">
                          <a:solidFill>
                            <a:srgbClr val="FF0000"/>
                          </a:solidFill>
                          <a:latin typeface="Lucida Sans" panose="020B0602030504020204" pitchFamily="34" charset="0"/>
                          <a:sym typeface="Wingdings 2" panose="05020102010507070707" pitchFamily="18" charset="2"/>
                        </a:rPr>
                        <a:t></a:t>
                      </a:r>
                      <a:r>
                        <a:rPr lang="es-ES" sz="1400" b="1" dirty="0" smtClean="0">
                          <a:solidFill>
                            <a:srgbClr val="C00000"/>
                          </a:solidFill>
                          <a:latin typeface="Lucida Sans" panose="020B0602030504020204" pitchFamily="34" charset="0"/>
                        </a:rPr>
                        <a:t>Nula</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smtClean="0">
                          <a:solidFill>
                            <a:srgbClr val="C00000"/>
                          </a:solidFill>
                          <a:latin typeface="Lucida Sans" panose="020B0602030504020204" pitchFamily="34" charset="0"/>
                        </a:rPr>
                        <a:t>(Ho)</a:t>
                      </a:r>
                      <a:r>
                        <a:rPr lang="es-ES" sz="1400" dirty="0" smtClean="0">
                          <a:solidFill>
                            <a:srgbClr val="000000"/>
                          </a:solidFill>
                          <a:latin typeface="Lucida Sans" panose="020B0602030504020204" pitchFamily="34" charset="0"/>
                        </a:rPr>
                        <a:t> </a:t>
                      </a:r>
                      <a:endParaRPr lang="es-ES" sz="1400" b="0" dirty="0">
                        <a:solidFill>
                          <a:srgbClr val="000000"/>
                        </a:solidFill>
                        <a:latin typeface="Lucida Sans" panose="020B0602030504020204" pitchFamily="34" charset="0"/>
                      </a:endParaRPr>
                    </a:p>
                  </a:txBody>
                  <a:tcPr anchor="ctr">
                    <a:solidFill>
                      <a:srgbClr val="FFD5EA"/>
                    </a:solidFill>
                  </a:tcPr>
                </a:tc>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380" b="0" dirty="0" smtClean="0">
                          <a:solidFill>
                            <a:srgbClr val="FF0000"/>
                          </a:solidFill>
                          <a:latin typeface="Lucida Sans" panose="020B0602030504020204" pitchFamily="34" charset="0"/>
                          <a:sym typeface="Wingdings 2" panose="05020102010507070707" pitchFamily="18" charset="2"/>
                        </a:rPr>
                        <a:t></a:t>
                      </a:r>
                      <a:r>
                        <a:rPr lang="es-ES" sz="1380" b="0" dirty="0" smtClean="0">
                          <a:solidFill>
                            <a:schemeClr val="tx1"/>
                          </a:solidFill>
                          <a:latin typeface="Lucida Sans" panose="020B0602030504020204" pitchFamily="34" charset="0"/>
                          <a:sym typeface="Wingdings 2" panose="05020102010507070707" pitchFamily="18" charset="2"/>
                        </a:rPr>
                        <a:t>Niega</a:t>
                      </a:r>
                      <a:r>
                        <a:rPr lang="es-ES" sz="1380" b="0" baseline="0" dirty="0" smtClean="0">
                          <a:solidFill>
                            <a:srgbClr val="000000"/>
                          </a:solidFill>
                          <a:latin typeface="Lucida Sans" panose="020B0602030504020204" pitchFamily="34" charset="0"/>
                          <a:sym typeface="Wingdings 2" panose="05020102010507070707" pitchFamily="18" charset="2"/>
                        </a:rPr>
                        <a:t> lo que afirma la hipótesis de investigación. Puesto </a:t>
                      </a:r>
                      <a:r>
                        <a:rPr lang="es-ES_tradnl" sz="1380" b="0" dirty="0" smtClean="0">
                          <a:solidFill>
                            <a:srgbClr val="000000"/>
                          </a:solidFill>
                          <a:latin typeface="Lucida Sans" panose="020B0602030504020204" pitchFamily="34" charset="0"/>
                        </a:rPr>
                        <a:t>que se deriva de ellas, se clasifica del mismo modo, pero con los elementos que la caracteriza.</a:t>
                      </a:r>
                    </a:p>
                  </a:txBody>
                  <a:tcPr>
                    <a:solidFill>
                      <a:srgbClr val="FFD5EA"/>
                    </a:solidFill>
                  </a:tcPr>
                </a:tc>
              </a:tr>
              <a:tr h="536717">
                <a:tc>
                  <a:txBody>
                    <a:bodyPr/>
                    <a:lstStyle/>
                    <a:p>
                      <a:r>
                        <a:rPr lang="es-BO" sz="1400" b="1" dirty="0" smtClean="0">
                          <a:solidFill>
                            <a:srgbClr val="FF0000"/>
                          </a:solidFill>
                          <a:latin typeface="Lucida Sans" panose="020B0602030504020204" pitchFamily="34" charset="0"/>
                          <a:sym typeface="Wingdings 2" panose="05020102010507070707" pitchFamily="18" charset="2"/>
                        </a:rPr>
                        <a:t></a:t>
                      </a:r>
                      <a:r>
                        <a:rPr lang="es-ES" sz="1400" b="1" dirty="0" smtClean="0">
                          <a:solidFill>
                            <a:srgbClr val="C00000"/>
                          </a:solidFill>
                          <a:latin typeface="Lucida Sans" panose="020B0602030504020204" pitchFamily="34" charset="0"/>
                        </a:rPr>
                        <a:t>Alternativa </a:t>
                      </a:r>
                    </a:p>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smtClean="0">
                          <a:solidFill>
                            <a:srgbClr val="C00000"/>
                          </a:solidFill>
                          <a:latin typeface="Lucida Sans" panose="020B0602030504020204" pitchFamily="34" charset="0"/>
                        </a:rPr>
                        <a:t>(Ha)</a:t>
                      </a:r>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
                          <a:srgbClr val="FF3300"/>
                        </a:buClr>
                        <a:buSzTx/>
                        <a:buFontTx/>
                        <a:buNone/>
                        <a:tabLst/>
                        <a:defRPr/>
                      </a:pPr>
                      <a:r>
                        <a:rPr lang="es-BO" sz="1380" b="0" dirty="0" smtClean="0">
                          <a:solidFill>
                            <a:srgbClr val="FF0000"/>
                          </a:solidFill>
                          <a:latin typeface="Lucida Sans" panose="020B0602030504020204" pitchFamily="34" charset="0"/>
                          <a:sym typeface="Wingdings 2" panose="05020102010507070707" pitchFamily="18" charset="2"/>
                        </a:rPr>
                        <a:t></a:t>
                      </a:r>
                      <a:r>
                        <a:rPr lang="es-ES" sz="1380" b="0" dirty="0" smtClean="0">
                          <a:solidFill>
                            <a:srgbClr val="000000"/>
                          </a:solidFill>
                          <a:latin typeface="Lucida Sans" panose="020B0602030504020204" pitchFamily="34" charset="0"/>
                        </a:rPr>
                        <a:t>Sugiere </a:t>
                      </a:r>
                      <a:r>
                        <a:rPr lang="es-ES" sz="1380" b="0" dirty="0" smtClean="0">
                          <a:solidFill>
                            <a:schemeClr val="tx1"/>
                          </a:solidFill>
                          <a:latin typeface="Lucida Sans" panose="020B0602030504020204" pitchFamily="34" charset="0"/>
                        </a:rPr>
                        <a:t>otra solución </a:t>
                      </a:r>
                      <a:r>
                        <a:rPr lang="es-ES" sz="1380" b="0" dirty="0" smtClean="0">
                          <a:solidFill>
                            <a:srgbClr val="000000"/>
                          </a:solidFill>
                          <a:latin typeface="Lucida Sans" panose="020B0602030504020204" pitchFamily="34" charset="0"/>
                        </a:rPr>
                        <a:t>diferente para el problema que las sugeridas por las hipótesis de investigación y nula. </a:t>
                      </a:r>
                      <a:r>
                        <a:rPr lang="es-ES" sz="1380" b="0" baseline="0" dirty="0" smtClean="0">
                          <a:solidFill>
                            <a:srgbClr val="000000"/>
                          </a:solidFill>
                          <a:latin typeface="Lucida Sans" panose="020B0602030504020204" pitchFamily="34" charset="0"/>
                          <a:sym typeface="Wingdings 2" panose="05020102010507070707" pitchFamily="18" charset="2"/>
                        </a:rPr>
                        <a:t>Puesto </a:t>
                      </a:r>
                      <a:r>
                        <a:rPr lang="es-ES_tradnl" sz="1380" b="0" dirty="0" smtClean="0">
                          <a:solidFill>
                            <a:srgbClr val="000000"/>
                          </a:solidFill>
                          <a:latin typeface="Lucida Sans" panose="020B0602030504020204" pitchFamily="34" charset="0"/>
                        </a:rPr>
                        <a:t>que se deriva de ellas, se clasifica del mismo modo, pero con los elementos que la caracteriza.</a:t>
                      </a:r>
                    </a:p>
                  </a:txBody>
                  <a:tcPr>
                    <a:solidFill>
                      <a:srgbClr val="F3FBF7"/>
                    </a:solidFill>
                  </a:tcPr>
                </a:tc>
              </a:tr>
              <a:tr h="741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BO" sz="1400" b="1" dirty="0" smtClean="0">
                          <a:solidFill>
                            <a:srgbClr val="FF0000"/>
                          </a:solidFill>
                          <a:latin typeface="Lucida Sans" panose="020B0602030504020204" pitchFamily="34" charset="0"/>
                          <a:sym typeface="Wingdings 2" panose="05020102010507070707" pitchFamily="18" charset="2"/>
                        </a:rPr>
                        <a:t></a:t>
                      </a:r>
                      <a:r>
                        <a:rPr lang="es-ES" sz="1400" b="1" dirty="0" smtClean="0">
                          <a:solidFill>
                            <a:srgbClr val="C00000"/>
                          </a:solidFill>
                          <a:latin typeface="Lucida Sans" panose="020B0602030504020204" pitchFamily="34" charset="0"/>
                        </a:rPr>
                        <a:t>Estadística</a:t>
                      </a:r>
                      <a:r>
                        <a:rPr lang="es-ES" sz="1400" b="1" dirty="0" smtClean="0">
                          <a:solidFill>
                            <a:srgbClr val="000000"/>
                          </a:solidFill>
                          <a:latin typeface="Lucida Sans" panose="020B0602030504020204" pitchFamily="34" charset="0"/>
                        </a:rPr>
                        <a:t> </a:t>
                      </a:r>
                      <a:endParaRPr lang="es-ES" sz="1400" b="1" dirty="0">
                        <a:solidFill>
                          <a:srgbClr val="C00000"/>
                        </a:solidFill>
                        <a:latin typeface="Lucida Sans" panose="020B0602030504020204" pitchFamily="34" charset="0"/>
                      </a:endParaRPr>
                    </a:p>
                  </a:txBody>
                  <a:tcPr anchor="ctr">
                    <a:solidFill>
                      <a:srgbClr val="BDE9D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BO" sz="1380" b="0" dirty="0" smtClean="0">
                          <a:solidFill>
                            <a:srgbClr val="FF0000"/>
                          </a:solidFill>
                          <a:latin typeface="Lucida Sans" panose="020B0602030504020204" pitchFamily="34" charset="0"/>
                          <a:sym typeface="Wingdings 2" panose="05020102010507070707" pitchFamily="18" charset="2"/>
                        </a:rPr>
                        <a:t></a:t>
                      </a:r>
                      <a:r>
                        <a:rPr lang="es-ES" sz="1380" b="0" dirty="0" smtClean="0">
                          <a:solidFill>
                            <a:schemeClr val="tx1"/>
                          </a:solidFill>
                          <a:latin typeface="Lucida Sans" panose="020B0602030504020204" pitchFamily="34" charset="0"/>
                          <a:sym typeface="Wingdings 2" panose="05020102010507070707" pitchFamily="18" charset="2"/>
                        </a:rPr>
                        <a:t>Traduce</a:t>
                      </a:r>
                      <a:r>
                        <a:rPr lang="es-ES" sz="1380" b="0" baseline="0" dirty="0" smtClean="0">
                          <a:solidFill>
                            <a:schemeClr val="tx1"/>
                          </a:solidFill>
                          <a:latin typeface="Lucida Sans" panose="020B0602030504020204" pitchFamily="34" charset="0"/>
                          <a:sym typeface="Wingdings 2" panose="05020102010507070707" pitchFamily="18" charset="2"/>
                        </a:rPr>
                        <a:t> la </a:t>
                      </a:r>
                      <a:r>
                        <a:rPr lang="es-ES" sz="1380" b="0" baseline="0" dirty="0" smtClean="0">
                          <a:solidFill>
                            <a:srgbClr val="000000"/>
                          </a:solidFill>
                          <a:latin typeface="Lucida Sans" panose="020B0602030504020204" pitchFamily="34" charset="0"/>
                          <a:sym typeface="Wingdings 2" panose="05020102010507070707" pitchFamily="18" charset="2"/>
                        </a:rPr>
                        <a:t>hipótesis en términos estadísticos para ayudar a conceptualizar la verificación de la misma. Se clasifica en hipótesis de </a:t>
                      </a:r>
                      <a:r>
                        <a:rPr lang="es-ES" sz="1380" b="1" dirty="0" smtClean="0">
                          <a:solidFill>
                            <a:srgbClr val="C00000"/>
                          </a:solidFill>
                          <a:latin typeface="Lucida Sans" panose="020B0602030504020204" pitchFamily="34" charset="0"/>
                        </a:rPr>
                        <a:t>estimación</a:t>
                      </a:r>
                      <a:r>
                        <a:rPr lang="es-ES" sz="1380" b="0" dirty="0" smtClean="0">
                          <a:solidFill>
                            <a:schemeClr val="tx1"/>
                          </a:solidFill>
                          <a:latin typeface="Lucida Sans" panose="020B0602030504020204" pitchFamily="34" charset="0"/>
                        </a:rPr>
                        <a:t>, </a:t>
                      </a:r>
                      <a:r>
                        <a:rPr lang="es-ES" sz="1380" b="1" dirty="0" smtClean="0">
                          <a:solidFill>
                            <a:srgbClr val="C00000"/>
                          </a:solidFill>
                          <a:latin typeface="Lucida Sans" panose="020B0602030504020204" pitchFamily="34" charset="0"/>
                        </a:rPr>
                        <a:t>correlación</a:t>
                      </a:r>
                      <a:r>
                        <a:rPr lang="es-ES" sz="1380" b="0" dirty="0" smtClean="0">
                          <a:solidFill>
                            <a:schemeClr val="tx1"/>
                          </a:solidFill>
                          <a:latin typeface="Lucida Sans" panose="020B0602030504020204" pitchFamily="34" charset="0"/>
                        </a:rPr>
                        <a:t>, </a:t>
                      </a:r>
                      <a:r>
                        <a:rPr lang="es-ES" sz="1380" b="1" dirty="0" smtClean="0">
                          <a:solidFill>
                            <a:srgbClr val="C00000"/>
                          </a:solidFill>
                          <a:latin typeface="Lucida Sans" panose="020B0602030504020204" pitchFamily="34" charset="0"/>
                        </a:rPr>
                        <a:t>comparación</a:t>
                      </a:r>
                      <a:r>
                        <a:rPr lang="es-ES" sz="1380" b="0" dirty="0" smtClean="0">
                          <a:solidFill>
                            <a:schemeClr val="tx1"/>
                          </a:solidFill>
                          <a:latin typeface="Lucida Sans" panose="020B0602030504020204" pitchFamily="34" charset="0"/>
                        </a:rPr>
                        <a:t>.</a:t>
                      </a:r>
                      <a:endParaRPr lang="es-ES" sz="1380" b="0" dirty="0">
                        <a:solidFill>
                          <a:schemeClr val="tx1"/>
                        </a:solidFill>
                        <a:latin typeface="Lucida Sans" panose="020B0602030504020204" pitchFamily="34" charset="0"/>
                      </a:endParaRPr>
                    </a:p>
                  </a:txBody>
                  <a:tcPr>
                    <a:solidFill>
                      <a:srgbClr val="BDE9D3"/>
                    </a:solidFill>
                  </a:tcPr>
                </a:tc>
              </a:tr>
            </a:tbl>
          </a:graphicData>
        </a:graphic>
      </p:graphicFrame>
      <p:sp>
        <p:nvSpPr>
          <p:cNvPr id="12" name="128 Rectángulo"/>
          <p:cNvSpPr/>
          <p:nvPr/>
        </p:nvSpPr>
        <p:spPr bwMode="auto">
          <a:xfrm>
            <a:off x="4752030" y="6309320"/>
            <a:ext cx="3844129" cy="540000"/>
          </a:xfrm>
          <a:prstGeom prst="rect">
            <a:avLst/>
          </a:prstGeom>
          <a:gradFill>
            <a:gsLst>
              <a:gs pos="7000">
                <a:srgbClr val="00FF99"/>
              </a:gs>
              <a:gs pos="7000">
                <a:srgbClr val="FF0000"/>
              </a:gs>
              <a:gs pos="12000">
                <a:srgbClr val="2F2F91"/>
              </a:gs>
            </a:gsLst>
            <a:path path="circle">
              <a:fillToRect l="100000" t="100000"/>
            </a:path>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lvl="0" eaLnBrk="0" hangingPunct="0">
              <a:defRPr/>
            </a:pPr>
            <a:r>
              <a:rPr lang="es-ES" sz="1600" b="0" dirty="0">
                <a:solidFill>
                  <a:schemeClr val="bg1"/>
                </a:solidFill>
                <a:latin typeface="Lucida Sans" panose="020B0602030504020204" pitchFamily="34" charset="0"/>
              </a:rPr>
              <a:t>Las hipótesis nulas y alternativas se derivan de las de investigación. </a:t>
            </a:r>
            <a:endParaRPr lang="es-ES" sz="1600" b="0" kern="0" dirty="0">
              <a:solidFill>
                <a:schemeClr val="bg1"/>
              </a:solidFill>
              <a:latin typeface="Lucida Sans" panose="020B0602030504020204" pitchFamily="34" charset="0"/>
            </a:endParaRPr>
          </a:p>
        </p:txBody>
      </p:sp>
    </p:spTree>
    <p:extLst>
      <p:ext uri="{BB962C8B-B14F-4D97-AF65-F5344CB8AC3E}">
        <p14:creationId xmlns:p14="http://schemas.microsoft.com/office/powerpoint/2010/main" val="11612329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84598</TotalTime>
  <Words>4143</Words>
  <Application>Microsoft Macintosh PowerPoint</Application>
  <PresentationFormat>Presentación en pantalla (4:3)</PresentationFormat>
  <Paragraphs>415</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Diseño predeterminado</vt:lpstr>
      <vt:lpstr>HIPÓTESIS LOS 10 PASOS DE LA INVESTIGACIÓN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QUASAR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EDISON COIMBRA</dc:creator>
  <cp:lastModifiedBy>Ricardo Soto</cp:lastModifiedBy>
  <cp:revision>4466</cp:revision>
  <dcterms:created xsi:type="dcterms:W3CDTF">2006-01-17T04:55:05Z</dcterms:created>
  <dcterms:modified xsi:type="dcterms:W3CDTF">2018-09-26T04:03:41Z</dcterms:modified>
</cp:coreProperties>
</file>