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72" r:id="rId3"/>
    <p:sldId id="279" r:id="rId4"/>
    <p:sldId id="281" r:id="rId5"/>
    <p:sldId id="282" r:id="rId6"/>
    <p:sldId id="283" r:id="rId7"/>
    <p:sldId id="284" r:id="rId8"/>
    <p:sldId id="277" r:id="rId9"/>
    <p:sldId id="278" r:id="rId10"/>
    <p:sldId id="275" r:id="rId11"/>
    <p:sldId id="286" r:id="rId12"/>
    <p:sldId id="285" r:id="rId13"/>
    <p:sldId id="280" r:id="rId14"/>
    <p:sldId id="287" r:id="rId15"/>
    <p:sldId id="276" r:id="rId16"/>
    <p:sldId id="289" r:id="rId17"/>
    <p:sldId id="290" r:id="rId18"/>
    <p:sldId id="294" r:id="rId19"/>
    <p:sldId id="291" r:id="rId20"/>
    <p:sldId id="288" r:id="rId21"/>
    <p:sldId id="292" r:id="rId22"/>
    <p:sldId id="297" r:id="rId23"/>
    <p:sldId id="298" r:id="rId24"/>
    <p:sldId id="293" r:id="rId25"/>
    <p:sldId id="295" r:id="rId26"/>
    <p:sldId id="296"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06/relationships/legacyDocTextInfo" Target="legacyDocTextInfo.bin"/><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drawings/_rels/vmlDrawing2.vml.rels><?xml version="1.0" encoding="UTF-8" standalone="yes"?>
<Relationships xmlns="http://schemas.openxmlformats.org/package/2006/relationships"><Relationship Id="rId3" Type="http://schemas.microsoft.com/office/2006/relationships/legacyDiagramText" Target="legacyDiagramText10.bin"/><Relationship Id="rId2" Type="http://schemas.microsoft.com/office/2006/relationships/legacyDiagramText" Target="legacyDiagramText9.bin"/><Relationship Id="rId1" Type="http://schemas.microsoft.com/office/2006/relationships/legacyDiagramText" Target="legacyDiagramText8.bin"/></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29 Marcador de fecha"/>
          <p:cNvSpPr>
            <a:spLocks noGrp="1"/>
          </p:cNvSpPr>
          <p:nvPr>
            <p:ph type="dt" sz="half" idx="10"/>
          </p:nvPr>
        </p:nvSpPr>
        <p:spPr/>
        <p:txBody>
          <a:bodyPr/>
          <a:lstStyle>
            <a:lvl1pPr>
              <a:defRPr/>
            </a:lvl1pPr>
          </a:lstStyle>
          <a:p>
            <a:pPr>
              <a:defRPr/>
            </a:pPr>
            <a:fld id="{AD78F06B-7A76-4231-A39F-EB3D6A342E07}" type="datetimeFigureOut">
              <a:rPr lang="en-US"/>
              <a:pPr>
                <a:defRPr/>
              </a:pPr>
              <a:t>2/16/2013</a:t>
            </a:fld>
            <a:endParaRPr lang="en-US"/>
          </a:p>
        </p:txBody>
      </p:sp>
      <p:sp>
        <p:nvSpPr>
          <p:cNvPr id="5" name="18 Marcador de pie de página"/>
          <p:cNvSpPr>
            <a:spLocks noGrp="1"/>
          </p:cNvSpPr>
          <p:nvPr>
            <p:ph type="ftr" sz="quarter" idx="11"/>
          </p:nvPr>
        </p:nvSpPr>
        <p:spPr/>
        <p:txBody>
          <a:bodyPr/>
          <a:lstStyle>
            <a:lvl1pPr>
              <a:defRPr/>
            </a:lvl1pPr>
          </a:lstStyle>
          <a:p>
            <a:pPr>
              <a:defRPr/>
            </a:pPr>
            <a:endParaRPr lang="en-US"/>
          </a:p>
        </p:txBody>
      </p:sp>
      <p:sp>
        <p:nvSpPr>
          <p:cNvPr id="6" name="26 Marcador de número de diapositiva"/>
          <p:cNvSpPr>
            <a:spLocks noGrp="1"/>
          </p:cNvSpPr>
          <p:nvPr>
            <p:ph type="sldNum" sz="quarter" idx="12"/>
          </p:nvPr>
        </p:nvSpPr>
        <p:spPr/>
        <p:txBody>
          <a:bodyPr/>
          <a:lstStyle>
            <a:lvl1pPr>
              <a:defRPr/>
            </a:lvl1pPr>
          </a:lstStyle>
          <a:p>
            <a:pPr>
              <a:defRPr/>
            </a:pPr>
            <a:fld id="{BCA3D23B-6971-466B-B4EA-E6F72602DFE2}" type="slidenum">
              <a:rPr lang="en-US"/>
              <a:pPr>
                <a:defRPr/>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FEFC2CEB-02DA-4637-BF56-2913C0F89B69}" type="datetimeFigureOut">
              <a:rPr lang="en-US"/>
              <a:pPr>
                <a:defRPr/>
              </a:pPr>
              <a:t>2/16/2013</a:t>
            </a:fld>
            <a:endParaRPr lang="en-US"/>
          </a:p>
        </p:txBody>
      </p:sp>
      <p:sp>
        <p:nvSpPr>
          <p:cNvPr id="5" name="21 Marcador de pie de página"/>
          <p:cNvSpPr>
            <a:spLocks noGrp="1"/>
          </p:cNvSpPr>
          <p:nvPr>
            <p:ph type="ftr" sz="quarter" idx="11"/>
          </p:nvPr>
        </p:nvSpPr>
        <p:spPr/>
        <p:txBody>
          <a:bodyPr/>
          <a:lstStyle>
            <a:lvl1pPr>
              <a:defRPr/>
            </a:lvl1pPr>
          </a:lstStyle>
          <a:p>
            <a:pPr>
              <a:defRPr/>
            </a:pPr>
            <a:endParaRPr lang="en-US"/>
          </a:p>
        </p:txBody>
      </p:sp>
      <p:sp>
        <p:nvSpPr>
          <p:cNvPr id="6" name="17 Marcador de número de diapositiva"/>
          <p:cNvSpPr>
            <a:spLocks noGrp="1"/>
          </p:cNvSpPr>
          <p:nvPr>
            <p:ph type="sldNum" sz="quarter" idx="12"/>
          </p:nvPr>
        </p:nvSpPr>
        <p:spPr/>
        <p:txBody>
          <a:bodyPr/>
          <a:lstStyle>
            <a:lvl1pPr>
              <a:defRPr/>
            </a:lvl1pPr>
          </a:lstStyle>
          <a:p>
            <a:pPr>
              <a:defRPr/>
            </a:pPr>
            <a:fld id="{211A757C-437F-4FE4-BA3A-DE8647154542}"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99EE2A74-79E7-4195-8C70-B0D768FBDBE5}" type="datetimeFigureOut">
              <a:rPr lang="en-US"/>
              <a:pPr>
                <a:defRPr/>
              </a:pPr>
              <a:t>2/16/2013</a:t>
            </a:fld>
            <a:endParaRPr lang="en-US"/>
          </a:p>
        </p:txBody>
      </p:sp>
      <p:sp>
        <p:nvSpPr>
          <p:cNvPr id="5" name="21 Marcador de pie de página"/>
          <p:cNvSpPr>
            <a:spLocks noGrp="1"/>
          </p:cNvSpPr>
          <p:nvPr>
            <p:ph type="ftr" sz="quarter" idx="11"/>
          </p:nvPr>
        </p:nvSpPr>
        <p:spPr/>
        <p:txBody>
          <a:bodyPr/>
          <a:lstStyle>
            <a:lvl1pPr>
              <a:defRPr/>
            </a:lvl1pPr>
          </a:lstStyle>
          <a:p>
            <a:pPr>
              <a:defRPr/>
            </a:pPr>
            <a:endParaRPr lang="en-US"/>
          </a:p>
        </p:txBody>
      </p:sp>
      <p:sp>
        <p:nvSpPr>
          <p:cNvPr id="6" name="17 Marcador de número de diapositiva"/>
          <p:cNvSpPr>
            <a:spLocks noGrp="1"/>
          </p:cNvSpPr>
          <p:nvPr>
            <p:ph type="sldNum" sz="quarter" idx="12"/>
          </p:nvPr>
        </p:nvSpPr>
        <p:spPr/>
        <p:txBody>
          <a:bodyPr/>
          <a:lstStyle>
            <a:lvl1pPr>
              <a:defRPr/>
            </a:lvl1pPr>
          </a:lstStyle>
          <a:p>
            <a:pPr>
              <a:defRPr/>
            </a:pPr>
            <a:fld id="{4704D8FC-49EB-43C1-A309-C03ED5EEF40A}"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8672686C-49FF-40BF-A25E-45D9D518C4AB}" type="datetimeFigureOut">
              <a:rPr lang="en-US"/>
              <a:pPr>
                <a:defRPr/>
              </a:pPr>
              <a:t>2/16/2013</a:t>
            </a:fld>
            <a:endParaRPr lang="en-US"/>
          </a:p>
        </p:txBody>
      </p:sp>
      <p:sp>
        <p:nvSpPr>
          <p:cNvPr id="5" name="21 Marcador de pie de página"/>
          <p:cNvSpPr>
            <a:spLocks noGrp="1"/>
          </p:cNvSpPr>
          <p:nvPr>
            <p:ph type="ftr" sz="quarter" idx="11"/>
          </p:nvPr>
        </p:nvSpPr>
        <p:spPr/>
        <p:txBody>
          <a:bodyPr/>
          <a:lstStyle>
            <a:lvl1pPr>
              <a:defRPr/>
            </a:lvl1pPr>
          </a:lstStyle>
          <a:p>
            <a:pPr>
              <a:defRPr/>
            </a:pPr>
            <a:endParaRPr lang="en-US"/>
          </a:p>
        </p:txBody>
      </p:sp>
      <p:sp>
        <p:nvSpPr>
          <p:cNvPr id="6" name="17 Marcador de número de diapositiva"/>
          <p:cNvSpPr>
            <a:spLocks noGrp="1"/>
          </p:cNvSpPr>
          <p:nvPr>
            <p:ph type="sldNum" sz="quarter" idx="12"/>
          </p:nvPr>
        </p:nvSpPr>
        <p:spPr/>
        <p:txBody>
          <a:bodyPr/>
          <a:lstStyle>
            <a:lvl1pPr>
              <a:defRPr/>
            </a:lvl1pPr>
          </a:lstStyle>
          <a:p>
            <a:pPr>
              <a:defRPr/>
            </a:pPr>
            <a:fld id="{76F0BB8C-4220-4BB6-BEBB-F1175C8205FF}"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D5ED33DA-85F4-47A4-A946-888A2FB36328}" type="datetimeFigureOut">
              <a:rPr lang="en-US"/>
              <a:pPr>
                <a:defRPr/>
              </a:pPr>
              <a:t>2/16/2013</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DF44E16C-838E-45CC-A406-09295D03DB28}" type="slidenum">
              <a:rPr lang="en-US"/>
              <a:pPr>
                <a:defRPr/>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A7530D9A-EC7F-46BA-8C4C-6ED4D649B9A7}" type="datetimeFigureOut">
              <a:rPr lang="en-US"/>
              <a:pPr>
                <a:defRPr/>
              </a:pPr>
              <a:t>2/16/2013</a:t>
            </a:fld>
            <a:endParaRPr lang="en-US"/>
          </a:p>
        </p:txBody>
      </p:sp>
      <p:sp>
        <p:nvSpPr>
          <p:cNvPr id="6" name="21 Marcador de pie de página"/>
          <p:cNvSpPr>
            <a:spLocks noGrp="1"/>
          </p:cNvSpPr>
          <p:nvPr>
            <p:ph type="ftr" sz="quarter" idx="11"/>
          </p:nvPr>
        </p:nvSpPr>
        <p:spPr/>
        <p:txBody>
          <a:bodyPr/>
          <a:lstStyle>
            <a:lvl1pPr>
              <a:defRPr/>
            </a:lvl1pPr>
          </a:lstStyle>
          <a:p>
            <a:pPr>
              <a:defRPr/>
            </a:pPr>
            <a:endParaRPr lang="en-US"/>
          </a:p>
        </p:txBody>
      </p:sp>
      <p:sp>
        <p:nvSpPr>
          <p:cNvPr id="7" name="17 Marcador de número de diapositiva"/>
          <p:cNvSpPr>
            <a:spLocks noGrp="1"/>
          </p:cNvSpPr>
          <p:nvPr>
            <p:ph type="sldNum" sz="quarter" idx="12"/>
          </p:nvPr>
        </p:nvSpPr>
        <p:spPr/>
        <p:txBody>
          <a:bodyPr/>
          <a:lstStyle>
            <a:lvl1pPr>
              <a:defRPr/>
            </a:lvl1pPr>
          </a:lstStyle>
          <a:p>
            <a:pPr>
              <a:defRPr/>
            </a:pPr>
            <a:fld id="{8C8CF0D3-B928-4B37-B12B-54429A231E27}"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fld id="{71F561EC-A60E-4428-9396-A8CED7AF6E67}" type="datetimeFigureOut">
              <a:rPr lang="en-US"/>
              <a:pPr>
                <a:defRPr/>
              </a:pPr>
              <a:t>2/16/2013</a:t>
            </a:fld>
            <a:endParaRPr lang="en-US"/>
          </a:p>
        </p:txBody>
      </p:sp>
      <p:sp>
        <p:nvSpPr>
          <p:cNvPr id="8" name="21 Marcador de pie de página"/>
          <p:cNvSpPr>
            <a:spLocks noGrp="1"/>
          </p:cNvSpPr>
          <p:nvPr>
            <p:ph type="ftr" sz="quarter" idx="11"/>
          </p:nvPr>
        </p:nvSpPr>
        <p:spPr/>
        <p:txBody>
          <a:bodyPr/>
          <a:lstStyle>
            <a:lvl1pPr>
              <a:defRPr/>
            </a:lvl1pPr>
          </a:lstStyle>
          <a:p>
            <a:pPr>
              <a:defRPr/>
            </a:pPr>
            <a:endParaRPr lang="en-US"/>
          </a:p>
        </p:txBody>
      </p:sp>
      <p:sp>
        <p:nvSpPr>
          <p:cNvPr id="9" name="17 Marcador de número de diapositiva"/>
          <p:cNvSpPr>
            <a:spLocks noGrp="1"/>
          </p:cNvSpPr>
          <p:nvPr>
            <p:ph type="sldNum" sz="quarter" idx="12"/>
          </p:nvPr>
        </p:nvSpPr>
        <p:spPr/>
        <p:txBody>
          <a:bodyPr/>
          <a:lstStyle>
            <a:lvl1pPr>
              <a:defRPr/>
            </a:lvl1pPr>
          </a:lstStyle>
          <a:p>
            <a:pPr>
              <a:defRPr/>
            </a:pPr>
            <a:fld id="{F191FA96-111E-4766-871A-F245DF696F6E}"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288B5BF8-F264-455B-9893-46D81298F9D9}" type="datetimeFigureOut">
              <a:rPr lang="en-US"/>
              <a:pPr>
                <a:defRPr/>
              </a:pPr>
              <a:t>2/16/2013</a:t>
            </a:fld>
            <a:endParaRPr lang="en-US"/>
          </a:p>
        </p:txBody>
      </p:sp>
      <p:sp>
        <p:nvSpPr>
          <p:cNvPr id="4" name="21 Marcador de pie de página"/>
          <p:cNvSpPr>
            <a:spLocks noGrp="1"/>
          </p:cNvSpPr>
          <p:nvPr>
            <p:ph type="ftr" sz="quarter" idx="11"/>
          </p:nvPr>
        </p:nvSpPr>
        <p:spPr/>
        <p:txBody>
          <a:bodyPr/>
          <a:lstStyle>
            <a:lvl1pPr>
              <a:defRPr/>
            </a:lvl1pPr>
          </a:lstStyle>
          <a:p>
            <a:pPr>
              <a:defRPr/>
            </a:pPr>
            <a:endParaRPr lang="en-US"/>
          </a:p>
        </p:txBody>
      </p:sp>
      <p:sp>
        <p:nvSpPr>
          <p:cNvPr id="5" name="17 Marcador de número de diapositiva"/>
          <p:cNvSpPr>
            <a:spLocks noGrp="1"/>
          </p:cNvSpPr>
          <p:nvPr>
            <p:ph type="sldNum" sz="quarter" idx="12"/>
          </p:nvPr>
        </p:nvSpPr>
        <p:spPr/>
        <p:txBody>
          <a:bodyPr/>
          <a:lstStyle>
            <a:lvl1pPr>
              <a:defRPr/>
            </a:lvl1pPr>
          </a:lstStyle>
          <a:p>
            <a:pPr>
              <a:defRPr/>
            </a:pPr>
            <a:fld id="{14F2EFB0-56D7-4F83-B770-27A50D6B8835}"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4E4B119C-3C10-437B-96A1-D8A5CAF72512}" type="datetimeFigureOut">
              <a:rPr lang="en-US"/>
              <a:pPr>
                <a:defRPr/>
              </a:pPr>
              <a:t>2/16/2013</a:t>
            </a:fld>
            <a:endParaRPr lang="en-US"/>
          </a:p>
        </p:txBody>
      </p:sp>
      <p:sp>
        <p:nvSpPr>
          <p:cNvPr id="3" name="21 Marcador de pie de página"/>
          <p:cNvSpPr>
            <a:spLocks noGrp="1"/>
          </p:cNvSpPr>
          <p:nvPr>
            <p:ph type="ftr" sz="quarter" idx="11"/>
          </p:nvPr>
        </p:nvSpPr>
        <p:spPr/>
        <p:txBody>
          <a:bodyPr/>
          <a:lstStyle>
            <a:lvl1pPr>
              <a:defRPr/>
            </a:lvl1pPr>
          </a:lstStyle>
          <a:p>
            <a:pPr>
              <a:defRPr/>
            </a:pPr>
            <a:endParaRPr lang="en-US"/>
          </a:p>
        </p:txBody>
      </p:sp>
      <p:sp>
        <p:nvSpPr>
          <p:cNvPr id="4" name="17 Marcador de número de diapositiva"/>
          <p:cNvSpPr>
            <a:spLocks noGrp="1"/>
          </p:cNvSpPr>
          <p:nvPr>
            <p:ph type="sldNum" sz="quarter" idx="12"/>
          </p:nvPr>
        </p:nvSpPr>
        <p:spPr/>
        <p:txBody>
          <a:bodyPr/>
          <a:lstStyle>
            <a:lvl1pPr>
              <a:defRPr/>
            </a:lvl1pPr>
          </a:lstStyle>
          <a:p>
            <a:pPr>
              <a:defRPr/>
            </a:pPr>
            <a:fld id="{619AD70F-C9A2-4DA4-8D04-B2C2CD2BAFA1}"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4D65E88C-8233-4C85-8C09-4E9A20CAC6FD}" type="datetimeFigureOut">
              <a:rPr lang="en-US"/>
              <a:pPr>
                <a:defRPr/>
              </a:pPr>
              <a:t>2/16/2013</a:t>
            </a:fld>
            <a:endParaRPr lang="en-US"/>
          </a:p>
        </p:txBody>
      </p:sp>
      <p:sp>
        <p:nvSpPr>
          <p:cNvPr id="6" name="21 Marcador de pie de página"/>
          <p:cNvSpPr>
            <a:spLocks noGrp="1"/>
          </p:cNvSpPr>
          <p:nvPr>
            <p:ph type="ftr" sz="quarter" idx="11"/>
          </p:nvPr>
        </p:nvSpPr>
        <p:spPr/>
        <p:txBody>
          <a:bodyPr/>
          <a:lstStyle>
            <a:lvl1pPr>
              <a:defRPr/>
            </a:lvl1pPr>
          </a:lstStyle>
          <a:p>
            <a:pPr>
              <a:defRPr/>
            </a:pPr>
            <a:endParaRPr lang="en-US"/>
          </a:p>
        </p:txBody>
      </p:sp>
      <p:sp>
        <p:nvSpPr>
          <p:cNvPr id="7" name="17 Marcador de número de diapositiva"/>
          <p:cNvSpPr>
            <a:spLocks noGrp="1"/>
          </p:cNvSpPr>
          <p:nvPr>
            <p:ph type="sldNum" sz="quarter" idx="12"/>
          </p:nvPr>
        </p:nvSpPr>
        <p:spPr/>
        <p:txBody>
          <a:bodyPr/>
          <a:lstStyle>
            <a:lvl1pPr>
              <a:defRPr/>
            </a:lvl1pPr>
          </a:lstStyle>
          <a:p>
            <a:pPr>
              <a:defRPr/>
            </a:pPr>
            <a:fld id="{3D6842F6-7310-4D43-979B-1A629FABCC8E}"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8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1 Título"/>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fld id="{175A7289-3E1E-40D9-8FE3-418F0FEF4C3D}" type="datetimeFigureOut">
              <a:rPr lang="en-US"/>
              <a:pPr>
                <a:defRPr/>
              </a:pPr>
              <a:t>2/16/2013</a:t>
            </a:fld>
            <a:endParaRPr lang="en-US"/>
          </a:p>
        </p:txBody>
      </p:sp>
      <p:sp>
        <p:nvSpPr>
          <p:cNvPr id="10" name="5 Marcador de pie de página"/>
          <p:cNvSpPr>
            <a:spLocks noGrp="1"/>
          </p:cNvSpPr>
          <p:nvPr>
            <p:ph type="ftr" sz="quarter" idx="11"/>
          </p:nvPr>
        </p:nvSpPr>
        <p:spPr/>
        <p:txBody>
          <a:bodyPr/>
          <a:lstStyle>
            <a:lvl1pPr>
              <a:defRPr/>
            </a:lvl1pPr>
          </a:lstStyle>
          <a:p>
            <a:pPr>
              <a:defRPr/>
            </a:pPr>
            <a:endParaRPr lang="en-US"/>
          </a:p>
        </p:txBody>
      </p:sp>
      <p:sp>
        <p:nvSpPr>
          <p:cNvPr id="11" name="6 Marcador de número de diapositiva"/>
          <p:cNvSpPr>
            <a:spLocks noGrp="1"/>
          </p:cNvSpPr>
          <p:nvPr>
            <p:ph type="sldNum" sz="quarter" idx="12"/>
          </p:nvPr>
        </p:nvSpPr>
        <p:spPr>
          <a:xfrm>
            <a:off x="8077200" y="6356350"/>
            <a:ext cx="609600" cy="365125"/>
          </a:xfrm>
        </p:spPr>
        <p:txBody>
          <a:bodyPr/>
          <a:lstStyle>
            <a:lvl1pPr>
              <a:defRPr/>
            </a:lvl1pPr>
          </a:lstStyle>
          <a:p>
            <a:pPr>
              <a:defRPr/>
            </a:pPr>
            <a:fld id="{7364049B-F182-4460-9069-CF99CE993B32}"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8 Marcador de título"/>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072AA8C3-BB3A-4806-972A-5C8F195C4112}" type="datetimeFigureOut">
              <a:rPr lang="en-US"/>
              <a:pPr>
                <a:defRPr/>
              </a:pPr>
              <a:t>2/16/2013</a:t>
            </a:fld>
            <a:endParaRPr lang="en-U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0A87986A-0D3E-4812-8BA8-C6F18F9380E1}" type="slidenum">
              <a:rPr lang="en-US"/>
              <a:pPr>
                <a:defRPr/>
              </a:pPr>
              <a:t>‹Nº›</a:t>
            </a:fld>
            <a:endParaRPr lang="en-US"/>
          </a:p>
        </p:txBody>
      </p:sp>
      <p:grpSp>
        <p:nvGrpSpPr>
          <p:cNvPr id="1033" name="1 Grupo"/>
          <p:cNvGrpSpPr>
            <a:grpSpLocks/>
          </p:cNvGrpSpPr>
          <p:nvPr/>
        </p:nvGrpSpPr>
        <p:grpSpPr bwMode="auto">
          <a:xfrm>
            <a:off x="-19050" y="203200"/>
            <a:ext cx="9180513" cy="64770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68" r:id="rId1"/>
    <p:sldLayoutId id="2147483767" r:id="rId2"/>
    <p:sldLayoutId id="2147483769" r:id="rId3"/>
    <p:sldLayoutId id="2147483766" r:id="rId4"/>
    <p:sldLayoutId id="2147483765" r:id="rId5"/>
    <p:sldLayoutId id="2147483764" r:id="rId6"/>
    <p:sldLayoutId id="2147483763" r:id="rId7"/>
    <p:sldLayoutId id="2147483762" r:id="rId8"/>
    <p:sldLayoutId id="2147483770" r:id="rId9"/>
    <p:sldLayoutId id="2147483761" r:id="rId10"/>
    <p:sldLayoutId id="214748376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www.mefeedia.com/watch/2590555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33400" y="3228975"/>
            <a:ext cx="7854950" cy="1752600"/>
          </a:xfrm>
        </p:spPr>
        <p:txBody>
          <a:bodyPr>
            <a:normAutofit/>
          </a:bodyPr>
          <a:lstStyle/>
          <a:p>
            <a:pPr marR="0" eaLnBrk="1" hangingPunct="1">
              <a:defRPr/>
            </a:pPr>
            <a:r>
              <a:rPr lang="es-MX" sz="4000" b="1" smtClean="0">
                <a:solidFill>
                  <a:srgbClr val="FFC000"/>
                </a:solidFill>
                <a:effectLst>
                  <a:outerShdw blurRad="38100" dist="38100" dir="2700000" algn="tl">
                    <a:srgbClr val="FFFFFF"/>
                  </a:outerShdw>
                </a:effectLst>
                <a:latin typeface="Calibri" pitchFamily="34" charset="0"/>
              </a:rPr>
              <a:t>MÉTODO: INVESTIGACIÓN-ACCIÓN</a:t>
            </a:r>
          </a:p>
        </p:txBody>
      </p:sp>
      <p:sp>
        <p:nvSpPr>
          <p:cNvPr id="4" name="1 Título"/>
          <p:cNvSpPr txBox="1">
            <a:spLocks/>
          </p:cNvSpPr>
          <p:nvPr/>
        </p:nvSpPr>
        <p:spPr>
          <a:xfrm>
            <a:off x="2051720" y="4038600"/>
            <a:ext cx="6787480" cy="1828800"/>
          </a:xfrm>
          <a:prstGeom prst="rect">
            <a:avLst/>
          </a:prstGeom>
          <a:ln>
            <a:noFill/>
          </a:ln>
        </p:spPr>
        <p:txBody>
          <a:bodyPr lIns="0" tIns="0" rIns="18288" bIns="0" anchor="b">
            <a:normAutofit fontScale="82500" lnSpcReduction="20000"/>
            <a:scene3d>
              <a:camera prst="orthographicFront"/>
              <a:lightRig rig="freezing" dir="t">
                <a:rot lat="0" lon="0" rev="5640000"/>
              </a:lightRig>
            </a:scene3d>
            <a:sp3d prstMaterial="flat">
              <a:bevelT w="38100" h="38100"/>
              <a:contourClr>
                <a:schemeClr val="tx2"/>
              </a:contourClr>
            </a:sp3d>
          </a:bodyPr>
          <a:lstStyle/>
          <a:p>
            <a:pPr algn="r" fontAlgn="auto">
              <a:spcAft>
                <a:spcPts val="0"/>
              </a:spcAft>
              <a:defRPr/>
            </a:pPr>
            <a:r>
              <a:rPr lang="es-ES" sz="56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CURSO: </a:t>
            </a:r>
            <a:br>
              <a:rPr lang="es-ES" sz="56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br>
            <a:r>
              <a:rPr lang="es-ES" sz="56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INVESTIGACIÓN CUALITATIVA</a:t>
            </a:r>
            <a:endParaRPr lang="es-MX" sz="56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p:txBody>
      </p:sp>
      <p:sp>
        <p:nvSpPr>
          <p:cNvPr id="13315" name="2 Subtítulo"/>
          <p:cNvSpPr txBox="1">
            <a:spLocks/>
          </p:cNvSpPr>
          <p:nvPr/>
        </p:nvSpPr>
        <p:spPr bwMode="auto">
          <a:xfrm>
            <a:off x="2362200" y="6049963"/>
            <a:ext cx="6705600" cy="685800"/>
          </a:xfrm>
          <a:prstGeom prst="rect">
            <a:avLst/>
          </a:prstGeom>
          <a:noFill/>
          <a:ln w="9525">
            <a:noFill/>
            <a:miter lim="800000"/>
            <a:headEnd/>
            <a:tailEnd/>
          </a:ln>
        </p:spPr>
        <p:txBody>
          <a:bodyPr lIns="0" rIns="18288"/>
          <a:lstStyle/>
          <a:p>
            <a:pPr algn="r">
              <a:spcBef>
                <a:spcPct val="20000"/>
              </a:spcBef>
              <a:buClr>
                <a:srgbClr val="0BD0D9"/>
              </a:buClr>
              <a:buSzPct val="95000"/>
              <a:buFont typeface="Wingdings 2" pitchFamily="18" charset="2"/>
              <a:buNone/>
            </a:pPr>
            <a:r>
              <a:rPr lang="es-ES" sz="2600" b="1">
                <a:latin typeface="Constantia" pitchFamily="18" charset="0"/>
              </a:rPr>
              <a:t>Ponente: Ricardo Soto Ramírez</a:t>
            </a:r>
            <a:endParaRPr lang="es-MX" sz="2600">
              <a:latin typeface="Constantia" pitchFamily="18" charset="0"/>
            </a:endParaRPr>
          </a:p>
        </p:txBody>
      </p:sp>
      <p:graphicFrame>
        <p:nvGraphicFramePr>
          <p:cNvPr id="6" name="5 Tabla"/>
          <p:cNvGraphicFramePr>
            <a:graphicFrameLocks noGrp="1"/>
          </p:cNvGraphicFramePr>
          <p:nvPr/>
        </p:nvGraphicFramePr>
        <p:xfrm>
          <a:off x="1476375" y="404813"/>
          <a:ext cx="5976664" cy="2123440"/>
        </p:xfrm>
        <a:graphic>
          <a:graphicData uri="http://schemas.openxmlformats.org/drawingml/2006/table">
            <a:tbl>
              <a:tblPr/>
              <a:tblGrid>
                <a:gridCol w="162560"/>
                <a:gridCol w="5651544"/>
                <a:gridCol w="162560"/>
              </a:tblGrid>
              <a:tr h="0">
                <a:tc>
                  <a:txBody>
                    <a:bodyPr/>
                    <a:lstStyle/>
                    <a:p>
                      <a:pPr>
                        <a:spcAft>
                          <a:spcPts val="0"/>
                        </a:spcAft>
                      </a:pPr>
                      <a:endParaRPr lang="es-MX" sz="1400" dirty="0">
                        <a:latin typeface="Times New Roman"/>
                        <a:ea typeface="Times New Roman"/>
                        <a:cs typeface="Times New Roman"/>
                      </a:endParaRPr>
                    </a:p>
                  </a:txBody>
                  <a:tcPr marL="68580" marR="68580" marT="0" marB="0">
                    <a:lnL>
                      <a:noFill/>
                    </a:lnL>
                    <a:lnR>
                      <a:noFill/>
                    </a:lnR>
                    <a:lnT>
                      <a:noFill/>
                    </a:lnT>
                    <a:lnB>
                      <a:noFill/>
                    </a:lnB>
                  </a:tcPr>
                </a:tc>
                <a:tc>
                  <a:txBody>
                    <a:bodyPr/>
                    <a:lstStyle/>
                    <a:p>
                      <a:pPr>
                        <a:spcAft>
                          <a:spcPts val="0"/>
                        </a:spcAft>
                      </a:pPr>
                      <a:endParaRPr lang="es-MX" sz="1400" dirty="0">
                        <a:latin typeface="Times New Roman"/>
                        <a:ea typeface="Times New Roman"/>
                        <a:cs typeface="Times New Roman"/>
                      </a:endParaRPr>
                    </a:p>
                    <a:p>
                      <a:pPr algn="ctr">
                        <a:lnSpc>
                          <a:spcPct val="115000"/>
                        </a:lnSpc>
                        <a:spcAft>
                          <a:spcPts val="1000"/>
                        </a:spcAft>
                      </a:pPr>
                      <a:r>
                        <a:rPr lang="es-ES" sz="2000" b="1" dirty="0" smtClean="0">
                          <a:latin typeface="Calibri"/>
                          <a:ea typeface="Calibri"/>
                          <a:cs typeface="Times New Roman"/>
                        </a:rPr>
                        <a:t>UNIVERSIDAD NACIONAL AUTÓNOMA DE MÉXICO</a:t>
                      </a:r>
                      <a:endParaRPr lang="es-MX" sz="2000" dirty="0" smtClean="0">
                        <a:latin typeface="Calibri"/>
                        <a:ea typeface="Calibri"/>
                        <a:cs typeface="Times New Roman"/>
                      </a:endParaRPr>
                    </a:p>
                    <a:p>
                      <a:pPr algn="ctr">
                        <a:lnSpc>
                          <a:spcPct val="115000"/>
                        </a:lnSpc>
                        <a:spcAft>
                          <a:spcPts val="1000"/>
                        </a:spcAft>
                      </a:pPr>
                      <a:r>
                        <a:rPr lang="es-ES" sz="1800" b="1" dirty="0" smtClean="0">
                          <a:latin typeface="Calibri"/>
                          <a:ea typeface="Calibri"/>
                          <a:cs typeface="Times New Roman"/>
                        </a:rPr>
                        <a:t>FACULTAD DE CONTADURÍA Y ADMINISTRACIÓN</a:t>
                      </a:r>
                      <a:endParaRPr lang="es-MX" sz="1800" dirty="0" smtClean="0">
                        <a:latin typeface="Calibri"/>
                        <a:ea typeface="Calibri"/>
                        <a:cs typeface="Times New Roman"/>
                      </a:endParaRPr>
                    </a:p>
                    <a:p>
                      <a:pPr algn="ctr">
                        <a:lnSpc>
                          <a:spcPct val="115000"/>
                        </a:lnSpc>
                        <a:spcAft>
                          <a:spcPts val="1000"/>
                        </a:spcAft>
                      </a:pPr>
                      <a:r>
                        <a:rPr lang="es-ES" sz="1400" b="1" dirty="0" smtClean="0">
                          <a:latin typeface="Calibri"/>
                          <a:ea typeface="Calibri"/>
                          <a:cs typeface="Times New Roman"/>
                        </a:rPr>
                        <a:t>SECRETARÍA DE PLANEACIÓN ACADÉMICA</a:t>
                      </a:r>
                      <a:endParaRPr lang="es-MX" sz="1400" dirty="0" smtClean="0">
                        <a:latin typeface="Calibri"/>
                        <a:ea typeface="Calibri"/>
                        <a:cs typeface="Times New Roman"/>
                      </a:endParaRPr>
                    </a:p>
                    <a:p>
                      <a:pPr algn="ctr">
                        <a:lnSpc>
                          <a:spcPct val="115000"/>
                        </a:lnSpc>
                        <a:spcAft>
                          <a:spcPts val="1000"/>
                        </a:spcAft>
                      </a:pPr>
                      <a:r>
                        <a:rPr lang="es-ES" sz="1400" b="1" dirty="0" smtClean="0">
                          <a:latin typeface="Calibri"/>
                          <a:ea typeface="Calibri"/>
                          <a:cs typeface="Times New Roman"/>
                        </a:rPr>
                        <a:t>CENTRO DE FORMACIÓN Y ACTUALIZACIÓN DE PROFESORES</a:t>
                      </a:r>
                      <a:endParaRPr lang="es-MX" sz="1400" dirty="0" smtClean="0">
                        <a:latin typeface="Calibri"/>
                        <a:ea typeface="Calibri"/>
                        <a:cs typeface="Times New Roman"/>
                      </a:endParaRPr>
                    </a:p>
                    <a:p>
                      <a:pPr algn="ctr">
                        <a:lnSpc>
                          <a:spcPct val="115000"/>
                        </a:lnSpc>
                        <a:spcAft>
                          <a:spcPts val="1000"/>
                        </a:spcAft>
                      </a:pPr>
                      <a:r>
                        <a:rPr lang="es-ES" sz="1400" b="1" dirty="0" smtClean="0">
                          <a:latin typeface="Calibri"/>
                          <a:ea typeface="Calibri"/>
                          <a:cs typeface="Times New Roman"/>
                        </a:rPr>
                        <a:t>PROGRAMA DE ACTUALIZACIÓN DOCENTE</a:t>
                      </a:r>
                      <a:endParaRPr lang="es-MX" sz="1400" dirty="0">
                        <a:latin typeface="Calibri"/>
                        <a:ea typeface="Calibri"/>
                        <a:cs typeface="Times New Roman"/>
                      </a:endParaRPr>
                    </a:p>
                  </a:txBody>
                  <a:tcPr marL="68580" marR="68580" marT="0" marB="0">
                    <a:lnL>
                      <a:noFill/>
                    </a:lnL>
                    <a:lnR>
                      <a:noFill/>
                    </a:lnR>
                    <a:lnT>
                      <a:noFill/>
                    </a:lnT>
                    <a:lnB>
                      <a:noFill/>
                    </a:lnB>
                  </a:tcPr>
                </a:tc>
                <a:tc>
                  <a:txBody>
                    <a:bodyPr/>
                    <a:lstStyle/>
                    <a:p>
                      <a:pPr algn="r">
                        <a:spcAft>
                          <a:spcPts val="0"/>
                        </a:spcAft>
                      </a:pPr>
                      <a:endParaRPr lang="es-ES" sz="1400" dirty="0">
                        <a:latin typeface="Times New Roman"/>
                        <a:ea typeface="Times New Roman"/>
                        <a:cs typeface="Times New Roman"/>
                      </a:endParaRPr>
                    </a:p>
                  </a:txBody>
                  <a:tcPr marL="68580" marR="68580" marT="0" marB="0">
                    <a:lnL>
                      <a:noFill/>
                    </a:lnL>
                    <a:lnR>
                      <a:noFill/>
                    </a:lnR>
                    <a:lnT>
                      <a:noFill/>
                    </a:lnT>
                    <a:lnB>
                      <a:noFill/>
                    </a:lnB>
                  </a:tcPr>
                </a:tc>
              </a:tr>
            </a:tbl>
          </a:graphicData>
        </a:graphic>
      </p:graphicFrame>
      <p:pic>
        <p:nvPicPr>
          <p:cNvPr id="13320" name="Imagen 1"/>
          <p:cNvPicPr>
            <a:picLocks noChangeAspect="1" noChangeArrowheads="1"/>
          </p:cNvPicPr>
          <p:nvPr/>
        </p:nvPicPr>
        <p:blipFill>
          <a:blip r:embed="rId2" cstate="print"/>
          <a:srcRect/>
          <a:stretch>
            <a:fillRect/>
          </a:stretch>
        </p:blipFill>
        <p:spPr bwMode="auto">
          <a:xfrm>
            <a:off x="7631113" y="260350"/>
            <a:ext cx="1317625" cy="1081088"/>
          </a:xfrm>
          <a:prstGeom prst="rect">
            <a:avLst/>
          </a:prstGeom>
          <a:noFill/>
          <a:ln w="9525">
            <a:noFill/>
            <a:miter lim="800000"/>
            <a:headEnd/>
            <a:tailEnd/>
          </a:ln>
        </p:spPr>
      </p:pic>
      <p:pic>
        <p:nvPicPr>
          <p:cNvPr id="13321" name="Imagen 23"/>
          <p:cNvPicPr>
            <a:picLocks noChangeAspect="1" noChangeArrowheads="1"/>
          </p:cNvPicPr>
          <p:nvPr/>
        </p:nvPicPr>
        <p:blipFill>
          <a:blip r:embed="rId3" cstate="print"/>
          <a:srcRect l="3751" t="6795" r="75000" b="27516"/>
          <a:stretch>
            <a:fillRect/>
          </a:stretch>
        </p:blipFill>
        <p:spPr bwMode="auto">
          <a:xfrm>
            <a:off x="517525" y="260350"/>
            <a:ext cx="958850" cy="1081088"/>
          </a:xfrm>
          <a:prstGeom prst="rect">
            <a:avLst/>
          </a:prstGeom>
          <a:noFill/>
          <a:ln w="9525">
            <a:noFill/>
            <a:miter lim="800000"/>
            <a:headEnd/>
            <a:tailEnd/>
          </a:ln>
        </p:spPr>
      </p:pic>
      <p:sp>
        <p:nvSpPr>
          <p:cNvPr id="13322"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onstantia" pitchFamily="18"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algn="r" eaLnBrk="1" hangingPunct="1"/>
            <a:r>
              <a:rPr lang="en-US" sz="4600" smtClean="0"/>
              <a:t>Investigación acci</a:t>
            </a:r>
            <a:r>
              <a:rPr lang="es-VE" sz="4600" smtClean="0"/>
              <a:t>ó</a:t>
            </a:r>
            <a:r>
              <a:rPr lang="en-US" sz="4600" smtClean="0"/>
              <a:t>n. Definiciones</a:t>
            </a:r>
            <a:endParaRPr lang="es-ES" sz="4600" smtClean="0"/>
          </a:p>
        </p:txBody>
      </p:sp>
      <p:sp>
        <p:nvSpPr>
          <p:cNvPr id="27650" name="Rectangle 3"/>
          <p:cNvSpPr>
            <a:spLocks noGrp="1" noChangeArrowheads="1"/>
          </p:cNvSpPr>
          <p:nvPr>
            <p:ph type="body" idx="1"/>
          </p:nvPr>
        </p:nvSpPr>
        <p:spPr/>
        <p:txBody>
          <a:bodyPr/>
          <a:lstStyle/>
          <a:p>
            <a:pPr eaLnBrk="1" hangingPunct="1"/>
            <a:r>
              <a:rPr lang="es-ES" smtClean="0"/>
              <a:t>…el estudio de una situación social con vistas a mejorar la calidad de la acción dentro de la misma. El proceso total… revisión, diagnóstico, planeación, implementación, efectos de monitoreo-proporcionan el vínculo necesario entre la autoevaluación y el desarrollo profesional (Elliott, 1980) </a:t>
            </a:r>
            <a:endParaRPr lang="es-ES" b="1"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p:txBody>
          <a:bodyPr/>
          <a:lstStyle/>
          <a:p>
            <a:pPr algn="r" eaLnBrk="1" hangingPunct="1"/>
            <a:r>
              <a:rPr lang="en-US" sz="4600" smtClean="0"/>
              <a:t>Investigación acci</a:t>
            </a:r>
            <a:r>
              <a:rPr lang="es-VE" sz="4600" smtClean="0"/>
              <a:t>ó</a:t>
            </a:r>
            <a:r>
              <a:rPr lang="en-US" sz="4600" smtClean="0"/>
              <a:t>n. Definiciones</a:t>
            </a:r>
            <a:endParaRPr lang="es-ES" sz="4600" smtClean="0"/>
          </a:p>
        </p:txBody>
      </p:sp>
      <p:sp>
        <p:nvSpPr>
          <p:cNvPr id="28674" name="Rectangle 3"/>
          <p:cNvSpPr>
            <a:spLocks noGrp="1" noChangeArrowheads="1"/>
          </p:cNvSpPr>
          <p:nvPr>
            <p:ph type="body" idx="4294967295"/>
          </p:nvPr>
        </p:nvSpPr>
        <p:spPr/>
        <p:txBody>
          <a:bodyPr/>
          <a:lstStyle/>
          <a:p>
            <a:pPr eaLnBrk="1" hangingPunct="1"/>
            <a:r>
              <a:rPr lang="es-ES" smtClean="0"/>
              <a:t>Es un procedimiento en el lugar mismo diseñado, para ocuparse de un problema concreto localizado en una situación inmediata. Constantemente es monitoreado el proceso, paso a paso, durante varios periodos de tiempo y con una variedad de técnicas (diarios, entrevistas, estudios de caso, etc.) para que la retroalimentación resultante pueda traducirse en modificaciones, ajustes, cambios de dirección, redefiniciones según sea necesario. (Cohen y Manion, 1980)</a:t>
            </a:r>
            <a:endParaRPr lang="es-ES" b="1"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p:txBody>
          <a:bodyPr/>
          <a:lstStyle/>
          <a:p>
            <a:pPr algn="r" eaLnBrk="1" hangingPunct="1"/>
            <a:r>
              <a:rPr lang="en-US" sz="4600" smtClean="0"/>
              <a:t>Investigación acci</a:t>
            </a:r>
            <a:r>
              <a:rPr lang="es-VE" sz="4600" smtClean="0"/>
              <a:t>ó</a:t>
            </a:r>
            <a:r>
              <a:rPr lang="en-US" sz="4600" smtClean="0"/>
              <a:t>n. Definiciones</a:t>
            </a:r>
            <a:endParaRPr lang="es-ES" sz="4600" smtClean="0"/>
          </a:p>
        </p:txBody>
      </p:sp>
      <p:sp>
        <p:nvSpPr>
          <p:cNvPr id="29698" name="Rectangle 3"/>
          <p:cNvSpPr>
            <a:spLocks noGrp="1" noChangeArrowheads="1"/>
          </p:cNvSpPr>
          <p:nvPr>
            <p:ph type="body" idx="4294967295"/>
          </p:nvPr>
        </p:nvSpPr>
        <p:spPr/>
        <p:txBody>
          <a:bodyPr/>
          <a:lstStyle/>
          <a:p>
            <a:pPr eaLnBrk="1" hangingPunct="1"/>
            <a:r>
              <a:rPr lang="es-ES" smtClean="0"/>
              <a:t>La investigación acción puede ser definida </a:t>
            </a:r>
            <a:r>
              <a:rPr lang="es-ES" b="1" smtClean="0">
                <a:solidFill>
                  <a:schemeClr val="tx2"/>
                </a:solidFill>
              </a:rPr>
              <a:t>como el estudio, la acción y la reflexión de una situación social</a:t>
            </a:r>
            <a:r>
              <a:rPr lang="es-ES" smtClean="0"/>
              <a:t>, con el propósito de </a:t>
            </a:r>
            <a:r>
              <a:rPr lang="es-ES" b="1" smtClean="0">
                <a:solidFill>
                  <a:schemeClr val="tx2"/>
                </a:solidFill>
              </a:rPr>
              <a:t>cambiar o mejorar</a:t>
            </a:r>
            <a:r>
              <a:rPr lang="es-ES" smtClean="0"/>
              <a:t> la calidad de la acción misma con la </a:t>
            </a:r>
            <a:r>
              <a:rPr lang="es-ES" b="1" smtClean="0">
                <a:solidFill>
                  <a:schemeClr val="tx2"/>
                </a:solidFill>
              </a:rPr>
              <a:t>participación activa, consciente, abierta de los actores</a:t>
            </a:r>
            <a:r>
              <a:rPr lang="es-ES" smtClean="0"/>
              <a:t> que participan en la situación. Puede ser entendida como un </a:t>
            </a:r>
            <a:r>
              <a:rPr lang="es-ES" b="1" smtClean="0"/>
              <a:t>proceso de aprendizaje sistemático.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a:xfrm>
            <a:off x="457200" y="44450"/>
            <a:ext cx="8229600" cy="1143000"/>
          </a:xfrm>
        </p:spPr>
        <p:txBody>
          <a:bodyPr/>
          <a:lstStyle/>
          <a:p>
            <a:pPr algn="r" eaLnBrk="1" hangingPunct="1"/>
            <a:r>
              <a:rPr lang="en-US" smtClean="0"/>
              <a:t>Investigación acci</a:t>
            </a:r>
            <a:r>
              <a:rPr lang="es-VE" smtClean="0"/>
              <a:t>ó</a:t>
            </a:r>
            <a:r>
              <a:rPr lang="en-US" smtClean="0"/>
              <a:t>n</a:t>
            </a:r>
            <a:endParaRPr lang="es-ES" smtClean="0"/>
          </a:p>
        </p:txBody>
      </p:sp>
      <p:sp>
        <p:nvSpPr>
          <p:cNvPr id="30722" name="Rectangle 3"/>
          <p:cNvSpPr>
            <a:spLocks noGrp="1"/>
          </p:cNvSpPr>
          <p:nvPr>
            <p:ph type="body" idx="1"/>
          </p:nvPr>
        </p:nvSpPr>
        <p:spPr>
          <a:xfrm>
            <a:off x="457200" y="1268413"/>
            <a:ext cx="8229600" cy="4389437"/>
          </a:xfrm>
        </p:spPr>
        <p:txBody>
          <a:bodyPr/>
          <a:lstStyle/>
          <a:p>
            <a:pPr eaLnBrk="1" hangingPunct="1"/>
            <a:r>
              <a:rPr lang="es-MX" smtClean="0"/>
              <a:t>Espiral de la investigación-acción (McNiff, 1988)</a:t>
            </a:r>
          </a:p>
          <a:p>
            <a:pPr eaLnBrk="1" hangingPunct="1"/>
            <a:r>
              <a:rPr lang="es-MX" smtClean="0"/>
              <a:t>Propone un esquema de investigación acción con capacidad autogenerativa. Las espirales autorreflexivas ofrece la capacidad de preocuparse por varios problemas al mismo tiempo, sin perder de vista el foco  principal  de la investigación </a:t>
            </a:r>
          </a:p>
          <a:p>
            <a:pPr eaLnBrk="1" hangingPunct="1"/>
            <a:endParaRPr lang="es-ES" smtClean="0"/>
          </a:p>
        </p:txBody>
      </p:sp>
      <p:pic>
        <p:nvPicPr>
          <p:cNvPr id="30723" name="Picture 5"/>
          <p:cNvPicPr>
            <a:picLocks noChangeAspect="1" noChangeArrowheads="1"/>
          </p:cNvPicPr>
          <p:nvPr/>
        </p:nvPicPr>
        <p:blipFill>
          <a:blip r:embed="rId2" cstate="print"/>
          <a:srcRect/>
          <a:stretch>
            <a:fillRect/>
          </a:stretch>
        </p:blipFill>
        <p:spPr bwMode="auto">
          <a:xfrm>
            <a:off x="971550" y="3824288"/>
            <a:ext cx="7246938" cy="29178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a:xfrm>
            <a:off x="468313" y="0"/>
            <a:ext cx="8229600" cy="1143000"/>
          </a:xfrm>
        </p:spPr>
        <p:txBody>
          <a:bodyPr/>
          <a:lstStyle/>
          <a:p>
            <a:pPr algn="r" eaLnBrk="1" hangingPunct="1"/>
            <a:r>
              <a:rPr lang="en-US" smtClean="0"/>
              <a:t>Investigación acci</a:t>
            </a:r>
            <a:r>
              <a:rPr lang="es-VE" smtClean="0"/>
              <a:t>ó</a:t>
            </a:r>
            <a:r>
              <a:rPr lang="en-US" smtClean="0"/>
              <a:t>n</a:t>
            </a:r>
            <a:endParaRPr lang="es-ES" smtClean="0"/>
          </a:p>
        </p:txBody>
      </p:sp>
      <p:pic>
        <p:nvPicPr>
          <p:cNvPr id="65537" name="Picture 1"/>
          <p:cNvPicPr>
            <a:picLocks noChangeAspect="1" noChangeArrowheads="1"/>
          </p:cNvPicPr>
          <p:nvPr/>
        </p:nvPicPr>
        <p:blipFill>
          <a:blip r:embed="rId2" cstate="print"/>
          <a:srcRect/>
          <a:stretch>
            <a:fillRect/>
          </a:stretch>
        </p:blipFill>
        <p:spPr bwMode="auto">
          <a:xfrm>
            <a:off x="2051720" y="1124744"/>
            <a:ext cx="4455194" cy="5733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algn="r" eaLnBrk="1" hangingPunct="1"/>
            <a:r>
              <a:rPr lang="es-VE" sz="4000" smtClean="0"/>
              <a:t>Propósitos de la investigación acción</a:t>
            </a:r>
            <a:endParaRPr lang="es-ES" sz="4000" smtClean="0"/>
          </a:p>
        </p:txBody>
      </p:sp>
      <p:sp>
        <p:nvSpPr>
          <p:cNvPr id="32770" name="Rectangle 3"/>
          <p:cNvSpPr>
            <a:spLocks noGrp="1" noChangeArrowheads="1"/>
          </p:cNvSpPr>
          <p:nvPr>
            <p:ph type="body" idx="1"/>
          </p:nvPr>
        </p:nvSpPr>
        <p:spPr/>
        <p:txBody>
          <a:bodyPr/>
          <a:lstStyle/>
          <a:p>
            <a:pPr marL="495300" indent="-495300" eaLnBrk="1" hangingPunct="1"/>
            <a:r>
              <a:rPr lang="es-ES" smtClean="0"/>
              <a:t>Reinharz (1992), amplia el concepto y habla de la investigación en la acción, e identifica 5 tipos de acción en la investigación:</a:t>
            </a:r>
          </a:p>
          <a:p>
            <a:pPr marL="914400" lvl="1" indent="-457200" eaLnBrk="1" hangingPunct="1">
              <a:buFont typeface="Wingdings 2" pitchFamily="18" charset="2"/>
              <a:buAutoNum type="arabicPeriod"/>
            </a:pPr>
            <a:r>
              <a:rPr lang="es-MX" smtClean="0"/>
              <a:t>Investigación-acción</a:t>
            </a:r>
          </a:p>
          <a:p>
            <a:pPr marL="914400" lvl="1" indent="-457200" eaLnBrk="1" hangingPunct="1">
              <a:buFont typeface="Wingdings 2" pitchFamily="18" charset="2"/>
              <a:buAutoNum type="arabicPeriod"/>
            </a:pPr>
            <a:r>
              <a:rPr lang="es-MX" smtClean="0"/>
              <a:t>Investigación participativa colaborativa</a:t>
            </a:r>
          </a:p>
          <a:p>
            <a:pPr marL="914400" lvl="1" indent="-457200" eaLnBrk="1" hangingPunct="1">
              <a:buFont typeface="Wingdings 2" pitchFamily="18" charset="2"/>
              <a:buAutoNum type="arabicPeriod"/>
            </a:pPr>
            <a:r>
              <a:rPr lang="es-MX" smtClean="0"/>
              <a:t>Valoración de prioridades y necesidades</a:t>
            </a:r>
          </a:p>
          <a:p>
            <a:pPr marL="914400" lvl="1" indent="-457200" eaLnBrk="1" hangingPunct="1">
              <a:buFont typeface="Wingdings 2" pitchFamily="18" charset="2"/>
              <a:buAutoNum type="arabicPeriod"/>
            </a:pPr>
            <a:r>
              <a:rPr lang="es-MX" smtClean="0"/>
              <a:t>Investigación evaluativa</a:t>
            </a:r>
          </a:p>
          <a:p>
            <a:pPr marL="914400" lvl="1" indent="-457200" eaLnBrk="1" hangingPunct="1">
              <a:buFont typeface="Wingdings 2" pitchFamily="18" charset="2"/>
              <a:buAutoNum type="arabicPeriod"/>
            </a:pPr>
            <a:r>
              <a:rPr lang="es-MX" smtClean="0"/>
              <a:t>Desmitificación</a:t>
            </a:r>
            <a:endParaRPr lang="es-ES" smtClean="0"/>
          </a:p>
          <a:p>
            <a:pPr marL="495300" indent="-495300" eaLnBrk="1" hangingPunct="1"/>
            <a:endParaRPr lang="es-E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p:txBody>
          <a:bodyPr/>
          <a:lstStyle/>
          <a:p>
            <a:pPr algn="r" eaLnBrk="1" hangingPunct="1"/>
            <a:r>
              <a:rPr lang="es-VE" sz="4000" smtClean="0"/>
              <a:t>Propósitos de la investigación acción</a:t>
            </a:r>
            <a:endParaRPr lang="es-ES" sz="4000" smtClean="0"/>
          </a:p>
        </p:txBody>
      </p:sp>
      <p:sp>
        <p:nvSpPr>
          <p:cNvPr id="33794" name="Rectangle 3"/>
          <p:cNvSpPr>
            <a:spLocks noGrp="1" noChangeArrowheads="1"/>
          </p:cNvSpPr>
          <p:nvPr>
            <p:ph type="body" idx="4294967295"/>
          </p:nvPr>
        </p:nvSpPr>
        <p:spPr/>
        <p:txBody>
          <a:bodyPr/>
          <a:lstStyle/>
          <a:p>
            <a:pPr marL="495300" indent="-495300" eaLnBrk="1" hangingPunct="1">
              <a:buFont typeface="Wingdings 2" pitchFamily="18" charset="2"/>
              <a:buAutoNum type="arabicPeriod"/>
            </a:pPr>
            <a:r>
              <a:rPr lang="es-MX" b="1" smtClean="0"/>
              <a:t>Investigación-acción</a:t>
            </a:r>
            <a:r>
              <a:rPr lang="es-MX" smtClean="0"/>
              <a:t>: Acción y evaluación avanzan por separado pero simultáneamente: son proyectos de investigación que intentan cambiar el comportamiento de la gente</a:t>
            </a:r>
          </a:p>
          <a:p>
            <a:pPr marL="914400" lvl="1" indent="-457200" eaLnBrk="1" hangingPunct="1"/>
            <a:r>
              <a:rPr lang="es-MX" smtClean="0"/>
              <a:t>Hanmer y Saunders (1984) investigaron violencia contra la mujer, utilizaron entrevistas en casa con la participación de la comunidad, con el fin de devolver a la comunidad la información obtenida para desarrollar formas de autoayuda y asistencia mutua entre mujeres</a:t>
            </a:r>
          </a:p>
          <a:p>
            <a:pPr marL="914400" lvl="1" indent="-457200" eaLnBrk="1" hangingPunct="1"/>
            <a:endParaRPr lang="es-MX"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p:txBody>
          <a:bodyPr/>
          <a:lstStyle/>
          <a:p>
            <a:pPr algn="r" eaLnBrk="1" hangingPunct="1"/>
            <a:r>
              <a:rPr lang="es-VE" sz="4000" smtClean="0"/>
              <a:t>Propósitos de la investigación acción</a:t>
            </a:r>
            <a:endParaRPr lang="es-ES" sz="4000" smtClean="0"/>
          </a:p>
        </p:txBody>
      </p:sp>
      <p:sp>
        <p:nvSpPr>
          <p:cNvPr id="34818" name="Rectangle 3"/>
          <p:cNvSpPr>
            <a:spLocks noGrp="1" noChangeArrowheads="1"/>
          </p:cNvSpPr>
          <p:nvPr>
            <p:ph type="body" idx="4294967295"/>
          </p:nvPr>
        </p:nvSpPr>
        <p:spPr/>
        <p:txBody>
          <a:bodyPr/>
          <a:lstStyle/>
          <a:p>
            <a:pPr marL="495300" indent="-495300" eaLnBrk="1" hangingPunct="1">
              <a:buFont typeface="Wingdings 2" pitchFamily="18" charset="2"/>
              <a:buNone/>
            </a:pPr>
            <a:r>
              <a:rPr lang="es-MX" smtClean="0"/>
              <a:t>2.   </a:t>
            </a:r>
            <a:r>
              <a:rPr lang="es-MX" b="1" smtClean="0"/>
              <a:t>Investigación participativa colaborativa</a:t>
            </a:r>
            <a:r>
              <a:rPr lang="es-MX" smtClean="0"/>
              <a:t>: la gente estudiada toma las decisiones respecto al formato del estudio y el análisis de datos. Modelo de investigación diseñado para crear cambio social e individual mediante la alteración de las relaciones de rol de las personas involucradas en el proyecto</a:t>
            </a:r>
          </a:p>
          <a:p>
            <a:pPr marL="914400" lvl="1" indent="-457200" eaLnBrk="1" hangingPunct="1"/>
            <a:r>
              <a:rPr lang="es-MX" smtClean="0"/>
              <a:t> Lather (1988) capacito a hombres y mujeres de bajos ingresos para que investigaran sus propias circunstancias económicas con el fin de entenderlas y cambiarlas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pPr algn="r" eaLnBrk="1" hangingPunct="1"/>
            <a:r>
              <a:rPr lang="es-VE" sz="4000" smtClean="0"/>
              <a:t>Propósitos de la investigación acción</a:t>
            </a:r>
            <a:endParaRPr lang="es-ES" sz="4000" smtClean="0"/>
          </a:p>
        </p:txBody>
      </p:sp>
      <p:sp>
        <p:nvSpPr>
          <p:cNvPr id="35842" name="Rectangle 3"/>
          <p:cNvSpPr>
            <a:spLocks noGrp="1"/>
          </p:cNvSpPr>
          <p:nvPr>
            <p:ph type="body" idx="1"/>
          </p:nvPr>
        </p:nvSpPr>
        <p:spPr/>
        <p:txBody>
          <a:bodyPr/>
          <a:lstStyle/>
          <a:p>
            <a:pPr marL="495300" indent="-495300" eaLnBrk="1" hangingPunct="1">
              <a:buFont typeface="Wingdings 2" pitchFamily="18" charset="2"/>
              <a:buNone/>
            </a:pPr>
            <a:r>
              <a:rPr lang="es-MX" b="1" smtClean="0"/>
              <a:t>3. Valoración de prioridades y necesidades</a:t>
            </a:r>
            <a:r>
              <a:rPr lang="es-MX" smtClean="0"/>
              <a:t>: la investigación busca determinar la cantidad absoluta o relativa de gente con una experiencia o necesidad particular</a:t>
            </a:r>
          </a:p>
          <a:p>
            <a:pPr marL="850900" lvl="1" indent="-457200" eaLnBrk="1" hangingPunct="1"/>
            <a:r>
              <a:rPr lang="es-MX" smtClean="0"/>
              <a:t>MacKinnon (1979), investigó sobre acoso sexual, en donde primeramente convocó a reuniones en donde las mujeres expresaban su experiencia en donde se iba descubriendo e identificando temas comunes que condujeron  a volver evidente la magnitud del problema y que se revelaran las bases para la acción</a:t>
            </a:r>
          </a:p>
          <a:p>
            <a:pPr marL="495300" indent="-495300" eaLnBrk="1" hangingPunct="1"/>
            <a:endParaRPr lang="es-E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p:txBody>
          <a:bodyPr/>
          <a:lstStyle/>
          <a:p>
            <a:pPr algn="r" eaLnBrk="1" hangingPunct="1"/>
            <a:r>
              <a:rPr lang="es-VE" sz="4000" smtClean="0"/>
              <a:t>Propósitos de la investigación acción</a:t>
            </a:r>
            <a:endParaRPr lang="es-ES" sz="4000" smtClean="0"/>
          </a:p>
        </p:txBody>
      </p:sp>
      <p:sp>
        <p:nvSpPr>
          <p:cNvPr id="36866" name="Rectangle 3"/>
          <p:cNvSpPr>
            <a:spLocks noGrp="1" noChangeArrowheads="1"/>
          </p:cNvSpPr>
          <p:nvPr>
            <p:ph type="body" idx="4294967295"/>
          </p:nvPr>
        </p:nvSpPr>
        <p:spPr/>
        <p:txBody>
          <a:bodyPr/>
          <a:lstStyle/>
          <a:p>
            <a:pPr marL="495300" indent="-495300" eaLnBrk="1" hangingPunct="1">
              <a:buFont typeface="Wingdings 2" pitchFamily="18" charset="2"/>
              <a:buAutoNum type="arabicPeriod" startAt="4"/>
            </a:pPr>
            <a:r>
              <a:rPr lang="es-MX" b="1" smtClean="0"/>
              <a:t>Investigación evaluativa:</a:t>
            </a:r>
            <a:r>
              <a:rPr lang="es-MX" smtClean="0"/>
              <a:t> su propósito es evaluar la efectividad de los distintos tipos de acción para solventar necesidades o resolver problemas</a:t>
            </a:r>
          </a:p>
          <a:p>
            <a:pPr marL="495300" indent="-495300" eaLnBrk="1" hangingPunct="1">
              <a:buFont typeface="Wingdings 2" pitchFamily="18" charset="2"/>
              <a:buAutoNum type="arabicPeriod" startAt="4"/>
            </a:pPr>
            <a:endParaRPr lang="es-MX" smtClean="0"/>
          </a:p>
          <a:p>
            <a:pPr marL="495300" indent="-495300" eaLnBrk="1" hangingPunct="1">
              <a:buFont typeface="Wingdings 2" pitchFamily="18" charset="2"/>
              <a:buAutoNum type="arabicPeriod" startAt="4"/>
            </a:pPr>
            <a:r>
              <a:rPr lang="es-MX" b="1" smtClean="0"/>
              <a:t>Desmitificación</a:t>
            </a:r>
            <a:r>
              <a:rPr lang="es-MX" smtClean="0"/>
              <a:t>: aquí es fundamental la convicción de que el acto mismo de obtener conocimiento crea el potencial para el cambio</a:t>
            </a:r>
            <a:endParaRPr lang="es-ES" smtClean="0"/>
          </a:p>
          <a:p>
            <a:pPr marL="495300" indent="-495300" eaLnBrk="1" hangingPunct="1"/>
            <a:endParaRPr lang="es-E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rganization Chart 2"/>
          <p:cNvGraphicFramePr>
            <a:graphicFrameLocks/>
          </p:cNvGraphicFramePr>
          <p:nvPr>
            <p:ph idx="4294967295"/>
          </p:nvPr>
        </p:nvGraphicFramePr>
        <p:xfrm>
          <a:off x="900113" y="908050"/>
          <a:ext cx="7772400" cy="5257800"/>
        </p:xfrm>
        <a:graphic>
          <a:graphicData uri="http://schemas.openxmlformats.org/drawingml/2006/compatibility">
            <com:legacyDrawing xmlns:com="http://schemas.openxmlformats.org/drawingml/2006/compatibility" spid="_x0000_s5122"/>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p:txBody>
          <a:bodyPr/>
          <a:lstStyle/>
          <a:p>
            <a:pPr algn="r" eaLnBrk="1" hangingPunct="1"/>
            <a:r>
              <a:rPr lang="es-VE" sz="4000" smtClean="0"/>
              <a:t>Propósitos de la investigación acción</a:t>
            </a:r>
            <a:endParaRPr lang="es-ES" sz="4000" smtClean="0"/>
          </a:p>
        </p:txBody>
      </p:sp>
      <p:sp>
        <p:nvSpPr>
          <p:cNvPr id="37890" name="Rectangle 3"/>
          <p:cNvSpPr>
            <a:spLocks noGrp="1" noChangeArrowheads="1"/>
          </p:cNvSpPr>
          <p:nvPr>
            <p:ph type="body" idx="4294967295"/>
          </p:nvPr>
        </p:nvSpPr>
        <p:spPr/>
        <p:txBody>
          <a:bodyPr/>
          <a:lstStyle/>
          <a:p>
            <a:pPr eaLnBrk="1" hangingPunct="1">
              <a:buFont typeface="Wingdings" pitchFamily="2" charset="2"/>
              <a:buNone/>
            </a:pPr>
            <a:r>
              <a:rPr lang="es-ES" smtClean="0"/>
              <a:t>Mejorar  </a:t>
            </a:r>
          </a:p>
          <a:p>
            <a:pPr eaLnBrk="1" hangingPunct="1"/>
            <a:r>
              <a:rPr lang="es-ES" smtClean="0"/>
              <a:t>La productividad, la racionalidad y la justicia de la práctica social.</a:t>
            </a:r>
          </a:p>
          <a:p>
            <a:pPr eaLnBrk="1" hangingPunct="1"/>
            <a:r>
              <a:rPr lang="es-ES" smtClean="0"/>
              <a:t>La comprensión de la práctica o</a:t>
            </a:r>
          </a:p>
          <a:p>
            <a:pPr eaLnBrk="1" hangingPunct="1"/>
            <a:r>
              <a:rPr lang="es-ES" smtClean="0"/>
              <a:t>La situación en que la práctica se realiza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p:txBody>
          <a:bodyPr/>
          <a:lstStyle/>
          <a:p>
            <a:pPr algn="r" eaLnBrk="1" hangingPunct="1"/>
            <a:r>
              <a:rPr lang="es-VE" sz="4400" smtClean="0"/>
              <a:t>Investigación acción</a:t>
            </a:r>
            <a:endParaRPr lang="es-ES" sz="4400" smtClean="0"/>
          </a:p>
        </p:txBody>
      </p:sp>
      <p:sp>
        <p:nvSpPr>
          <p:cNvPr id="38914" name="Rectangle 3"/>
          <p:cNvSpPr>
            <a:spLocks noGrp="1" noChangeArrowheads="1"/>
          </p:cNvSpPr>
          <p:nvPr>
            <p:ph type="body" idx="4294967295"/>
          </p:nvPr>
        </p:nvSpPr>
        <p:spPr/>
        <p:txBody>
          <a:bodyPr/>
          <a:lstStyle/>
          <a:p>
            <a:pPr marL="495300" indent="-495300" eaLnBrk="1" hangingPunct="1"/>
            <a:r>
              <a:rPr lang="es-MX" smtClean="0"/>
              <a:t>En este tipo de investigación se hace énfasis en la teoría crítica que viene de una tradición marxista:</a:t>
            </a:r>
          </a:p>
          <a:p>
            <a:pPr marL="495300" indent="-495300" eaLnBrk="1" hangingPunct="1"/>
            <a:endParaRPr lang="es-MX" smtClean="0"/>
          </a:p>
          <a:p>
            <a:pPr marL="914400" lvl="1" indent="-457200" eaLnBrk="1" hangingPunct="1"/>
            <a:r>
              <a:rPr lang="es-MX" smtClean="0"/>
              <a:t>No debemos simplemente entender el mundo, sino debemos también cambiarlo</a:t>
            </a:r>
            <a:endParaRPr lang="es-E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6" name="Rectangle 2"/>
          <p:cNvSpPr>
            <a:spLocks noGrp="1"/>
          </p:cNvSpPr>
          <p:nvPr>
            <p:ph type="title"/>
          </p:nvPr>
        </p:nvSpPr>
        <p:spPr/>
        <p:txBody>
          <a:bodyPr/>
          <a:lstStyle/>
          <a:p>
            <a:pPr algn="r" eaLnBrk="1" hangingPunct="1"/>
            <a:r>
              <a:rPr lang="es-VE" sz="4400" smtClean="0"/>
              <a:t>Investigación acción</a:t>
            </a:r>
            <a:endParaRPr lang="es-ES" sz="4400" smtClean="0"/>
          </a:p>
        </p:txBody>
      </p:sp>
      <p:sp>
        <p:nvSpPr>
          <p:cNvPr id="57357" name="Rectangle 3"/>
          <p:cNvSpPr>
            <a:spLocks noGrp="1"/>
          </p:cNvSpPr>
          <p:nvPr>
            <p:ph type="body" idx="1"/>
          </p:nvPr>
        </p:nvSpPr>
        <p:spPr/>
        <p:txBody>
          <a:bodyPr/>
          <a:lstStyle/>
          <a:p>
            <a:pPr eaLnBrk="1" hangingPunct="1"/>
            <a:r>
              <a:rPr lang="es-MX" smtClean="0"/>
              <a:t>Rasgos que definen la investigación-acción:</a:t>
            </a:r>
          </a:p>
          <a:p>
            <a:pPr eaLnBrk="1" hangingPunct="1"/>
            <a:endParaRPr lang="es-ES" smtClean="0"/>
          </a:p>
        </p:txBody>
      </p:sp>
      <p:graphicFrame>
        <p:nvGraphicFramePr>
          <p:cNvPr id="57349" name="Diagram 5"/>
          <p:cNvGraphicFramePr>
            <a:graphicFrameLocks/>
          </p:cNvGraphicFramePr>
          <p:nvPr/>
        </p:nvGraphicFramePr>
        <p:xfrm>
          <a:off x="1908175" y="2320925"/>
          <a:ext cx="5472113" cy="4537075"/>
        </p:xfrm>
        <a:graphic>
          <a:graphicData uri="http://schemas.openxmlformats.org/drawingml/2006/compatibility">
            <com:legacyDrawing xmlns:com="http://schemas.openxmlformats.org/drawingml/2006/compatibility" spid="_x0000_s57349"/>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p:nvPr>
        </p:nvSpPr>
        <p:spPr>
          <a:xfrm>
            <a:off x="457200" y="-242888"/>
            <a:ext cx="8229600" cy="1143001"/>
          </a:xfrm>
        </p:spPr>
        <p:txBody>
          <a:bodyPr/>
          <a:lstStyle/>
          <a:p>
            <a:pPr algn="r" eaLnBrk="1" hangingPunct="1"/>
            <a:r>
              <a:rPr lang="es-VE" sz="4400" smtClean="0"/>
              <a:t>Investigación acción. Modelo</a:t>
            </a:r>
            <a:endParaRPr lang="es-ES" sz="4400" smtClean="0"/>
          </a:p>
        </p:txBody>
      </p:sp>
      <p:sp>
        <p:nvSpPr>
          <p:cNvPr id="58370" name="Rectangle 3"/>
          <p:cNvSpPr>
            <a:spLocks noGrp="1"/>
          </p:cNvSpPr>
          <p:nvPr>
            <p:ph type="body" idx="1"/>
          </p:nvPr>
        </p:nvSpPr>
        <p:spPr/>
        <p:txBody>
          <a:bodyPr/>
          <a:lstStyle/>
          <a:p>
            <a:pPr eaLnBrk="1" hangingPunct="1"/>
            <a:endParaRPr lang="es-ES" dirty="0" smtClean="0"/>
          </a:p>
        </p:txBody>
      </p:sp>
      <p:pic>
        <p:nvPicPr>
          <p:cNvPr id="79874" name="Picture 2"/>
          <p:cNvPicPr>
            <a:picLocks noChangeAspect="1" noChangeArrowheads="1"/>
          </p:cNvPicPr>
          <p:nvPr/>
        </p:nvPicPr>
        <p:blipFill>
          <a:blip r:embed="rId2" cstate="print"/>
          <a:srcRect/>
          <a:stretch>
            <a:fillRect/>
          </a:stretch>
        </p:blipFill>
        <p:spPr bwMode="auto">
          <a:xfrm>
            <a:off x="2051720" y="1077913"/>
            <a:ext cx="4524375" cy="5780087"/>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idx="4294967295"/>
          </p:nvPr>
        </p:nvSpPr>
        <p:spPr/>
        <p:txBody>
          <a:bodyPr/>
          <a:lstStyle/>
          <a:p>
            <a:pPr algn="r" eaLnBrk="1" hangingPunct="1"/>
            <a:r>
              <a:rPr lang="es-VE" sz="4000" smtClean="0"/>
              <a:t>Realización de la Investigación acción</a:t>
            </a:r>
            <a:endParaRPr lang="es-ES" sz="4000" smtClean="0"/>
          </a:p>
        </p:txBody>
      </p:sp>
      <p:sp>
        <p:nvSpPr>
          <p:cNvPr id="59394" name="Rectangle 3"/>
          <p:cNvSpPr>
            <a:spLocks noGrp="1" noChangeArrowheads="1"/>
          </p:cNvSpPr>
          <p:nvPr>
            <p:ph type="body" idx="4294967295"/>
          </p:nvPr>
        </p:nvSpPr>
        <p:spPr/>
        <p:txBody>
          <a:bodyPr/>
          <a:lstStyle/>
          <a:p>
            <a:pPr marL="495300" indent="-495300" eaLnBrk="1" hangingPunct="1"/>
            <a:r>
              <a:rPr lang="es-MX" sz="2200" smtClean="0"/>
              <a:t>Planeación: es útil redactar preguntas preliminares con el fin de desarrollar una descripción de la situación, por ejemplo: ¿qué esta ya sucediendo?, ¿cuál es la lógica de esto?, ¿qué estoy tratando de cambiar?, ¿cuáles son las posibilidades?, ¿quién resulta afectado?, ¿con quién tendré que negociar?</a:t>
            </a:r>
          </a:p>
          <a:p>
            <a:pPr marL="914400" lvl="1" indent="-457200" eaLnBrk="1" hangingPunct="1">
              <a:buFont typeface="Wingdings 2" pitchFamily="18" charset="2"/>
              <a:buAutoNum type="arabicPeriod"/>
            </a:pPr>
            <a:r>
              <a:rPr lang="es-MX" sz="2000" smtClean="0"/>
              <a:t>Primero identificar algún problema y clarificar que es realmente lo que interesa</a:t>
            </a:r>
          </a:p>
          <a:p>
            <a:pPr marL="914400" lvl="1" indent="-457200" eaLnBrk="1" hangingPunct="1">
              <a:buFont typeface="Wingdings 2" pitchFamily="18" charset="2"/>
              <a:buAutoNum type="arabicPeriod"/>
            </a:pPr>
            <a:r>
              <a:rPr lang="es-MX" sz="2000" smtClean="0"/>
              <a:t>Describir los hechos de la situación</a:t>
            </a:r>
          </a:p>
          <a:p>
            <a:pPr marL="914400" lvl="1" indent="-457200" eaLnBrk="1" hangingPunct="1">
              <a:buFont typeface="Wingdings 2" pitchFamily="18" charset="2"/>
              <a:buAutoNum type="arabicPeriod"/>
            </a:pPr>
            <a:r>
              <a:rPr lang="es-MX" sz="2000" smtClean="0"/>
              <a:t>Formular explicación preliminar de los hechos de la situación generando hipótesis</a:t>
            </a:r>
          </a:p>
          <a:p>
            <a:pPr marL="914400" lvl="1" indent="-457200" eaLnBrk="1" hangingPunct="1">
              <a:buFont typeface="Wingdings 2" pitchFamily="18" charset="2"/>
              <a:buAutoNum type="arabicPeriod"/>
            </a:pPr>
            <a:r>
              <a:rPr lang="es-MX" sz="2000" smtClean="0"/>
              <a:t>Poner a prueba hipótesis, esto es, poner en marcha una acción y observar su desempeño (espiral de la investigación-acción)</a:t>
            </a:r>
            <a:endParaRPr lang="es-ES" sz="20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p:txBody>
          <a:bodyPr/>
          <a:lstStyle/>
          <a:p>
            <a:pPr algn="r" eaLnBrk="1" hangingPunct="1"/>
            <a:r>
              <a:rPr lang="es-VE" sz="4000" smtClean="0"/>
              <a:t>Realización de la Investigación acción</a:t>
            </a:r>
            <a:endParaRPr lang="es-ES" sz="4000" smtClean="0"/>
          </a:p>
        </p:txBody>
      </p:sp>
      <p:sp>
        <p:nvSpPr>
          <p:cNvPr id="60418" name="Rectangle 3"/>
          <p:cNvSpPr>
            <a:spLocks noGrp="1" noChangeArrowheads="1"/>
          </p:cNvSpPr>
          <p:nvPr>
            <p:ph type="body" idx="4294967295"/>
          </p:nvPr>
        </p:nvSpPr>
        <p:spPr/>
        <p:txBody>
          <a:bodyPr/>
          <a:lstStyle/>
          <a:p>
            <a:pPr marL="495300" indent="-495300" eaLnBrk="1" hangingPunct="1">
              <a:lnSpc>
                <a:spcPct val="90000"/>
              </a:lnSpc>
              <a:buFont typeface="Wingdings 2" pitchFamily="18" charset="2"/>
              <a:buNone/>
            </a:pPr>
            <a:endParaRPr lang="es-MX" smtClean="0"/>
          </a:p>
          <a:p>
            <a:pPr marL="914400" lvl="1" indent="-457200" eaLnBrk="1" hangingPunct="1">
              <a:lnSpc>
                <a:spcPct val="90000"/>
              </a:lnSpc>
              <a:buFont typeface="Wingdings 2" pitchFamily="18" charset="2"/>
              <a:buAutoNum type="arabicPeriod" startAt="4"/>
            </a:pPr>
            <a:r>
              <a:rPr lang="es-MX" smtClean="0"/>
              <a:t>Poner a prueba hipótesis, esto es, poner en marcha una acción y observar su desempeño (espiral de la investigación-acción):</a:t>
            </a:r>
          </a:p>
          <a:p>
            <a:pPr marL="1314450" lvl="2" indent="-400050" eaLnBrk="1" hangingPunct="1">
              <a:lnSpc>
                <a:spcPct val="90000"/>
              </a:lnSpc>
            </a:pPr>
            <a:r>
              <a:rPr lang="es-MX" smtClean="0"/>
              <a:t>Selecciona el área general: discute, observa, lee y decide la primera acción</a:t>
            </a:r>
          </a:p>
          <a:p>
            <a:pPr marL="1314450" lvl="2" indent="-400050" eaLnBrk="1" hangingPunct="1">
              <a:lnSpc>
                <a:spcPct val="90000"/>
              </a:lnSpc>
            </a:pPr>
            <a:r>
              <a:rPr lang="es-MX" smtClean="0"/>
              <a:t>Llevar a cabo la acción (monitorea la acción)</a:t>
            </a:r>
          </a:p>
          <a:p>
            <a:pPr marL="1314450" lvl="2" indent="-400050" eaLnBrk="1" hangingPunct="1">
              <a:lnSpc>
                <a:spcPct val="90000"/>
              </a:lnSpc>
            </a:pPr>
            <a:r>
              <a:rPr lang="es-MX" smtClean="0"/>
              <a:t>Examinar la información reunida</a:t>
            </a:r>
          </a:p>
          <a:p>
            <a:pPr marL="1314450" lvl="2" indent="-400050" eaLnBrk="1" hangingPunct="1">
              <a:lnSpc>
                <a:spcPct val="90000"/>
              </a:lnSpc>
            </a:pPr>
            <a:r>
              <a:rPr lang="es-MX" smtClean="0"/>
              <a:t>Evaluar procesos y resultados</a:t>
            </a:r>
          </a:p>
          <a:p>
            <a:pPr marL="1314450" lvl="2" indent="-400050" eaLnBrk="1" hangingPunct="1">
              <a:lnSpc>
                <a:spcPct val="90000"/>
              </a:lnSpc>
            </a:pPr>
            <a:r>
              <a:rPr lang="es-MX" smtClean="0"/>
              <a:t>Planear la siguiente acción</a:t>
            </a:r>
          </a:p>
          <a:p>
            <a:pPr marL="1314450" lvl="2" indent="-400050" eaLnBrk="1" hangingPunct="1">
              <a:lnSpc>
                <a:spcPct val="90000"/>
              </a:lnSpc>
            </a:pPr>
            <a:r>
              <a:rPr lang="es-MX" smtClean="0"/>
              <a:t>Llevar a cabo la siguiente acción</a:t>
            </a:r>
          </a:p>
          <a:p>
            <a:pPr marL="1314450" lvl="2" indent="-400050" eaLnBrk="1" hangingPunct="1">
              <a:lnSpc>
                <a:spcPct val="90000"/>
              </a:lnSpc>
            </a:pPr>
            <a:r>
              <a:rPr lang="es-MX" smtClean="0"/>
              <a:t>Continúa	</a:t>
            </a:r>
            <a:endParaRPr lang="es-E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a:xfrm>
            <a:off x="468313" y="188913"/>
            <a:ext cx="8229600" cy="1143000"/>
          </a:xfrm>
        </p:spPr>
        <p:txBody>
          <a:bodyPr/>
          <a:lstStyle/>
          <a:p>
            <a:pPr algn="r" eaLnBrk="1" hangingPunct="1"/>
            <a:r>
              <a:rPr lang="es-VE" sz="4000" smtClean="0"/>
              <a:t>Realización de la Investigación acción</a:t>
            </a:r>
            <a:endParaRPr lang="es-ES" sz="4000" smtClean="0"/>
          </a:p>
        </p:txBody>
      </p:sp>
      <p:sp>
        <p:nvSpPr>
          <p:cNvPr id="61442" name="Rectangle 3"/>
          <p:cNvSpPr>
            <a:spLocks noGrp="1"/>
          </p:cNvSpPr>
          <p:nvPr>
            <p:ph type="body" idx="1"/>
          </p:nvPr>
        </p:nvSpPr>
        <p:spPr>
          <a:xfrm>
            <a:off x="457200" y="1412875"/>
            <a:ext cx="8229600" cy="5256213"/>
          </a:xfrm>
        </p:spPr>
        <p:txBody>
          <a:bodyPr/>
          <a:lstStyle/>
          <a:p>
            <a:pPr eaLnBrk="1" hangingPunct="1"/>
            <a:r>
              <a:rPr lang="es-MX" smtClean="0"/>
              <a:t>Recopilación de datos: para poder monitorear la acción se tiene que reunir información:</a:t>
            </a:r>
          </a:p>
          <a:p>
            <a:pPr lvl="1" eaLnBrk="1" hangingPunct="1"/>
            <a:r>
              <a:rPr lang="es-MX" smtClean="0"/>
              <a:t>Recopilación de documentos en relación con la situación</a:t>
            </a:r>
          </a:p>
          <a:p>
            <a:pPr lvl="1" eaLnBrk="1" hangingPunct="1"/>
            <a:r>
              <a:rPr lang="es-MX" smtClean="0"/>
              <a:t>Llevar un diario detallado</a:t>
            </a:r>
          </a:p>
          <a:p>
            <a:pPr lvl="1" eaLnBrk="1" hangingPunct="1"/>
            <a:r>
              <a:rPr lang="es-MX" smtClean="0"/>
              <a:t>Notas de observación</a:t>
            </a:r>
          </a:p>
          <a:p>
            <a:pPr lvl="1" eaLnBrk="1" hangingPunct="1"/>
            <a:r>
              <a:rPr lang="es-MX" smtClean="0"/>
              <a:t>Sondeos con cuestionarios</a:t>
            </a:r>
          </a:p>
          <a:p>
            <a:pPr lvl="1" eaLnBrk="1" hangingPunct="1"/>
            <a:r>
              <a:rPr lang="es-MX" smtClean="0"/>
              <a:t>Entrevistas</a:t>
            </a:r>
          </a:p>
          <a:p>
            <a:pPr lvl="1" eaLnBrk="1" hangingPunct="1"/>
            <a:r>
              <a:rPr lang="es-MX" smtClean="0"/>
              <a:t>Seguir de cerca a los participantes</a:t>
            </a:r>
          </a:p>
          <a:p>
            <a:pPr lvl="1" eaLnBrk="1" hangingPunct="1"/>
            <a:r>
              <a:rPr lang="es-MX" smtClean="0"/>
              <a:t>Registro en cinta/video</a:t>
            </a:r>
          </a:p>
          <a:p>
            <a:pPr lvl="1" eaLnBrk="1" hangingPunct="1"/>
            <a:r>
              <a:rPr lang="es-MX" smtClean="0"/>
              <a:t>Fotos fijas</a:t>
            </a:r>
          </a:p>
          <a:p>
            <a:pPr lvl="1" eaLnBrk="1" hangingPunct="1"/>
            <a:r>
              <a:rPr lang="es-MX" smtClean="0"/>
              <a:t>Triangulación</a:t>
            </a:r>
            <a:endParaRPr lang="es-ES" smtClean="0"/>
          </a:p>
        </p:txBody>
      </p:sp>
      <p:sp>
        <p:nvSpPr>
          <p:cNvPr id="61443" name="AutoShape 4">
            <a:hlinkClick r:id="" action="ppaction://noaction" highlightClick="1"/>
          </p:cNvPr>
          <p:cNvSpPr>
            <a:spLocks noChangeArrowheads="1"/>
          </p:cNvSpPr>
          <p:nvPr/>
        </p:nvSpPr>
        <p:spPr bwMode="auto">
          <a:xfrm>
            <a:off x="6732588" y="5373688"/>
            <a:ext cx="1223962" cy="792162"/>
          </a:xfrm>
          <a:prstGeom prst="actionButtonMovie">
            <a:avLst/>
          </a:prstGeom>
          <a:solidFill>
            <a:schemeClr val="accent1"/>
          </a:solidFill>
          <a:ln w="9525">
            <a:noFill/>
            <a:miter lim="800000"/>
            <a:headEnd/>
            <a:tailEnd/>
          </a:ln>
        </p:spPr>
        <p:txBody>
          <a:bodyPr wrap="none" anchor="ctr"/>
          <a:lstStyle/>
          <a:p>
            <a:pPr algn="ctr"/>
            <a:endParaRPr lang="es-ES"/>
          </a:p>
          <a:p>
            <a:pPr algn="ctr"/>
            <a:endParaRPr lang="es-ES"/>
          </a:p>
          <a:p>
            <a:pPr algn="ctr"/>
            <a:endParaRPr lang="es-ES"/>
          </a:p>
          <a:p>
            <a:pPr algn="ctr"/>
            <a:endParaRPr lang="es-ES"/>
          </a:p>
          <a:p>
            <a:pPr algn="ctr"/>
            <a:r>
              <a:rPr lang="es-ES" sz="1000">
                <a:hlinkClick r:id="rId2"/>
              </a:rPr>
              <a:t>http://www.mefeedia.com/watch/25905552</a:t>
            </a:r>
            <a:endParaRPr lang="es-ES" sz="1000"/>
          </a:p>
          <a:p>
            <a:pPr algn="ctr"/>
            <a:endParaRPr lang="es-ES" sz="10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p:txBody>
          <a:bodyPr/>
          <a:lstStyle/>
          <a:p>
            <a:pPr algn="r" eaLnBrk="1" hangingPunct="1"/>
            <a:r>
              <a:rPr lang="en-US" smtClean="0"/>
              <a:t>Investigación acci</a:t>
            </a:r>
            <a:r>
              <a:rPr lang="es-VE" smtClean="0"/>
              <a:t>ó</a:t>
            </a:r>
            <a:r>
              <a:rPr lang="en-US" smtClean="0"/>
              <a:t>n</a:t>
            </a:r>
            <a:endParaRPr lang="es-ES" smtClean="0"/>
          </a:p>
        </p:txBody>
      </p:sp>
      <p:sp>
        <p:nvSpPr>
          <p:cNvPr id="20482" name="Rectangle 3"/>
          <p:cNvSpPr>
            <a:spLocks noGrp="1" noChangeArrowheads="1"/>
          </p:cNvSpPr>
          <p:nvPr>
            <p:ph type="body" idx="4294967295"/>
          </p:nvPr>
        </p:nvSpPr>
        <p:spPr/>
        <p:txBody>
          <a:bodyPr/>
          <a:lstStyle/>
          <a:p>
            <a:pPr eaLnBrk="1" hangingPunct="1"/>
            <a:r>
              <a:rPr lang="es-ES" smtClean="0"/>
              <a:t>Antecedentes</a:t>
            </a:r>
          </a:p>
          <a:p>
            <a:pPr eaLnBrk="1" hangingPunct="1"/>
            <a:endParaRPr lang="es-MX" smtClean="0"/>
          </a:p>
          <a:p>
            <a:pPr eaLnBrk="1" hangingPunct="1"/>
            <a:r>
              <a:rPr lang="es-MX" smtClean="0"/>
              <a:t>Kurt Lewin (1940): estudiar las cosas cambiándolas y viendo sus efectos:</a:t>
            </a:r>
          </a:p>
          <a:p>
            <a:pPr marL="742950" lvl="1" indent="-285750" eaLnBrk="1" hangingPunct="1"/>
            <a:r>
              <a:rPr lang="es-MX" b="1" smtClean="0"/>
              <a:t>“para comprender un proceso, es necesario crear un cambio y luego observar los efectos variables y las nuevas dinámicas”</a:t>
            </a:r>
          </a:p>
          <a:p>
            <a:pPr eaLnBrk="1" hangingPunct="1"/>
            <a:r>
              <a:rPr lang="es-MX" smtClean="0"/>
              <a:t>Ciclo: Planeación-Acción-Recopilación de información</a:t>
            </a:r>
          </a:p>
          <a:p>
            <a:pPr eaLnBrk="1" hangingPunct="1">
              <a:buFont typeface="Wingdings 2" pitchFamily="18" charset="2"/>
              <a:buNone/>
            </a:pPr>
            <a:endParaRPr lang="es-MX"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p:txBody>
          <a:bodyPr/>
          <a:lstStyle/>
          <a:p>
            <a:pPr algn="r" eaLnBrk="1" hangingPunct="1"/>
            <a:r>
              <a:rPr lang="en-US" smtClean="0"/>
              <a:t>Investigación acci</a:t>
            </a:r>
            <a:r>
              <a:rPr lang="es-VE" smtClean="0"/>
              <a:t>ó</a:t>
            </a:r>
            <a:r>
              <a:rPr lang="en-US" smtClean="0"/>
              <a:t>n</a:t>
            </a:r>
            <a:endParaRPr lang="es-ES" smtClean="0"/>
          </a:p>
        </p:txBody>
      </p:sp>
      <p:sp>
        <p:nvSpPr>
          <p:cNvPr id="21506" name="Rectangle 3"/>
          <p:cNvSpPr>
            <a:spLocks noGrp="1" noChangeArrowheads="1"/>
          </p:cNvSpPr>
          <p:nvPr>
            <p:ph type="body" idx="4294967295"/>
          </p:nvPr>
        </p:nvSpPr>
        <p:spPr/>
        <p:txBody>
          <a:bodyPr/>
          <a:lstStyle/>
          <a:p>
            <a:pPr eaLnBrk="1" hangingPunct="1"/>
            <a:r>
              <a:rPr lang="es-MX" smtClean="0"/>
              <a:t>Kurt Lewin alentó a las comunidades a estudiar los resultados de sus acciones y examinar los orígenes de sus propios prejuicios, en un esfuerzo por cambiar las relaciones dentro de las comunidades</a:t>
            </a:r>
          </a:p>
          <a:p>
            <a:pPr eaLnBrk="1" hangingPunct="1"/>
            <a:endParaRPr lang="es-MX" smtClean="0"/>
          </a:p>
          <a:p>
            <a:pPr eaLnBrk="1" hangingPunct="1"/>
            <a:r>
              <a:rPr lang="es-MX" smtClean="0"/>
              <a:t>Entre investigador e investigado se confiere una “igualdad de estatus”, esto es que los investigados, sus opiniones son consideradas fundamentales para la investigación</a:t>
            </a:r>
          </a:p>
          <a:p>
            <a:pPr eaLnBrk="1" hangingPunct="1">
              <a:buFont typeface="Wingdings 2" pitchFamily="18" charset="2"/>
              <a:buNone/>
            </a:pPr>
            <a:endParaRPr lang="es-MX"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p:txBody>
          <a:bodyPr/>
          <a:lstStyle/>
          <a:p>
            <a:pPr algn="r" eaLnBrk="1" hangingPunct="1"/>
            <a:r>
              <a:rPr lang="en-US" smtClean="0"/>
              <a:t>Investigación acci</a:t>
            </a:r>
            <a:r>
              <a:rPr lang="es-VE" smtClean="0"/>
              <a:t>ó</a:t>
            </a:r>
            <a:r>
              <a:rPr lang="en-US" smtClean="0"/>
              <a:t>n</a:t>
            </a:r>
            <a:endParaRPr lang="es-ES" smtClean="0"/>
          </a:p>
        </p:txBody>
      </p:sp>
      <p:sp>
        <p:nvSpPr>
          <p:cNvPr id="22530" name="Rectangle 3"/>
          <p:cNvSpPr>
            <a:spLocks noGrp="1" noChangeArrowheads="1"/>
          </p:cNvSpPr>
          <p:nvPr>
            <p:ph type="body" idx="4294967295"/>
          </p:nvPr>
        </p:nvSpPr>
        <p:spPr/>
        <p:txBody>
          <a:bodyPr/>
          <a:lstStyle/>
          <a:p>
            <a:pPr eaLnBrk="1" hangingPunct="1"/>
            <a:r>
              <a:rPr lang="es-MX" smtClean="0"/>
              <a:t>“Concientización” (Freire, 1972): implica en el investigado una creciente conciencia de su propia identidad sociocultural y su capacidad de transformar sus vidas</a:t>
            </a:r>
          </a:p>
          <a:p>
            <a:pPr eaLnBrk="1" hangingPunct="1"/>
            <a:endParaRPr lang="es-MX" smtClean="0"/>
          </a:p>
          <a:p>
            <a:pPr eaLnBrk="1" hangingPunct="1"/>
            <a:r>
              <a:rPr lang="es-MX" smtClean="0"/>
              <a:t>Polany (1962): “el conocimiento siempre se adquiere mediante la acción y para la acción”</a:t>
            </a:r>
          </a:p>
          <a:p>
            <a:pPr eaLnBrk="1" hangingPunct="1"/>
            <a:endParaRPr lang="es-MX" smtClean="0"/>
          </a:p>
          <a:p>
            <a:pPr eaLnBrk="1" hangingPunct="1"/>
            <a:r>
              <a:rPr lang="es-MX" smtClean="0"/>
              <a:t>Es reflexionar sobre la praxis</a:t>
            </a:r>
          </a:p>
          <a:p>
            <a:pPr eaLnBrk="1" hangingPunct="1">
              <a:buFont typeface="Wingdings 2" pitchFamily="18" charset="2"/>
              <a:buNone/>
            </a:pPr>
            <a:endParaRPr lang="es-MX"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p:txBody>
          <a:bodyPr/>
          <a:lstStyle/>
          <a:p>
            <a:pPr algn="r" eaLnBrk="1" hangingPunct="1"/>
            <a:r>
              <a:rPr lang="en-US" smtClean="0"/>
              <a:t>Investigación acci</a:t>
            </a:r>
            <a:r>
              <a:rPr lang="es-VE" smtClean="0"/>
              <a:t>ó</a:t>
            </a:r>
            <a:r>
              <a:rPr lang="en-US" smtClean="0"/>
              <a:t>n</a:t>
            </a:r>
            <a:endParaRPr lang="es-ES" smtClean="0"/>
          </a:p>
        </p:txBody>
      </p:sp>
      <p:sp>
        <p:nvSpPr>
          <p:cNvPr id="23554" name="Rectangle 3"/>
          <p:cNvSpPr>
            <a:spLocks noGrp="1" noChangeArrowheads="1"/>
          </p:cNvSpPr>
          <p:nvPr>
            <p:ph type="body" idx="4294967295"/>
          </p:nvPr>
        </p:nvSpPr>
        <p:spPr/>
        <p:txBody>
          <a:bodyPr/>
          <a:lstStyle/>
          <a:p>
            <a:pPr eaLnBrk="1" hangingPunct="1"/>
            <a:r>
              <a:rPr lang="es-MX" smtClean="0"/>
              <a:t>La investigación-acción se concentra en conocimientos precisos aplicados a un problema específico en una situación especifica:</a:t>
            </a:r>
          </a:p>
          <a:p>
            <a:pPr marL="742950" lvl="1" indent="-285750" eaLnBrk="1" hangingPunct="1"/>
            <a:r>
              <a:rPr lang="es-MX" smtClean="0"/>
              <a:t> su fuerza particular es que se evalúa a sí misma y es colaborativa, y su objetivo ultimo es mejorar la práctica </a:t>
            </a:r>
          </a:p>
          <a:p>
            <a:pPr eaLnBrk="1" hangingPunct="1"/>
            <a:endParaRPr lang="es-MX" smtClean="0"/>
          </a:p>
          <a:p>
            <a:pPr eaLnBrk="1" hangingPunct="1"/>
            <a:r>
              <a:rPr lang="es-MX" smtClean="0"/>
              <a:t>La “pregunta de investigación” surge de los problemas de los practicantes, el análisis de la situación se hace in situ</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p:txBody>
          <a:bodyPr/>
          <a:lstStyle/>
          <a:p>
            <a:pPr algn="r" eaLnBrk="1" hangingPunct="1"/>
            <a:r>
              <a:rPr lang="en-US" smtClean="0"/>
              <a:t>Investigación acci</a:t>
            </a:r>
            <a:r>
              <a:rPr lang="es-VE" smtClean="0"/>
              <a:t>ó</a:t>
            </a:r>
            <a:r>
              <a:rPr lang="en-US" smtClean="0"/>
              <a:t>n</a:t>
            </a:r>
            <a:endParaRPr lang="es-ES" smtClean="0"/>
          </a:p>
        </p:txBody>
      </p:sp>
      <p:sp>
        <p:nvSpPr>
          <p:cNvPr id="24578" name="Rectangle 3"/>
          <p:cNvSpPr>
            <a:spLocks noGrp="1" noChangeArrowheads="1"/>
          </p:cNvSpPr>
          <p:nvPr>
            <p:ph type="body" idx="4294967295"/>
          </p:nvPr>
        </p:nvSpPr>
        <p:spPr/>
        <p:txBody>
          <a:bodyPr/>
          <a:lstStyle/>
          <a:p>
            <a:pPr eaLnBrk="1" hangingPunct="1"/>
            <a:r>
              <a:rPr lang="es-MX" smtClean="0"/>
              <a:t>El investigador formula principios generales especulativos y tentativos respecto de los problemas que han sido identificados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539750" y="0"/>
            <a:ext cx="8229600" cy="1060450"/>
          </a:xfrm>
        </p:spPr>
        <p:txBody>
          <a:bodyPr/>
          <a:lstStyle/>
          <a:p>
            <a:pPr algn="r" eaLnBrk="1" hangingPunct="1"/>
            <a:r>
              <a:rPr lang="es-VE" sz="4000" smtClean="0"/>
              <a:t>Características investigación acción</a:t>
            </a:r>
            <a:endParaRPr lang="es-ES" sz="4000" smtClean="0"/>
          </a:p>
        </p:txBody>
      </p:sp>
      <p:sp>
        <p:nvSpPr>
          <p:cNvPr id="47107" name="Rectangle 3"/>
          <p:cNvSpPr>
            <a:spLocks noGrp="1" noChangeArrowheads="1"/>
          </p:cNvSpPr>
          <p:nvPr>
            <p:ph type="body" idx="1"/>
          </p:nvPr>
        </p:nvSpPr>
        <p:spPr>
          <a:xfrm>
            <a:off x="468313" y="1341438"/>
            <a:ext cx="8675687" cy="5181600"/>
          </a:xfrm>
        </p:spPr>
        <p:txBody>
          <a:bodyPr>
            <a:normAutofit lnSpcReduction="10000"/>
          </a:bodyPr>
          <a:lstStyle/>
          <a:p>
            <a:pPr marL="609600" indent="-609600" eaLnBrk="1" fontAlgn="auto" hangingPunct="1">
              <a:lnSpc>
                <a:spcPct val="90000"/>
              </a:lnSpc>
              <a:spcAft>
                <a:spcPts val="0"/>
              </a:spcAft>
              <a:buClr>
                <a:schemeClr val="accent3"/>
              </a:buClr>
              <a:buFont typeface="Wingdings 2"/>
              <a:buChar char=""/>
              <a:defRPr/>
            </a:pPr>
            <a:r>
              <a:rPr lang="es-ES" sz="2400" smtClean="0"/>
              <a:t>Pretende ser un método para mejorar la educación para lo cual promueve  cambios en el sistema, la reflexión sobre las consecuencias del cambio permite que se produzca un proceso  sistemático de aprendizaje que conduce a plantear nuevos cambios y así se repite el proceso</a:t>
            </a:r>
          </a:p>
          <a:p>
            <a:pPr marL="609600" indent="-609600" eaLnBrk="1" fontAlgn="auto" hangingPunct="1">
              <a:lnSpc>
                <a:spcPct val="90000"/>
              </a:lnSpc>
              <a:spcAft>
                <a:spcPts val="0"/>
              </a:spcAft>
              <a:buClr>
                <a:schemeClr val="accent3"/>
              </a:buClr>
              <a:buFont typeface="Wingdings" pitchFamily="2" charset="2"/>
              <a:buNone/>
              <a:defRPr/>
            </a:pPr>
            <a:endParaRPr lang="es-ES" sz="2400" smtClean="0"/>
          </a:p>
          <a:p>
            <a:pPr marL="609600" indent="-609600" eaLnBrk="1" fontAlgn="auto" hangingPunct="1">
              <a:lnSpc>
                <a:spcPct val="90000"/>
              </a:lnSpc>
              <a:spcAft>
                <a:spcPts val="0"/>
              </a:spcAft>
              <a:buClr>
                <a:schemeClr val="accent3"/>
              </a:buClr>
              <a:buFont typeface="Wingdings 2"/>
              <a:buChar char=""/>
              <a:defRPr/>
            </a:pPr>
            <a:r>
              <a:rPr lang="es-ES" sz="2400" smtClean="0"/>
              <a:t>Se desarrolla mediante un </a:t>
            </a:r>
            <a:r>
              <a:rPr lang="es-ES" sz="2400" b="1" smtClean="0"/>
              <a:t>ciclo espiral auto reflexivo</a:t>
            </a:r>
            <a:r>
              <a:rPr lang="es-ES" sz="2400" smtClean="0"/>
              <a:t>: planificación, implementación del plan, observación sistemática, reflexión, replanificación y repetición del ciclo.</a:t>
            </a:r>
          </a:p>
          <a:p>
            <a:pPr marL="609600" indent="-609600" eaLnBrk="1" fontAlgn="auto" hangingPunct="1">
              <a:lnSpc>
                <a:spcPct val="90000"/>
              </a:lnSpc>
              <a:spcAft>
                <a:spcPts val="0"/>
              </a:spcAft>
              <a:buClr>
                <a:schemeClr val="accent3"/>
              </a:buClr>
              <a:buFont typeface="Wingdings" pitchFamily="2" charset="2"/>
              <a:buNone/>
              <a:defRPr/>
            </a:pPr>
            <a:endParaRPr lang="es-ES" sz="2400" smtClean="0"/>
          </a:p>
          <a:p>
            <a:pPr marL="609600" indent="-609600" eaLnBrk="1" fontAlgn="auto" hangingPunct="1">
              <a:lnSpc>
                <a:spcPct val="90000"/>
              </a:lnSpc>
              <a:spcAft>
                <a:spcPts val="0"/>
              </a:spcAft>
              <a:buClr>
                <a:schemeClr val="accent3"/>
              </a:buClr>
              <a:buFont typeface="Wingdings 2"/>
              <a:buChar char=""/>
              <a:defRPr/>
            </a:pPr>
            <a:r>
              <a:rPr lang="es-ES" sz="2400" smtClean="0"/>
              <a:t>Es </a:t>
            </a:r>
            <a:r>
              <a:rPr lang="es-ES" sz="2400" b="1" smtClean="0"/>
              <a:t>participativa</a:t>
            </a:r>
            <a:r>
              <a:rPr lang="es-ES" sz="2400" smtClean="0"/>
              <a:t>, los participantes, buscan mejorar su propia práctica, incluyendo al investigador que es parte del grupo. Es </a:t>
            </a:r>
            <a:r>
              <a:rPr lang="es-ES" sz="2400" b="1" smtClean="0"/>
              <a:t>colaborativa</a:t>
            </a:r>
            <a:r>
              <a:rPr lang="es-ES" sz="2400" smtClean="0"/>
              <a:t>, en el sentido que el investigador forma parte del grupo involucrado en la situación que se desea cambiar..   </a:t>
            </a:r>
          </a:p>
          <a:p>
            <a:pPr marL="609600" indent="-609600" eaLnBrk="1" fontAlgn="auto" hangingPunct="1">
              <a:lnSpc>
                <a:spcPct val="90000"/>
              </a:lnSpc>
              <a:spcAft>
                <a:spcPts val="0"/>
              </a:spcAft>
              <a:buClr>
                <a:schemeClr val="accent3"/>
              </a:buClr>
              <a:buFont typeface="Wingdings" pitchFamily="2" charset="2"/>
              <a:buNone/>
              <a:defRPr/>
            </a:pPr>
            <a:endParaRPr lang="es-E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algn="r" eaLnBrk="1" hangingPunct="1"/>
            <a:r>
              <a:rPr lang="es-VE" sz="4000" smtClean="0"/>
              <a:t>Características investigación acción</a:t>
            </a:r>
            <a:endParaRPr lang="es-ES" sz="4000" smtClean="0"/>
          </a:p>
        </p:txBody>
      </p:sp>
      <p:sp>
        <p:nvSpPr>
          <p:cNvPr id="26626" name="Rectangle 3"/>
          <p:cNvSpPr>
            <a:spLocks noGrp="1" noChangeArrowheads="1"/>
          </p:cNvSpPr>
          <p:nvPr>
            <p:ph type="body" idx="1"/>
          </p:nvPr>
        </p:nvSpPr>
        <p:spPr/>
        <p:txBody>
          <a:bodyPr/>
          <a:lstStyle/>
          <a:p>
            <a:pPr eaLnBrk="1" hangingPunct="1">
              <a:lnSpc>
                <a:spcPct val="90000"/>
              </a:lnSpc>
            </a:pPr>
            <a:r>
              <a:rPr lang="es-ES" sz="2400" smtClean="0"/>
              <a:t>Requiere que la “comunidad de investigación” pueda compartir sus prácticas, ideas, suposiciones de manera de diseñar el  plan de acción que le permita obtener  la información que les permita corroborar o falsear estas prácticas, ideas, …</a:t>
            </a:r>
          </a:p>
          <a:p>
            <a:pPr eaLnBrk="1" hangingPunct="1">
              <a:lnSpc>
                <a:spcPct val="90000"/>
              </a:lnSpc>
              <a:buFont typeface="Wingdings" pitchFamily="2" charset="2"/>
              <a:buNone/>
            </a:pPr>
            <a:endParaRPr lang="es-ES" sz="2400" smtClean="0"/>
          </a:p>
          <a:p>
            <a:pPr eaLnBrk="1" hangingPunct="1">
              <a:lnSpc>
                <a:spcPct val="90000"/>
              </a:lnSpc>
            </a:pPr>
            <a:r>
              <a:rPr lang="es-ES" sz="2400" smtClean="0"/>
              <a:t>El proceso se da en un ambiente real, por lo que no es posible el control previo, requiere del investigador una posición de “mente abierta” para captar los detalles que se puedan constituir en evidencia o datos relevantes.</a:t>
            </a:r>
          </a:p>
          <a:p>
            <a:pPr eaLnBrk="1" hangingPunct="1">
              <a:lnSpc>
                <a:spcPct val="90000"/>
              </a:lnSpc>
              <a:buFont typeface="Wingdings" pitchFamily="2" charset="2"/>
              <a:buNone/>
            </a:pPr>
            <a:endParaRPr lang="es-ES" sz="2400" smtClean="0"/>
          </a:p>
          <a:p>
            <a:pPr eaLnBrk="1" hangingPunct="1">
              <a:lnSpc>
                <a:spcPct val="90000"/>
              </a:lnSpc>
            </a:pPr>
            <a:r>
              <a:rPr lang="es-ES" sz="2400" smtClean="0"/>
              <a:t>La investigación acción es un proceso político.</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466</TotalTime>
  <Words>1472</Words>
  <Application>Microsoft Office PowerPoint</Application>
  <PresentationFormat>Presentación en pantalla (4:3)</PresentationFormat>
  <Paragraphs>147</Paragraphs>
  <Slides>26</Slides>
  <Notes>0</Notes>
  <HiddenSlides>1</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26</vt:i4>
      </vt:variant>
    </vt:vector>
  </HeadingPairs>
  <TitlesOfParts>
    <vt:vector size="34" baseType="lpstr">
      <vt:lpstr>Arial</vt:lpstr>
      <vt:lpstr>Constantia</vt:lpstr>
      <vt:lpstr>Calibri</vt:lpstr>
      <vt:lpstr>Wingdings 2</vt:lpstr>
      <vt:lpstr>Times New Roman</vt:lpstr>
      <vt:lpstr>Wingdings</vt:lpstr>
      <vt:lpstr>Tahoma</vt:lpstr>
      <vt:lpstr>Flujo</vt:lpstr>
      <vt:lpstr>Diapositiva 1</vt:lpstr>
      <vt:lpstr>Diapositiva 2</vt:lpstr>
      <vt:lpstr>Investigación acción</vt:lpstr>
      <vt:lpstr>Investigación acción</vt:lpstr>
      <vt:lpstr>Investigación acción</vt:lpstr>
      <vt:lpstr>Investigación acción</vt:lpstr>
      <vt:lpstr>Investigación acción</vt:lpstr>
      <vt:lpstr>Características investigación acción</vt:lpstr>
      <vt:lpstr>Características investigación acción</vt:lpstr>
      <vt:lpstr>Investigación acción. Definiciones</vt:lpstr>
      <vt:lpstr>Investigación acción. Definiciones</vt:lpstr>
      <vt:lpstr>Investigación acción. Definiciones</vt:lpstr>
      <vt:lpstr>Investigación acción</vt:lpstr>
      <vt:lpstr>Investigación acción</vt:lpstr>
      <vt:lpstr>Propósitos de la investigación acción</vt:lpstr>
      <vt:lpstr>Propósitos de la investigación acción</vt:lpstr>
      <vt:lpstr>Propósitos de la investigación acción</vt:lpstr>
      <vt:lpstr>Propósitos de la investigación acción</vt:lpstr>
      <vt:lpstr>Propósitos de la investigación acción</vt:lpstr>
      <vt:lpstr>Propósitos de la investigación acción</vt:lpstr>
      <vt:lpstr>Investigación acción</vt:lpstr>
      <vt:lpstr>Investigación acción</vt:lpstr>
      <vt:lpstr>Investigación acción. Modelo</vt:lpstr>
      <vt:lpstr>Realización de la Investigación acción</vt:lpstr>
      <vt:lpstr>Realización de la Investigación acción</vt:lpstr>
      <vt:lpstr>Realización de la Investigación acción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Cámara de Diputados</dc:creator>
  <cp:lastModifiedBy> </cp:lastModifiedBy>
  <cp:revision>16</cp:revision>
  <dcterms:created xsi:type="dcterms:W3CDTF">2010-08-27T20:00:36Z</dcterms:created>
  <dcterms:modified xsi:type="dcterms:W3CDTF">2013-02-16T17:41:38Z</dcterms:modified>
</cp:coreProperties>
</file>