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2"/>
  </p:notesMasterIdLst>
  <p:sldIdLst>
    <p:sldId id="328" r:id="rId2"/>
    <p:sldId id="32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 id="278" r:id="rId25"/>
    <p:sldId id="279" r:id="rId26"/>
    <p:sldId id="280" r:id="rId27"/>
    <p:sldId id="281" r:id="rId28"/>
    <p:sldId id="282" r:id="rId29"/>
    <p:sldId id="284" r:id="rId30"/>
    <p:sldId id="285" r:id="rId31"/>
    <p:sldId id="286" r:id="rId32"/>
    <p:sldId id="291" r:id="rId33"/>
    <p:sldId id="292" r:id="rId34"/>
    <p:sldId id="293" r:id="rId35"/>
    <p:sldId id="294" r:id="rId36"/>
    <p:sldId id="295" r:id="rId37"/>
    <p:sldId id="296" r:id="rId38"/>
    <p:sldId id="297" r:id="rId39"/>
    <p:sldId id="298"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20" r:id="rId55"/>
    <p:sldId id="321" r:id="rId56"/>
    <p:sldId id="322" r:id="rId57"/>
    <p:sldId id="323" r:id="rId58"/>
    <p:sldId id="324" r:id="rId59"/>
    <p:sldId id="325" r:id="rId60"/>
    <p:sldId id="326" r:id="rId6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F0DA9F-7B10-4FC3-8A57-5661583F4186}" type="datetimeFigureOut">
              <a:rPr lang="es-MX" smtClean="0"/>
              <a:t>09/10/2012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1BCAB8-2B93-4678-BB87-14973C195B0A}" type="slidenum">
              <a:rPr lang="es-MX" smtClean="0"/>
              <a:t>‹Nº›</a:t>
            </a:fld>
            <a:endParaRPr lang="es-MX"/>
          </a:p>
        </p:txBody>
      </p:sp>
    </p:spTree>
    <p:extLst>
      <p:ext uri="{BB962C8B-B14F-4D97-AF65-F5344CB8AC3E}">
        <p14:creationId xmlns:p14="http://schemas.microsoft.com/office/powerpoint/2010/main" val="3595192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C396FCCB-EEF2-40D1-829C-8364B859884E}" type="slidenum">
              <a:rPr lang="es-ES" smtClean="0"/>
              <a:pPr/>
              <a:t>1</a:t>
            </a:fld>
            <a:endParaRPr lang="es-ES"/>
          </a:p>
        </p:txBody>
      </p:sp>
    </p:spTree>
    <p:extLst>
      <p:ext uri="{BB962C8B-B14F-4D97-AF65-F5344CB8AC3E}">
        <p14:creationId xmlns:p14="http://schemas.microsoft.com/office/powerpoint/2010/main" val="2543016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10</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11</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12</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13</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14</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15</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16</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17</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18</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19</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a:t>
            </a:fld>
            <a:endParaRPr lang="es-MX"/>
          </a:p>
        </p:txBody>
      </p:sp>
    </p:spTree>
    <p:extLst>
      <p:ext uri="{BB962C8B-B14F-4D97-AF65-F5344CB8AC3E}">
        <p14:creationId xmlns:p14="http://schemas.microsoft.com/office/powerpoint/2010/main" val="165565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20</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21</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22</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23</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24</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25</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26</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27</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28</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29</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30</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31</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32</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33</a:t>
            </a:fld>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34</a:t>
            </a:fld>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35</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36</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37</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38</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39</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40</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41</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42</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43</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44</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45</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46</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47</a:t>
            </a:fld>
            <a:endParaRPr lang="es-E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48</a:t>
            </a:fld>
            <a:endParaRPr lang="es-E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49</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5</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50</a:t>
            </a:fld>
            <a:endParaRPr lang="es-E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51</a:t>
            </a:fld>
            <a:endParaRPr lang="es-E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52</a:t>
            </a:fld>
            <a:endParaRPr lang="es-E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53</a:t>
            </a:fld>
            <a:endParaRPr lang="es-E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54</a:t>
            </a:fld>
            <a:endParaRPr lang="es-E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55</a:t>
            </a:fld>
            <a:endParaRPr lang="es-E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56</a:t>
            </a:fld>
            <a:endParaRPr lang="es-E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57</a:t>
            </a:fld>
            <a:endParaRPr lang="es-E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58</a:t>
            </a:fld>
            <a:endParaRPr lang="es-E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59</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6</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F7EBFB8C-BBFF-4397-A51C-1E92596422A9}" type="slidenum">
              <a:rPr lang="es-ES" smtClean="0"/>
              <a:pPr/>
              <a:t>60</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7</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8</a:t>
            </a:fld>
            <a:endParaRPr lang="es-MX"/>
          </a:p>
        </p:txBody>
      </p:sp>
    </p:spTree>
    <p:extLst>
      <p:ext uri="{BB962C8B-B14F-4D97-AF65-F5344CB8AC3E}">
        <p14:creationId xmlns:p14="http://schemas.microsoft.com/office/powerpoint/2010/main" val="2586473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631BCAB8-2B93-4678-BB87-14973C195B0A}" type="slidenum">
              <a:rPr lang="es-MX" smtClean="0"/>
              <a:t>9</a:t>
            </a:fld>
            <a:endParaRPr lang="es-MX"/>
          </a:p>
        </p:txBody>
      </p:sp>
    </p:spTree>
    <p:extLst>
      <p:ext uri="{BB962C8B-B14F-4D97-AF65-F5344CB8AC3E}">
        <p14:creationId xmlns:p14="http://schemas.microsoft.com/office/powerpoint/2010/main" val="2586473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20" name="19 Marcador de pie de página"/>
          <p:cNvSpPr>
            <a:spLocks noGrp="1"/>
          </p:cNvSpPr>
          <p:nvPr>
            <p:ph type="ftr" sz="quarter" idx="11"/>
          </p:nvPr>
        </p:nvSpPr>
        <p:spPr/>
        <p:txBody>
          <a:bodyPr/>
          <a:lstStyle>
            <a:extLst/>
          </a:lstStyle>
          <a:p>
            <a:endParaRPr lang="es-MX"/>
          </a:p>
        </p:txBody>
      </p:sp>
      <p:sp>
        <p:nvSpPr>
          <p:cNvPr id="10" name="9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22A43074-903D-4310-9C88-A4AFF54F03D8}" type="datetimeFigureOut">
              <a:rPr lang="es-MX" smtClean="0"/>
              <a:t>09/10/2012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B1271551-676D-41BC-A4B5-DFDC545D3CE7}" type="slidenum">
              <a:rPr lang="es-MX" smtClean="0"/>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A43074-903D-4310-9C88-A4AFF54F03D8}" type="datetimeFigureOut">
              <a:rPr lang="es-MX" smtClean="0"/>
              <a:t>09/10/2012</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271551-676D-41BC-A4B5-DFDC545D3CE7}" type="slidenum">
              <a:rPr lang="es-MX" smtClean="0"/>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196752"/>
            <a:ext cx="8496944" cy="317009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4000" b="1" cap="all" dirty="0" smtClean="0">
                <a:ln/>
                <a:solidFill>
                  <a:schemeClr val="accent4">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SEMINARIO DE INVESTIGACIÓN Y ACTUALIZACION JURÍDICA</a:t>
            </a:r>
          </a:p>
          <a:p>
            <a:pPr algn="ctr"/>
            <a:r>
              <a:rPr lang="es-ES" sz="4000" b="1" cap="all" dirty="0" smtClean="0">
                <a:ln/>
                <a:solidFill>
                  <a:schemeClr val="accent2">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ACTUALIZACIÓN EN DERECHOS HUMANOS</a:t>
            </a:r>
            <a:endParaRPr lang="es-ES" sz="4000" b="1" cap="all" dirty="0">
              <a:ln/>
              <a:solidFill>
                <a:schemeClr val="accent2">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3 Rectángulo"/>
          <p:cNvSpPr/>
          <p:nvPr/>
        </p:nvSpPr>
        <p:spPr>
          <a:xfrm>
            <a:off x="3311775" y="5157192"/>
            <a:ext cx="5305042" cy="107721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200" b="1" dirty="0" smtClean="0">
                <a:ln w="11430"/>
                <a:solidFill>
                  <a:srgbClr val="C00000"/>
                </a:solidFill>
                <a:effectLst>
                  <a:outerShdw blurRad="50800" dist="39000" dir="5460000" algn="tl">
                    <a:srgbClr val="000000">
                      <a:alpha val="38000"/>
                    </a:srgbClr>
                  </a:outerShdw>
                </a:effectLst>
              </a:rPr>
              <a:t>Universidad Panamericana</a:t>
            </a:r>
          </a:p>
          <a:p>
            <a:pPr algn="ctr"/>
            <a:r>
              <a:rPr lang="es-ES" sz="3200" b="1" dirty="0" smtClean="0">
                <a:ln w="11430"/>
                <a:solidFill>
                  <a:srgbClr val="C00000"/>
                </a:solidFill>
                <a:effectLst>
                  <a:outerShdw blurRad="50800" dist="39000" dir="5460000" algn="tl">
                    <a:srgbClr val="000000">
                      <a:alpha val="38000"/>
                    </a:srgbClr>
                  </a:outerShdw>
                </a:effectLst>
              </a:rPr>
              <a:t>Guadalajara</a:t>
            </a:r>
            <a:endParaRPr lang="es-ES" sz="3200" b="1" dirty="0">
              <a:ln w="11430"/>
              <a:solidFill>
                <a:srgbClr val="C0000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9796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5324535"/>
          </a:xfrm>
          <a:prstGeom prst="rect">
            <a:avLst/>
          </a:prstGeom>
          <a:noFill/>
        </p:spPr>
        <p:txBody>
          <a:bodyPr wrap="square" rtlCol="0">
            <a:spAutoFit/>
          </a:bodyPr>
          <a:lstStyle/>
          <a:p>
            <a:pPr algn="ctr"/>
            <a:r>
              <a:rPr lang="es-MX" sz="3200" dirty="0" smtClean="0">
                <a:solidFill>
                  <a:srgbClr val="FF0000"/>
                </a:solidFill>
              </a:rPr>
              <a:t>MARCO TEÓRICO</a:t>
            </a:r>
          </a:p>
          <a:p>
            <a:pPr algn="just"/>
            <a:endParaRPr lang="es-MX" sz="2800" dirty="0"/>
          </a:p>
          <a:p>
            <a:pPr marL="457200" lvl="0" indent="-457200" algn="just">
              <a:buFont typeface="Arial" pitchFamily="34" charset="0"/>
              <a:buChar char="•"/>
            </a:pPr>
            <a:r>
              <a:rPr lang="es-ES" sz="2800" u="sng" dirty="0"/>
              <a:t>Fuerza normativa de la Constitución</a:t>
            </a:r>
            <a:r>
              <a:rPr lang="es-ES" sz="2800" dirty="0"/>
              <a:t>. La Constitución deja de ser una norma programática, sus mandatos tienen aplicación y máxima jerarquía.</a:t>
            </a:r>
            <a:endParaRPr lang="es-MX" sz="2800" dirty="0"/>
          </a:p>
          <a:p>
            <a:pPr marL="457200" lvl="0" indent="-457200" algn="just">
              <a:buFont typeface="Arial" pitchFamily="34" charset="0"/>
              <a:buChar char="•"/>
            </a:pPr>
            <a:r>
              <a:rPr lang="es-ES" sz="2800" u="sng" dirty="0"/>
              <a:t>Expansión de la jurisdicción constitucional</a:t>
            </a:r>
            <a:r>
              <a:rPr lang="es-ES" sz="2800" dirty="0"/>
              <a:t>: </a:t>
            </a:r>
            <a:r>
              <a:rPr lang="es-ES" sz="2800" dirty="0" smtClean="0"/>
              <a:t>Tránsito de la idea </a:t>
            </a:r>
            <a:r>
              <a:rPr lang="es-ES" sz="2800" dirty="0"/>
              <a:t>de supremacía del legislativo, </a:t>
            </a:r>
            <a:r>
              <a:rPr lang="es-ES" sz="2800" dirty="0" smtClean="0"/>
              <a:t>a la de </a:t>
            </a:r>
            <a:r>
              <a:rPr lang="es-ES" sz="2800" dirty="0"/>
              <a:t>supremacía de la Constitución, los países van adoptando modelos de control </a:t>
            </a:r>
            <a:r>
              <a:rPr lang="es-ES" sz="2800" dirty="0" smtClean="0"/>
              <a:t>constitucional</a:t>
            </a:r>
          </a:p>
          <a:p>
            <a:pPr marL="457200" lvl="0" indent="-457200" algn="just">
              <a:buFont typeface="Arial" pitchFamily="34" charset="0"/>
              <a:buChar char="•"/>
            </a:pPr>
            <a:r>
              <a:rPr lang="es-ES" sz="2800" u="sng" dirty="0" smtClean="0"/>
              <a:t>La </a:t>
            </a:r>
            <a:r>
              <a:rPr lang="es-ES" sz="2800" u="sng" dirty="0"/>
              <a:t>nueva interpretación constitucional</a:t>
            </a:r>
            <a:r>
              <a:rPr lang="es-ES" sz="2800" dirty="0"/>
              <a:t>. La Constitución tiene un modo distinto de interpretarse que el resto de las normas del ordenamiento jurídico.</a:t>
            </a:r>
            <a:endParaRPr lang="es-MX" sz="2800" dirty="0"/>
          </a:p>
        </p:txBody>
      </p:sp>
    </p:spTree>
    <p:extLst>
      <p:ext uri="{BB962C8B-B14F-4D97-AF65-F5344CB8AC3E}">
        <p14:creationId xmlns:p14="http://schemas.microsoft.com/office/powerpoint/2010/main" val="1052807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15616" y="188640"/>
            <a:ext cx="7848872" cy="4832092"/>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FUERZA NORMATIVA DE LA CONSTITUCIÓN</a:t>
            </a:r>
          </a:p>
          <a:p>
            <a:endParaRPr lang="es-ES" sz="2800" dirty="0" smtClean="0"/>
          </a:p>
          <a:p>
            <a:endParaRPr lang="es-ES" sz="2800" dirty="0"/>
          </a:p>
          <a:p>
            <a:pPr algn="just"/>
            <a:r>
              <a:rPr lang="es-ES" sz="2800" dirty="0" smtClean="0"/>
              <a:t>La </a:t>
            </a:r>
            <a:r>
              <a:rPr lang="es-ES" sz="2800" dirty="0"/>
              <a:t>concepción que prevaleció durante muchos años de la Constitución, es que era un mero manifiesto político-ideológico, reducido en su aspecto prescriptivo a señalar el conjunto de normas de organización político estatal y en el que los derechos son considerados como cláusulas programáticas, meras recomendaciones al legislador. (Vila </a:t>
            </a:r>
            <a:r>
              <a:rPr lang="es-ES" sz="2800" dirty="0" smtClean="0"/>
              <a:t>Casado).</a:t>
            </a:r>
            <a:endParaRPr lang="es-MX" sz="2800" dirty="0"/>
          </a:p>
        </p:txBody>
      </p:sp>
    </p:spTree>
    <p:extLst>
      <p:ext uri="{BB962C8B-B14F-4D97-AF65-F5344CB8AC3E}">
        <p14:creationId xmlns:p14="http://schemas.microsoft.com/office/powerpoint/2010/main" val="2592137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15616" y="188640"/>
            <a:ext cx="7848872" cy="5693866"/>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FUERZA NORMATIVA DE LA CONSTITUCIÓN</a:t>
            </a:r>
          </a:p>
          <a:p>
            <a:endParaRPr lang="es-ES" sz="2800" dirty="0" smtClean="0"/>
          </a:p>
          <a:p>
            <a:pPr algn="just"/>
            <a:r>
              <a:rPr lang="es-ES" sz="2800" dirty="0" smtClean="0"/>
              <a:t>La </a:t>
            </a:r>
            <a:r>
              <a:rPr lang="es-ES" sz="2800" dirty="0"/>
              <a:t>idea del Estado liberal de Derecho que predominó en Europa hasta hace algunas décadas era la del Estado legislativo que se afirmaba a sí mismo a través del principio de legalidad, de la supremacía de la ley, la idea de Constitución con fuerza normativa no tenía ninguna posibilidad. El principio de legalidad traducía en términos constitucionales la supremacía de la burguesía, expresada en el Parlamento y el Ejecutivo y el judicial vistos como poderes subordinado a la ley.</a:t>
            </a:r>
            <a:endParaRPr lang="es-MX" sz="2800" dirty="0"/>
          </a:p>
        </p:txBody>
      </p:sp>
    </p:spTree>
    <p:extLst>
      <p:ext uri="{BB962C8B-B14F-4D97-AF65-F5344CB8AC3E}">
        <p14:creationId xmlns:p14="http://schemas.microsoft.com/office/powerpoint/2010/main" val="445257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15616" y="188640"/>
            <a:ext cx="7848872" cy="4832092"/>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FUERZA NORMATIVA DE LA CONSTITUCIÓN</a:t>
            </a:r>
          </a:p>
          <a:p>
            <a:endParaRPr lang="es-ES" sz="2800" dirty="0" smtClean="0"/>
          </a:p>
          <a:p>
            <a:pPr algn="just"/>
            <a:r>
              <a:rPr lang="es-ES" sz="2800" dirty="0"/>
              <a:t>Hoy se considera que la Constitución es una norma jurídica que contiene preceptos que dirigen y vinculan directamente a los gobernados y a los poderes constituidos del Estado, lo que implica que </a:t>
            </a:r>
            <a:r>
              <a:rPr lang="es-ES" sz="2800" i="1" dirty="0"/>
              <a:t>toda autoridad puede y debe aplicar la Constitución directamente, especialmente tratándose de derechos fundamentales, sin necesidad de que una ley prevea una norma de competencia para ello.</a:t>
            </a:r>
            <a:r>
              <a:rPr lang="es-ES" sz="2800" dirty="0"/>
              <a:t> </a:t>
            </a:r>
            <a:endParaRPr lang="es-MX" sz="2800" dirty="0"/>
          </a:p>
        </p:txBody>
      </p:sp>
    </p:spTree>
    <p:extLst>
      <p:ext uri="{BB962C8B-B14F-4D97-AF65-F5344CB8AC3E}">
        <p14:creationId xmlns:p14="http://schemas.microsoft.com/office/powerpoint/2010/main" val="2718648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88640"/>
            <a:ext cx="8280920" cy="5262979"/>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TIPOS DE NORMAS</a:t>
            </a:r>
          </a:p>
          <a:p>
            <a:endParaRPr lang="es-ES" sz="2800" dirty="0" smtClean="0"/>
          </a:p>
          <a:p>
            <a:pPr marL="457200" lvl="0" indent="-457200" algn="just">
              <a:buFont typeface="Arial" pitchFamily="34" charset="0"/>
              <a:buChar char="•"/>
            </a:pPr>
            <a:r>
              <a:rPr lang="es-ES" sz="2800" u="sng" dirty="0"/>
              <a:t>Normas constitucionales de eficacia plena</a:t>
            </a:r>
            <a:r>
              <a:rPr lang="es-ES" sz="2800" dirty="0"/>
              <a:t>: Desde su entrada en vigor producen todos sus efectos esenciales (o tienen la posibilidad de producirlos</a:t>
            </a:r>
            <a:r>
              <a:rPr lang="es-ES" sz="2800" dirty="0" smtClean="0"/>
              <a:t>).</a:t>
            </a:r>
          </a:p>
          <a:p>
            <a:pPr lvl="0" algn="just"/>
            <a:endParaRPr lang="es-ES" sz="2800" dirty="0" smtClean="0"/>
          </a:p>
          <a:p>
            <a:pPr marL="457200" lvl="0" indent="-457200" algn="just">
              <a:buFont typeface="Arial" pitchFamily="34" charset="0"/>
              <a:buChar char="•"/>
            </a:pPr>
            <a:r>
              <a:rPr lang="es-ES" sz="2800" u="sng" dirty="0"/>
              <a:t>Normas constitucionales de eficacia contenida</a:t>
            </a:r>
            <a:r>
              <a:rPr lang="es-ES" sz="2800" dirty="0"/>
              <a:t>: Producen (o pueden producir) todos sus efectos pero prevén medios o conceptos que permiten mantener su eficacia contenida en ciertos límites dadas las circunstancias</a:t>
            </a:r>
            <a:r>
              <a:rPr lang="es-ES" sz="2800" dirty="0" smtClean="0"/>
              <a:t>.</a:t>
            </a:r>
          </a:p>
        </p:txBody>
      </p:sp>
    </p:spTree>
    <p:extLst>
      <p:ext uri="{BB962C8B-B14F-4D97-AF65-F5344CB8AC3E}">
        <p14:creationId xmlns:p14="http://schemas.microsoft.com/office/powerpoint/2010/main" val="122063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88640"/>
            <a:ext cx="8280920" cy="4832092"/>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TIPOS DE NORMAS</a:t>
            </a:r>
          </a:p>
          <a:p>
            <a:endParaRPr lang="es-ES" sz="2800" dirty="0" smtClean="0"/>
          </a:p>
          <a:p>
            <a:endParaRPr lang="es-ES" sz="2800" dirty="0" smtClean="0"/>
          </a:p>
          <a:p>
            <a:pPr marL="457200" lvl="0" indent="-457200" algn="just">
              <a:buFont typeface="Arial" pitchFamily="34" charset="0"/>
              <a:buChar char="•"/>
            </a:pPr>
            <a:r>
              <a:rPr lang="es-ES" sz="2800" u="sng" dirty="0" smtClean="0"/>
              <a:t>Normas constitucionales de eficacia limitada o reducida</a:t>
            </a:r>
            <a:r>
              <a:rPr lang="es-ES" sz="2800" dirty="0" smtClean="0"/>
              <a:t>: Son las que no producen todos sus efectos esenciales con la simple entrada en vigor, porque el legislador constitucional, por cualquier motivo, no estableció sobre la materia una normatividad para ello suficiente, dejando esa tarea al legislador ordinario o a otro órgano del Estado.</a:t>
            </a:r>
            <a:endParaRPr lang="es-MX" sz="2800" dirty="0"/>
          </a:p>
        </p:txBody>
      </p:sp>
    </p:spTree>
    <p:extLst>
      <p:ext uri="{BB962C8B-B14F-4D97-AF65-F5344CB8AC3E}">
        <p14:creationId xmlns:p14="http://schemas.microsoft.com/office/powerpoint/2010/main" val="2248576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124754"/>
          </a:xfrm>
          <a:prstGeom prst="rect">
            <a:avLst/>
          </a:prstGeom>
          <a:noFill/>
        </p:spPr>
        <p:txBody>
          <a:bodyPr wrap="square" rtlCol="0">
            <a:spAutoFit/>
          </a:bodyPr>
          <a:lstStyle/>
          <a:p>
            <a:pPr algn="ctr"/>
            <a:r>
              <a:rPr lang="es-MX" sz="2800" dirty="0" smtClean="0">
                <a:solidFill>
                  <a:schemeClr val="accent1">
                    <a:lumMod val="50000"/>
                  </a:schemeClr>
                </a:solidFill>
              </a:rPr>
              <a:t>CONFIGURACIÓN DE LOS DERECHOS FUNDAMENTALES (REGLAS Y PRINCIPIOS)</a:t>
            </a:r>
          </a:p>
          <a:p>
            <a:endParaRPr lang="es-ES" sz="2800" dirty="0" smtClean="0"/>
          </a:p>
          <a:p>
            <a:pPr marL="457200" indent="-457200">
              <a:buFont typeface="Arial" pitchFamily="34" charset="0"/>
              <a:buChar char="•"/>
            </a:pPr>
            <a:r>
              <a:rPr lang="es-ES" sz="2800" dirty="0" smtClean="0"/>
              <a:t>Desarrollo: Ronald </a:t>
            </a:r>
            <a:r>
              <a:rPr lang="es-ES" sz="2800" dirty="0" err="1" smtClean="0"/>
              <a:t>Dworkin</a:t>
            </a:r>
            <a:r>
              <a:rPr lang="es-ES" sz="2800" dirty="0" smtClean="0"/>
              <a:t>; Robert </a:t>
            </a:r>
            <a:r>
              <a:rPr lang="es-ES" sz="2800" dirty="0" err="1" smtClean="0"/>
              <a:t>Alexi</a:t>
            </a:r>
            <a:r>
              <a:rPr lang="es-ES" sz="2800" dirty="0" smtClean="0"/>
              <a:t>; Manuel </a:t>
            </a:r>
            <a:r>
              <a:rPr lang="es-ES" sz="2800" dirty="0" err="1" smtClean="0"/>
              <a:t>Atienza</a:t>
            </a:r>
            <a:r>
              <a:rPr lang="es-ES" sz="2800" dirty="0" smtClean="0"/>
              <a:t>.</a:t>
            </a:r>
          </a:p>
          <a:p>
            <a:pPr marL="457200" indent="-457200">
              <a:buFont typeface="Arial" pitchFamily="34" charset="0"/>
              <a:buChar char="•"/>
            </a:pPr>
            <a:endParaRPr lang="es-ES" sz="2800" dirty="0"/>
          </a:p>
          <a:p>
            <a:pPr marL="457200" indent="-457200" algn="just">
              <a:buFont typeface="Arial" pitchFamily="34" charset="0"/>
              <a:buChar char="•"/>
            </a:pPr>
            <a:r>
              <a:rPr lang="es-ES" sz="2800" dirty="0"/>
              <a:t>Tanto las reglas como los principios son </a:t>
            </a:r>
            <a:r>
              <a:rPr lang="es-ES" sz="2800" i="1" dirty="0"/>
              <a:t>normas</a:t>
            </a:r>
            <a:r>
              <a:rPr lang="es-ES" sz="2800" dirty="0"/>
              <a:t> ya que señalan lo que debe ser. Ambas pueden ser formuladas con la ayuda de las expresiones deónticas básicas: el mandato, la permisión y la prohibición</a:t>
            </a:r>
            <a:r>
              <a:rPr lang="es-ES" sz="2800" dirty="0" smtClean="0"/>
              <a:t>.</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Los principios y las reglas son razones para juicios concretos del deber ser, aun cuando sean razones de tipo diferente.</a:t>
            </a:r>
            <a:endParaRPr lang="es-ES" sz="2800" dirty="0" smtClean="0"/>
          </a:p>
        </p:txBody>
      </p:sp>
    </p:spTree>
    <p:extLst>
      <p:ext uri="{BB962C8B-B14F-4D97-AF65-F5344CB8AC3E}">
        <p14:creationId xmlns:p14="http://schemas.microsoft.com/office/powerpoint/2010/main" val="1209310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262979"/>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PRINCIPIOS</a:t>
            </a:r>
            <a:endParaRPr lang="es-ES" sz="2800" dirty="0" smtClean="0"/>
          </a:p>
          <a:p>
            <a:pPr algn="just"/>
            <a:endParaRPr lang="es-ES" sz="2800" dirty="0"/>
          </a:p>
          <a:p>
            <a:pPr marL="457200" indent="-457200" algn="just">
              <a:buFont typeface="Arial" pitchFamily="34" charset="0"/>
              <a:buChar char="•"/>
            </a:pPr>
            <a:r>
              <a:rPr lang="es-ES" sz="2800" dirty="0" smtClean="0"/>
              <a:t>El </a:t>
            </a:r>
            <a:r>
              <a:rPr lang="es-ES" sz="2800" dirty="0"/>
              <a:t>punto decisivo para la distinción entre reglas y principios, es que los principios son normas que ordenan que algo sea realizado en la mayor medida posible. Los principios son </a:t>
            </a:r>
            <a:r>
              <a:rPr lang="es-ES" sz="2800" i="1" dirty="0"/>
              <a:t>mandatos de optimización, </a:t>
            </a:r>
            <a:r>
              <a:rPr lang="es-ES" sz="2800" dirty="0"/>
              <a:t>su característica es que pueden ser cumplidos en diferente grado y la medida de su cumplimiento no sólo depende de las posibilidades reales, sino de las jurídicas, estas últimas determinadas por los otros principios y por las reglas opuestas.</a:t>
            </a:r>
            <a:endParaRPr lang="es-ES" sz="2800" dirty="0" smtClean="0"/>
          </a:p>
        </p:txBody>
      </p:sp>
    </p:spTree>
    <p:extLst>
      <p:ext uri="{BB962C8B-B14F-4D97-AF65-F5344CB8AC3E}">
        <p14:creationId xmlns:p14="http://schemas.microsoft.com/office/powerpoint/2010/main" val="18388516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693866"/>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REGLAS</a:t>
            </a:r>
            <a:endParaRPr lang="es-ES" sz="2800" dirty="0" smtClean="0"/>
          </a:p>
          <a:p>
            <a:pPr marL="457200" indent="-457200">
              <a:buFont typeface="Arial" pitchFamily="34" charset="0"/>
              <a:buChar char="•"/>
            </a:pPr>
            <a:endParaRPr lang="es-ES" sz="2800" dirty="0" smtClean="0"/>
          </a:p>
          <a:p>
            <a:pPr marL="457200" indent="-457200" algn="just">
              <a:buFont typeface="Arial" pitchFamily="34" charset="0"/>
              <a:buChar char="•"/>
            </a:pPr>
            <a:r>
              <a:rPr lang="es-MX" sz="2800" dirty="0" smtClean="0"/>
              <a:t>Las </a:t>
            </a:r>
            <a:r>
              <a:rPr lang="es-MX" sz="2800" dirty="0"/>
              <a:t>reglas, a su vez, sólo pueden ser cumplidas o dejar de ser cumplidas. Si una regla es válida, debe hacerse exactamente lo que ella exige. Las reglas contienen </a:t>
            </a:r>
            <a:r>
              <a:rPr lang="es-MX" sz="2800" i="1" dirty="0"/>
              <a:t>determinaciones</a:t>
            </a:r>
            <a:r>
              <a:rPr lang="es-MX" sz="2800" dirty="0"/>
              <a:t> en el ámbito de lo fáctica y jurídicamente posible.</a:t>
            </a:r>
          </a:p>
          <a:p>
            <a:r>
              <a:rPr lang="es-MX" sz="2800" dirty="0"/>
              <a:t> </a:t>
            </a:r>
          </a:p>
          <a:p>
            <a:pPr marL="457200" indent="-457200" algn="just">
              <a:buFont typeface="Arial" pitchFamily="34" charset="0"/>
              <a:buChar char="•"/>
            </a:pPr>
            <a:r>
              <a:rPr lang="es-ES" sz="2800" dirty="0"/>
              <a:t>Las reglas constan de un supuesto de hecho y de una consecuencia jurídica, de manera que en caso de que se produzca tal supuesto de hecho deberá producirse necesariamente la consecuencia jurídica.</a:t>
            </a:r>
            <a:endParaRPr lang="es-ES" sz="2800" dirty="0" smtClean="0"/>
          </a:p>
        </p:txBody>
      </p:sp>
    </p:spTree>
    <p:extLst>
      <p:ext uri="{BB962C8B-B14F-4D97-AF65-F5344CB8AC3E}">
        <p14:creationId xmlns:p14="http://schemas.microsoft.com/office/powerpoint/2010/main" val="2362083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262979"/>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IMPORTANCIA DE LA DIFERENCIA ENTRE</a:t>
            </a:r>
          </a:p>
          <a:p>
            <a:pPr algn="ctr"/>
            <a:r>
              <a:rPr lang="es-MX" sz="2800" dirty="0" smtClean="0">
                <a:solidFill>
                  <a:schemeClr val="accent1">
                    <a:lumMod val="50000"/>
                  </a:schemeClr>
                </a:solidFill>
              </a:rPr>
              <a:t>REGLAS Y PRINCIPIOS</a:t>
            </a:r>
            <a:endParaRPr lang="es-ES" sz="2800" dirty="0" smtClean="0"/>
          </a:p>
          <a:p>
            <a:pPr marL="457200" indent="-457200">
              <a:buFont typeface="Arial" pitchFamily="34" charset="0"/>
              <a:buChar char="•"/>
            </a:pPr>
            <a:endParaRPr lang="es-ES" sz="2800" dirty="0" smtClean="0"/>
          </a:p>
          <a:p>
            <a:endParaRPr lang="es-ES" sz="2800" dirty="0" smtClean="0"/>
          </a:p>
          <a:p>
            <a:pPr marL="457200" indent="-457200" algn="just">
              <a:buFont typeface="Arial" pitchFamily="34" charset="0"/>
              <a:buChar char="•"/>
            </a:pPr>
            <a:r>
              <a:rPr lang="es-MX" sz="2800" dirty="0"/>
              <a:t>En el caso de las </a:t>
            </a:r>
            <a:r>
              <a:rPr lang="es-MX" sz="2800" b="1" dirty="0"/>
              <a:t>reglas</a:t>
            </a:r>
            <a:r>
              <a:rPr lang="es-MX" sz="2800" dirty="0"/>
              <a:t> hablaremos de </a:t>
            </a:r>
            <a:r>
              <a:rPr lang="es-MX" sz="2800" b="1" dirty="0"/>
              <a:t>conflictos</a:t>
            </a:r>
            <a:r>
              <a:rPr lang="es-MX" sz="2800" b="1" dirty="0" smtClean="0"/>
              <a:t>.</a:t>
            </a:r>
          </a:p>
          <a:p>
            <a:pPr marL="457200" indent="-457200">
              <a:buFont typeface="Arial" pitchFamily="34" charset="0"/>
              <a:buChar char="•"/>
            </a:pPr>
            <a:endParaRPr lang="es-MX" sz="2800" b="1" dirty="0"/>
          </a:p>
          <a:p>
            <a:pPr marL="457200" indent="-457200" algn="just">
              <a:buFont typeface="Arial" pitchFamily="34" charset="0"/>
              <a:buChar char="•"/>
            </a:pPr>
            <a:r>
              <a:rPr lang="es-MX" sz="2800" dirty="0" smtClean="0"/>
              <a:t>En </a:t>
            </a:r>
            <a:r>
              <a:rPr lang="es-MX" sz="2800" dirty="0"/>
              <a:t>el caso de los </a:t>
            </a:r>
            <a:r>
              <a:rPr lang="es-MX" sz="2800" b="1" dirty="0"/>
              <a:t>principios</a:t>
            </a:r>
            <a:r>
              <a:rPr lang="es-MX" sz="2800" dirty="0"/>
              <a:t> hablaremos de </a:t>
            </a:r>
            <a:r>
              <a:rPr lang="es-MX" sz="2800" b="1" dirty="0"/>
              <a:t>colisiones</a:t>
            </a:r>
            <a:r>
              <a:rPr lang="es-MX" sz="2800" b="1" dirty="0" smtClean="0"/>
              <a:t>.</a:t>
            </a:r>
          </a:p>
          <a:p>
            <a:pPr marL="457200" indent="-457200" algn="just">
              <a:buFont typeface="Arial" pitchFamily="34" charset="0"/>
              <a:buChar char="•"/>
            </a:pPr>
            <a:endParaRPr lang="es-MX" sz="2800" b="1" dirty="0"/>
          </a:p>
          <a:p>
            <a:pPr marL="457200" indent="-457200" algn="just">
              <a:buFont typeface="Arial" pitchFamily="34" charset="0"/>
              <a:buChar char="•"/>
            </a:pPr>
            <a:r>
              <a:rPr lang="es-MX" sz="2800" dirty="0" smtClean="0"/>
              <a:t>La forma de solucionar unos y otras también nos marcará la diferencia. (Ejemplos)</a:t>
            </a:r>
            <a:endParaRPr lang="es-ES" sz="2800" dirty="0" smtClean="0"/>
          </a:p>
        </p:txBody>
      </p:sp>
    </p:spTree>
    <p:extLst>
      <p:ext uri="{BB962C8B-B14F-4D97-AF65-F5344CB8AC3E}">
        <p14:creationId xmlns:p14="http://schemas.microsoft.com/office/powerpoint/2010/main" val="2961139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1412776"/>
            <a:ext cx="6691704" cy="2585323"/>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solidFill>
                  <a:schemeClr val="bg2">
                    <a:lumMod val="50000"/>
                  </a:schemeClr>
                </a:solidFill>
                <a:effectLst>
                  <a:reflection blurRad="12700" stA="50000" endPos="50000" dist="5000" dir="5400000" sy="-100000" rotWithShape="0"/>
                </a:effectLst>
              </a:rPr>
              <a:t>Teoría de los </a:t>
            </a:r>
          </a:p>
          <a:p>
            <a:pPr algn="ctr"/>
            <a:r>
              <a:rPr lang="es-ES" sz="5400" b="1" cap="all" dirty="0" smtClean="0">
                <a:ln w="0"/>
                <a:solidFill>
                  <a:schemeClr val="bg2">
                    <a:lumMod val="50000"/>
                  </a:schemeClr>
                </a:solidFill>
                <a:effectLst>
                  <a:reflection blurRad="12700" stA="50000" endPos="50000" dist="5000" dir="5400000" sy="-100000" rotWithShape="0"/>
                </a:effectLst>
              </a:rPr>
              <a:t>Derechos</a:t>
            </a:r>
          </a:p>
          <a:p>
            <a:pPr algn="ctr"/>
            <a:r>
              <a:rPr lang="es-ES" sz="5400" b="1" cap="all" spc="0" dirty="0" smtClean="0">
                <a:ln w="0"/>
                <a:solidFill>
                  <a:schemeClr val="bg2">
                    <a:lumMod val="50000"/>
                  </a:schemeClr>
                </a:solidFill>
                <a:effectLst>
                  <a:reflection blurRad="12700" stA="50000" endPos="50000" dist="5000" dir="5400000" sy="-100000" rotWithShape="0"/>
                </a:effectLst>
              </a:rPr>
              <a:t>Fundamentales</a:t>
            </a:r>
          </a:p>
        </p:txBody>
      </p:sp>
    </p:spTree>
    <p:extLst>
      <p:ext uri="{BB962C8B-B14F-4D97-AF65-F5344CB8AC3E}">
        <p14:creationId xmlns:p14="http://schemas.microsoft.com/office/powerpoint/2010/main" val="1942629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986528"/>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CASO PRÁCTICO DE REGLAS Y PRINCIPIOS</a:t>
            </a:r>
            <a:endParaRPr lang="es-ES" sz="2800" dirty="0" smtClean="0"/>
          </a:p>
          <a:p>
            <a:pPr marL="457200" indent="-457200">
              <a:buFont typeface="Arial" pitchFamily="34" charset="0"/>
              <a:buChar char="•"/>
            </a:pPr>
            <a:endParaRPr lang="es-ES" sz="2800" dirty="0" smtClean="0"/>
          </a:p>
          <a:p>
            <a:pPr marL="457200" indent="-457200">
              <a:buFont typeface="Arial" pitchFamily="34" charset="0"/>
              <a:buChar char="•"/>
            </a:pPr>
            <a:r>
              <a:rPr lang="es-ES" sz="2800" dirty="0" smtClean="0"/>
              <a:t>Contradicción de tesis de 2 Tribunales Colegiados.</a:t>
            </a:r>
          </a:p>
          <a:p>
            <a:pPr marL="457200" indent="-457200" algn="just">
              <a:buFont typeface="Arial" pitchFamily="34" charset="0"/>
              <a:buChar char="•"/>
            </a:pPr>
            <a:r>
              <a:rPr lang="es-ES" sz="2800" dirty="0" smtClean="0"/>
              <a:t>Asuntos de militares arrestados por más de 36 horas. (Orden de arresto por 8 días).</a:t>
            </a:r>
          </a:p>
          <a:p>
            <a:pPr marL="457200" indent="-457200" algn="just">
              <a:buFont typeface="Arial" pitchFamily="34" charset="0"/>
              <a:buChar char="•"/>
            </a:pPr>
            <a:r>
              <a:rPr lang="es-ES" sz="2800" dirty="0" smtClean="0"/>
              <a:t>Un Tribunal afirmó que los arrestos se rigen por al artículo 13 de la Constitución (Fuero de Guerra). </a:t>
            </a:r>
            <a:r>
              <a:rPr lang="es-ES" sz="2800" b="1" dirty="0" smtClean="0"/>
              <a:t>El arresto es correcto.</a:t>
            </a:r>
            <a:endParaRPr lang="es-ES" sz="2800" dirty="0" smtClean="0"/>
          </a:p>
          <a:p>
            <a:pPr marL="457200" indent="-457200" algn="just">
              <a:buFont typeface="Arial" pitchFamily="34" charset="0"/>
              <a:buChar char="•"/>
            </a:pPr>
            <a:r>
              <a:rPr lang="es-ES" sz="2800" dirty="0" smtClean="0"/>
              <a:t>El otro Tribunal señaló que sólo forman parte del Fuero de Guerra el TSJM, la PGM y el Cuerpo de Defensores de Oficio; la SEDENA es autoridad administrativa. </a:t>
            </a:r>
            <a:r>
              <a:rPr lang="es-ES" sz="2800" b="1" dirty="0" smtClean="0"/>
              <a:t>El arresto no puede rebasar las 36 horas.</a:t>
            </a:r>
            <a:endParaRPr lang="es-ES" sz="2800" dirty="0" smtClean="0"/>
          </a:p>
          <a:p>
            <a:endParaRPr lang="es-ES" sz="2800" dirty="0" smtClean="0"/>
          </a:p>
          <a:p>
            <a:pPr algn="just"/>
            <a:endParaRPr lang="es-ES" sz="2800" dirty="0" smtClean="0"/>
          </a:p>
        </p:txBody>
      </p:sp>
    </p:spTree>
    <p:extLst>
      <p:ext uri="{BB962C8B-B14F-4D97-AF65-F5344CB8AC3E}">
        <p14:creationId xmlns:p14="http://schemas.microsoft.com/office/powerpoint/2010/main" val="2360483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509200"/>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CASO PRÁCTICO DE REGLAS Y PRINCIPIOS</a:t>
            </a:r>
            <a:endParaRPr lang="es-ES" sz="2800" dirty="0" smtClean="0"/>
          </a:p>
          <a:p>
            <a:endParaRPr lang="es-MX" sz="2800" dirty="0"/>
          </a:p>
          <a:p>
            <a:pPr algn="just"/>
            <a:r>
              <a:rPr lang="es-ES" sz="2000" dirty="0"/>
              <a:t>ARRESTOS POR FALTAS CONTRA LA DISCIPLINA MILITAR. NO ES APLICABLE EL LÍMITE TEMPORAL DE TREINTA Y SEIS HORAS QUE PARA LOS ARRESTOS POR INFRACCIONES A LOS REGLAMENTOS GUBERNATIVOS Y DE POLICÍA PREVÉ EL ARTÍCULO 21 DE LA CONSTITUCIÓN FEDERAL. </a:t>
            </a:r>
            <a:r>
              <a:rPr lang="es-ES" sz="2000" dirty="0" smtClean="0"/>
              <a:t>Del </a:t>
            </a:r>
            <a:r>
              <a:rPr lang="es-ES" sz="2000" dirty="0"/>
              <a:t>artículo 13 de la Constitución Política de los Estados Unidos Mexicanos se advierte que </a:t>
            </a:r>
            <a:r>
              <a:rPr lang="es-ES" sz="2000" u="sng" dirty="0"/>
              <a:t>el fuero de guerra</a:t>
            </a:r>
            <a:r>
              <a:rPr lang="es-ES" sz="2000" dirty="0"/>
              <a:t> es una jurisdicción especializada que comprende el conocimiento tanto de los delitos como de las faltas contra la disciplina militar y, por ende, </a:t>
            </a:r>
            <a:r>
              <a:rPr lang="es-ES" sz="2000" u="sng" dirty="0"/>
              <a:t>a todas las autoridades legalmente facultadas para intervenir en tales asuntos e imponer las sanciones que correspondan (penas o correctivos disciplinarios)</a:t>
            </a:r>
            <a:r>
              <a:rPr lang="es-ES" sz="2000" dirty="0"/>
              <a:t>, y no sólo a las que señala el artículo 28 de la Ley Orgánica del Ejército y Fuerza Aérea Mexicanos, a saber, el Supremo Tribunal Militar, la Procuraduría General de Justicia Militar y el Cuerpo de Defensores de </a:t>
            </a:r>
            <a:r>
              <a:rPr lang="es-ES" sz="2000" dirty="0" smtClean="0"/>
              <a:t>Oficio (…)</a:t>
            </a:r>
            <a:endParaRPr lang="es-ES" sz="2800" dirty="0" smtClean="0"/>
          </a:p>
        </p:txBody>
      </p:sp>
    </p:spTree>
    <p:extLst>
      <p:ext uri="{BB962C8B-B14F-4D97-AF65-F5344CB8AC3E}">
        <p14:creationId xmlns:p14="http://schemas.microsoft.com/office/powerpoint/2010/main" val="1609442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001643"/>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CASO PRÁCTICO DE REGLAS Y PRINCIPIOS</a:t>
            </a:r>
            <a:endParaRPr lang="es-ES" sz="2800" dirty="0" smtClean="0"/>
          </a:p>
          <a:p>
            <a:endParaRPr lang="es-MX" sz="2800" dirty="0"/>
          </a:p>
          <a:p>
            <a:pPr algn="just"/>
            <a:r>
              <a:rPr lang="es-ES" sz="2000" dirty="0" smtClean="0"/>
              <a:t>(…) En ese sentido, aun cuando la Secretaría de la Defensa Nacional puede ser considerada como una autoridad administrativa, en virtud de que pertenece a la Administración Pública Federal Centralizada, es indudable que al ejercer la facultad que le fue conferida para organizar, equipar, educar, capacitar y desarrollar a las Fuerzas Armadas de tierra y aire, así como para conocer y sancionar, por conducto de las autoridades castrenses competentes, los delitos y faltas contra la disciplina militar, se constituye como un órgano del fuero de guerra, </a:t>
            </a:r>
            <a:r>
              <a:rPr lang="es-ES" sz="2000" u="sng" dirty="0" smtClean="0"/>
              <a:t>por lo que tratándose de arrestos por faltas contra la disciplina militar, no resulta aplicable el límite temporal de treinta y seis horas que el artículo 21 de la Constitución Federal prevé para los arrestos por infracciones a los reglamentos gubernativos y de policía, en tanto que dicho fuero constituye una excepción a los principios consagrados en el primer párrafo del citado precepto constitucional.</a:t>
            </a:r>
            <a:endParaRPr lang="es-MX" sz="2000" u="sng" dirty="0" smtClean="0"/>
          </a:p>
          <a:p>
            <a:r>
              <a:rPr lang="es-MX" sz="2000" dirty="0" smtClean="0">
                <a:solidFill>
                  <a:srgbClr val="C00000"/>
                </a:solidFill>
              </a:rPr>
              <a:t>¿Cómo se abordó el caso, como conflicto de reglas o colisión de principios?</a:t>
            </a:r>
            <a:endParaRPr lang="es-ES" sz="2000" dirty="0" smtClean="0">
              <a:solidFill>
                <a:srgbClr val="C00000"/>
              </a:solidFill>
            </a:endParaRPr>
          </a:p>
          <a:p>
            <a:pPr algn="just"/>
            <a:endParaRPr lang="es-ES" sz="2000" dirty="0" smtClean="0"/>
          </a:p>
        </p:txBody>
      </p:sp>
    </p:spTree>
    <p:extLst>
      <p:ext uri="{BB962C8B-B14F-4D97-AF65-F5344CB8AC3E}">
        <p14:creationId xmlns:p14="http://schemas.microsoft.com/office/powerpoint/2010/main" val="2436233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1692771"/>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chemeClr val="accent1">
                    <a:lumMod val="50000"/>
                  </a:schemeClr>
                </a:solidFill>
              </a:rPr>
              <a:t>CASO PRÁCTICO DE REGLAS Y PRINCIPIOS</a:t>
            </a:r>
            <a:endParaRPr lang="es-ES" sz="2800" dirty="0" smtClean="0"/>
          </a:p>
          <a:p>
            <a:endParaRPr lang="es-MX" sz="2800" dirty="0"/>
          </a:p>
          <a:p>
            <a:pPr algn="just"/>
            <a:endParaRPr lang="es-ES" sz="2000" dirty="0" smtClean="0"/>
          </a:p>
        </p:txBody>
      </p:sp>
      <p:graphicFrame>
        <p:nvGraphicFramePr>
          <p:cNvPr id="3" name="2 Tabla"/>
          <p:cNvGraphicFramePr>
            <a:graphicFrameLocks noGrp="1"/>
          </p:cNvGraphicFramePr>
          <p:nvPr>
            <p:extLst>
              <p:ext uri="{D42A27DB-BD31-4B8C-83A1-F6EECF244321}">
                <p14:modId xmlns:p14="http://schemas.microsoft.com/office/powerpoint/2010/main" val="3642210721"/>
              </p:ext>
            </p:extLst>
          </p:nvPr>
        </p:nvGraphicFramePr>
        <p:xfrm>
          <a:off x="649702" y="188641"/>
          <a:ext cx="8280922" cy="6336704"/>
        </p:xfrm>
        <a:graphic>
          <a:graphicData uri="http://schemas.openxmlformats.org/drawingml/2006/table">
            <a:tbl>
              <a:tblPr firstRow="1" firstCol="1" bandRow="1">
                <a:tableStyleId>{21E4AEA4-8DFA-4A89-87EB-49C32662AFE0}</a:tableStyleId>
              </a:tblPr>
              <a:tblGrid>
                <a:gridCol w="4140461"/>
                <a:gridCol w="4140461"/>
              </a:tblGrid>
              <a:tr h="243719">
                <a:tc>
                  <a:txBody>
                    <a:bodyPr/>
                    <a:lstStyle/>
                    <a:p>
                      <a:pPr algn="ctr">
                        <a:spcAft>
                          <a:spcPts val="0"/>
                        </a:spcAft>
                      </a:pPr>
                      <a:r>
                        <a:rPr lang="es-MX" sz="1200" dirty="0">
                          <a:effectLst/>
                        </a:rPr>
                        <a:t>PRINCIPIOS</a:t>
                      </a:r>
                      <a:endParaRPr lang="es-MX" sz="1200" dirty="0">
                        <a:effectLst/>
                        <a:latin typeface="Arial"/>
                        <a:ea typeface="Times New Roman"/>
                        <a:cs typeface="Times New Roman"/>
                      </a:endParaRPr>
                    </a:p>
                  </a:txBody>
                  <a:tcPr marL="68580" marR="68580" marT="0" marB="0"/>
                </a:tc>
                <a:tc>
                  <a:txBody>
                    <a:bodyPr/>
                    <a:lstStyle/>
                    <a:p>
                      <a:pPr algn="ctr">
                        <a:spcAft>
                          <a:spcPts val="0"/>
                        </a:spcAft>
                      </a:pPr>
                      <a:r>
                        <a:rPr lang="es-MX" sz="1200">
                          <a:effectLst/>
                        </a:rPr>
                        <a:t>REGLAS</a:t>
                      </a:r>
                      <a:endParaRPr lang="es-MX" sz="1200">
                        <a:effectLst/>
                        <a:latin typeface="Arial"/>
                        <a:ea typeface="Times New Roman"/>
                        <a:cs typeface="Times New Roman"/>
                      </a:endParaRPr>
                    </a:p>
                  </a:txBody>
                  <a:tcPr marL="68580" marR="68580" marT="0" marB="0"/>
                </a:tc>
              </a:tr>
              <a:tr h="487439">
                <a:tc>
                  <a:txBody>
                    <a:bodyPr/>
                    <a:lstStyle/>
                    <a:p>
                      <a:pPr algn="just">
                        <a:spcAft>
                          <a:spcPts val="0"/>
                        </a:spcAft>
                      </a:pPr>
                      <a:r>
                        <a:rPr lang="es-MX" sz="1200">
                          <a:effectLst/>
                        </a:rPr>
                        <a:t>Prevalentemente están en las normas constitucionales</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dirty="0">
                          <a:effectLst/>
                        </a:rPr>
                        <a:t>Prevalentemente son normas legislativas</a:t>
                      </a:r>
                      <a:endParaRPr lang="es-MX" sz="1200" dirty="0">
                        <a:effectLst/>
                        <a:latin typeface="Arial"/>
                        <a:ea typeface="Times New Roman"/>
                        <a:cs typeface="Times New Roman"/>
                      </a:endParaRPr>
                    </a:p>
                  </a:txBody>
                  <a:tcPr marL="68580" marR="68580" marT="0" marB="0"/>
                </a:tc>
              </a:tr>
              <a:tr h="731158">
                <a:tc>
                  <a:txBody>
                    <a:bodyPr/>
                    <a:lstStyle/>
                    <a:p>
                      <a:pPr algn="just">
                        <a:spcAft>
                          <a:spcPts val="0"/>
                        </a:spcAft>
                      </a:pPr>
                      <a:r>
                        <a:rPr lang="es-MX" sz="1200">
                          <a:effectLst/>
                        </a:rPr>
                        <a:t>Desempeñan un papel propiamente constitucional “constitutivo” del orden jurídico</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a:effectLst/>
                        </a:rPr>
                        <a:t>Pueden estar en la Constitución, pero no serían más que leyes reforzadas por su forma especial</a:t>
                      </a:r>
                      <a:endParaRPr lang="es-MX" sz="1200">
                        <a:effectLst/>
                        <a:latin typeface="Arial"/>
                        <a:ea typeface="Times New Roman"/>
                        <a:cs typeface="Times New Roman"/>
                      </a:endParaRPr>
                    </a:p>
                  </a:txBody>
                  <a:tcPr marL="68580" marR="68580" marT="0" marB="0"/>
                </a:tc>
              </a:tr>
              <a:tr h="487439">
                <a:tc>
                  <a:txBody>
                    <a:bodyPr/>
                    <a:lstStyle/>
                    <a:p>
                      <a:pPr algn="just">
                        <a:spcAft>
                          <a:spcPts val="0"/>
                        </a:spcAft>
                      </a:pPr>
                      <a:r>
                        <a:rPr lang="es-MX" sz="1200" dirty="0">
                          <a:effectLst/>
                        </a:rPr>
                        <a:t>No se agotan en sí mismos debido a su fuerza constitutiva</a:t>
                      </a:r>
                      <a:endParaRPr lang="es-MX" sz="1200" dirty="0">
                        <a:effectLst/>
                        <a:latin typeface="Arial"/>
                        <a:ea typeface="Times New Roman"/>
                        <a:cs typeface="Times New Roman"/>
                      </a:endParaRPr>
                    </a:p>
                  </a:txBody>
                  <a:tcPr marL="68580" marR="68580" marT="0" marB="0"/>
                </a:tc>
                <a:tc>
                  <a:txBody>
                    <a:bodyPr/>
                    <a:lstStyle/>
                    <a:p>
                      <a:pPr algn="just">
                        <a:spcAft>
                          <a:spcPts val="0"/>
                        </a:spcAft>
                      </a:pPr>
                      <a:r>
                        <a:rPr lang="es-MX" sz="1200">
                          <a:effectLst/>
                        </a:rPr>
                        <a:t>Se agotan en sí mismas</a:t>
                      </a:r>
                      <a:endParaRPr lang="es-MX" sz="1200">
                        <a:effectLst/>
                        <a:latin typeface="Arial"/>
                        <a:ea typeface="Times New Roman"/>
                        <a:cs typeface="Times New Roman"/>
                      </a:endParaRPr>
                    </a:p>
                  </a:txBody>
                  <a:tcPr marL="68580" marR="68580" marT="0" marB="0"/>
                </a:tc>
              </a:tr>
              <a:tr h="1218597">
                <a:tc>
                  <a:txBody>
                    <a:bodyPr/>
                    <a:lstStyle/>
                    <a:p>
                      <a:pPr algn="just">
                        <a:spcAft>
                          <a:spcPts val="0"/>
                        </a:spcAft>
                      </a:pPr>
                      <a:r>
                        <a:rPr lang="es-MX" sz="1200">
                          <a:effectLst/>
                        </a:rPr>
                        <a:t>Debido a la forma como están formulados hay poco que interpretar, más bien están sujetos a la ponderación. Su significado lingüístico es autoevidente</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a:effectLst/>
                        </a:rPr>
                        <a:t>Se aplican a ellas los más variados métodos de interpretación jurídica, que tienen por objeto desentrañar el lenguaje del legislador</a:t>
                      </a:r>
                      <a:endParaRPr lang="es-MX" sz="1200">
                        <a:effectLst/>
                        <a:latin typeface="Arial"/>
                        <a:ea typeface="Times New Roman"/>
                        <a:cs typeface="Times New Roman"/>
                      </a:endParaRPr>
                    </a:p>
                  </a:txBody>
                  <a:tcPr marL="68580" marR="68580" marT="0" marB="0"/>
                </a:tc>
              </a:tr>
              <a:tr h="243719">
                <a:tc>
                  <a:txBody>
                    <a:bodyPr/>
                    <a:lstStyle/>
                    <a:p>
                      <a:pPr algn="just">
                        <a:spcAft>
                          <a:spcPts val="0"/>
                        </a:spcAft>
                      </a:pPr>
                      <a:r>
                        <a:rPr lang="es-MX" sz="1200">
                          <a:effectLst/>
                        </a:rPr>
                        <a:t>Se les presta adhesión</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a:effectLst/>
                        </a:rPr>
                        <a:t>Se les obedece (o desobedece)</a:t>
                      </a:r>
                      <a:endParaRPr lang="es-MX" sz="1200">
                        <a:effectLst/>
                        <a:latin typeface="Arial"/>
                        <a:ea typeface="Times New Roman"/>
                        <a:cs typeface="Times New Roman"/>
                      </a:endParaRPr>
                    </a:p>
                  </a:txBody>
                  <a:tcPr marL="68580" marR="68580" marT="0" marB="0"/>
                </a:tc>
              </a:tr>
              <a:tr h="1462316">
                <a:tc>
                  <a:txBody>
                    <a:bodyPr/>
                    <a:lstStyle/>
                    <a:p>
                      <a:pPr algn="just">
                        <a:spcAft>
                          <a:spcPts val="0"/>
                        </a:spcAft>
                      </a:pPr>
                      <a:r>
                        <a:rPr lang="es-MX" sz="1200" dirty="0">
                          <a:effectLst/>
                        </a:rPr>
                        <a:t>Directamente no nos proporcionan el criterio de nuestras acciones, pero nos proporcionan criterios para tomar posición ante situaciones concretas pero que a priori aparecen indeterminadas</a:t>
                      </a:r>
                      <a:endParaRPr lang="es-MX" sz="1200" dirty="0">
                        <a:effectLst/>
                        <a:latin typeface="Arial"/>
                        <a:ea typeface="Times New Roman"/>
                        <a:cs typeface="Times New Roman"/>
                      </a:endParaRPr>
                    </a:p>
                  </a:txBody>
                  <a:tcPr marL="68580" marR="68580" marT="0" marB="0"/>
                </a:tc>
                <a:tc>
                  <a:txBody>
                    <a:bodyPr/>
                    <a:lstStyle/>
                    <a:p>
                      <a:pPr algn="just">
                        <a:spcAft>
                          <a:spcPts val="0"/>
                        </a:spcAft>
                      </a:pPr>
                      <a:r>
                        <a:rPr lang="es-MX" sz="1200">
                          <a:effectLst/>
                        </a:rPr>
                        <a:t>Nos proporcionan el criterio de nuestras acciones, nos dicen cómo debemos, como no debemos o cómo podemos actuar en determinadas situaciones previstas por ellas.</a:t>
                      </a:r>
                      <a:endParaRPr lang="es-MX" sz="1200">
                        <a:effectLst/>
                        <a:latin typeface="Arial"/>
                        <a:ea typeface="Times New Roman"/>
                        <a:cs typeface="Times New Roman"/>
                      </a:endParaRPr>
                    </a:p>
                  </a:txBody>
                  <a:tcPr marL="68580" marR="68580" marT="0" marB="0"/>
                </a:tc>
              </a:tr>
              <a:tr h="487439">
                <a:tc>
                  <a:txBody>
                    <a:bodyPr/>
                    <a:lstStyle/>
                    <a:p>
                      <a:pPr algn="just">
                        <a:spcAft>
                          <a:spcPts val="0"/>
                        </a:spcAft>
                      </a:pPr>
                      <a:r>
                        <a:rPr lang="es-MX" sz="1200">
                          <a:effectLst/>
                        </a:rPr>
                        <a:t>Implican “tomar posición”</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a:effectLst/>
                        </a:rPr>
                        <a:t>Deben ser aplicadas mecánica y pasivamente</a:t>
                      </a:r>
                      <a:endParaRPr lang="es-MX" sz="1200">
                        <a:effectLst/>
                        <a:latin typeface="Arial"/>
                        <a:ea typeface="Times New Roman"/>
                        <a:cs typeface="Times New Roman"/>
                      </a:endParaRPr>
                    </a:p>
                  </a:txBody>
                  <a:tcPr marL="68580" marR="68580" marT="0" marB="0"/>
                </a:tc>
              </a:tr>
              <a:tr h="974878">
                <a:tc>
                  <a:txBody>
                    <a:bodyPr/>
                    <a:lstStyle/>
                    <a:p>
                      <a:pPr algn="just">
                        <a:spcAft>
                          <a:spcPts val="0"/>
                        </a:spcAft>
                      </a:pPr>
                      <a:r>
                        <a:rPr lang="es-MX" sz="1200">
                          <a:effectLst/>
                        </a:rPr>
                        <a:t>Son mandatos prima facie. Que un principio valga para un caso no se infiere que sirva igual para todos los casos</a:t>
                      </a:r>
                      <a:endParaRPr lang="es-MX" sz="1200">
                        <a:effectLst/>
                        <a:latin typeface="Arial"/>
                        <a:ea typeface="Times New Roman"/>
                        <a:cs typeface="Times New Roman"/>
                      </a:endParaRPr>
                    </a:p>
                  </a:txBody>
                  <a:tcPr marL="68580" marR="68580" marT="0" marB="0"/>
                </a:tc>
                <a:tc>
                  <a:txBody>
                    <a:bodyPr/>
                    <a:lstStyle/>
                    <a:p>
                      <a:pPr algn="just">
                        <a:spcAft>
                          <a:spcPts val="0"/>
                        </a:spcAft>
                      </a:pPr>
                      <a:r>
                        <a:rPr lang="es-MX" sz="1200" dirty="0">
                          <a:effectLst/>
                        </a:rPr>
                        <a:t>Son mandatos definitivos. Sólo serían mandatos prima facie cuando se les introduce una cláusula de excepción.</a:t>
                      </a:r>
                      <a:endParaRPr lang="es-MX" sz="1200" dirty="0">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40185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570756"/>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rgbClr val="FF9900"/>
                </a:solidFill>
              </a:rPr>
              <a:t>DOBLE DIMENSIÓN DE LOS DERECHOS FUNDAMENTALES</a:t>
            </a:r>
          </a:p>
          <a:p>
            <a:pPr algn="ctr"/>
            <a:endParaRPr lang="es-MX" sz="2800" dirty="0">
              <a:solidFill>
                <a:srgbClr val="FF9900"/>
              </a:solidFill>
            </a:endParaRPr>
          </a:p>
          <a:p>
            <a:pPr algn="ctr"/>
            <a:r>
              <a:rPr lang="es-MX" sz="2800" dirty="0" smtClean="0">
                <a:solidFill>
                  <a:srgbClr val="FF9900"/>
                </a:solidFill>
              </a:rPr>
              <a:t>LOS DERECHOS FUNDAMETALES COMO</a:t>
            </a:r>
          </a:p>
          <a:p>
            <a:pPr algn="ctr"/>
            <a:r>
              <a:rPr lang="es-MX" sz="2800" dirty="0" smtClean="0">
                <a:solidFill>
                  <a:srgbClr val="FF9900"/>
                </a:solidFill>
              </a:rPr>
              <a:t>DERECHOS SUBJETIVOS</a:t>
            </a:r>
            <a:endParaRPr lang="es-ES" sz="2800" dirty="0" smtClean="0">
              <a:solidFill>
                <a:srgbClr val="FF9900"/>
              </a:solidFill>
            </a:endParaRPr>
          </a:p>
          <a:p>
            <a:endParaRPr lang="es-MX" sz="2800" dirty="0"/>
          </a:p>
          <a:p>
            <a:pPr marL="457200" indent="-457200">
              <a:buFont typeface="Arial" pitchFamily="34" charset="0"/>
              <a:buChar char="•"/>
            </a:pPr>
            <a:r>
              <a:rPr lang="es-ES" sz="2800" dirty="0"/>
              <a:t>Que una persona sea titular de un derecho, significa que otro sujeto está obligado a una cierta conducta (positiva o negativa) y que, de no observarla, deberá recaer una sanción.</a:t>
            </a:r>
            <a:endParaRPr lang="es-MX" sz="2800" dirty="0"/>
          </a:p>
          <a:p>
            <a:endParaRPr lang="es-ES" sz="2800" dirty="0" smtClean="0"/>
          </a:p>
          <a:p>
            <a:pPr algn="just"/>
            <a:endParaRPr lang="es-ES" sz="2000" dirty="0" smtClean="0"/>
          </a:p>
        </p:txBody>
      </p:sp>
    </p:spTree>
    <p:extLst>
      <p:ext uri="{BB962C8B-B14F-4D97-AF65-F5344CB8AC3E}">
        <p14:creationId xmlns:p14="http://schemas.microsoft.com/office/powerpoint/2010/main" val="14388133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432530"/>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rgbClr val="FF9900"/>
                </a:solidFill>
              </a:rPr>
              <a:t>LOS DERECHOS FUNDAMETALES COMO</a:t>
            </a:r>
          </a:p>
          <a:p>
            <a:pPr algn="ctr"/>
            <a:r>
              <a:rPr lang="es-MX" sz="2800" dirty="0" smtClean="0">
                <a:solidFill>
                  <a:srgbClr val="FF9900"/>
                </a:solidFill>
              </a:rPr>
              <a:t>DERECHOS SUBJETIVOS</a:t>
            </a:r>
            <a:endParaRPr lang="es-ES" sz="2800" dirty="0" smtClean="0">
              <a:solidFill>
                <a:srgbClr val="FF9900"/>
              </a:solidFill>
            </a:endParaRPr>
          </a:p>
          <a:p>
            <a:endParaRPr lang="es-MX" sz="2800" dirty="0"/>
          </a:p>
          <a:p>
            <a:pPr marL="457200" indent="-457200" algn="just">
              <a:buFont typeface="Arial" pitchFamily="34" charset="0"/>
              <a:buChar char="•"/>
            </a:pPr>
            <a:r>
              <a:rPr lang="es-ES" sz="2800" dirty="0"/>
              <a:t>También se puede considerar que existen derechos subjetivos cuando el ordenamiento jurídico confiere un poder para obtener la tutela de derechos para hacer valer, por vía de la acción, la inejecución de una obligación jurídica. Lo que se hace valer en este caso es un límite a la actuación del poder.</a:t>
            </a:r>
            <a:endParaRPr lang="es-MX" sz="2800" dirty="0"/>
          </a:p>
          <a:p>
            <a:r>
              <a:rPr lang="es-ES" sz="2800" dirty="0"/>
              <a:t> </a:t>
            </a:r>
            <a:endParaRPr lang="es-MX" sz="2800" dirty="0"/>
          </a:p>
          <a:p>
            <a:pPr marL="457200" indent="-457200" algn="just">
              <a:buFont typeface="Arial" pitchFamily="34" charset="0"/>
              <a:buChar char="•"/>
            </a:pPr>
            <a:r>
              <a:rPr lang="es-ES" sz="2800" dirty="0"/>
              <a:t>También, adquieren forma de derechos aquellos mecanismos de participación en la formación de la voluntad estatal.</a:t>
            </a:r>
            <a:endParaRPr lang="es-ES" sz="2800" dirty="0" smtClean="0"/>
          </a:p>
          <a:p>
            <a:pPr algn="just"/>
            <a:endParaRPr lang="es-ES" sz="2000" dirty="0" smtClean="0"/>
          </a:p>
        </p:txBody>
      </p:sp>
    </p:spTree>
    <p:extLst>
      <p:ext uri="{BB962C8B-B14F-4D97-AF65-F5344CB8AC3E}">
        <p14:creationId xmlns:p14="http://schemas.microsoft.com/office/powerpoint/2010/main" val="1120215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001643"/>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rgbClr val="FF9900"/>
                </a:solidFill>
              </a:rPr>
              <a:t>LOS DERECHOS FUNDAMETALES COMO</a:t>
            </a:r>
          </a:p>
          <a:p>
            <a:pPr algn="ctr"/>
            <a:r>
              <a:rPr lang="es-MX" sz="2800" dirty="0" smtClean="0">
                <a:solidFill>
                  <a:srgbClr val="FF9900"/>
                </a:solidFill>
              </a:rPr>
              <a:t>DERECHOS SUBJETIVOS</a:t>
            </a:r>
            <a:endParaRPr lang="es-ES" sz="2800" dirty="0" smtClean="0">
              <a:solidFill>
                <a:srgbClr val="FF9900"/>
              </a:solidFill>
            </a:endParaRPr>
          </a:p>
          <a:p>
            <a:endParaRPr lang="es-MX" sz="2800" dirty="0"/>
          </a:p>
          <a:p>
            <a:pPr lvl="0"/>
            <a:r>
              <a:rPr lang="es-MX" sz="2800" dirty="0" smtClean="0"/>
              <a:t>a) Derechos de autonomía. </a:t>
            </a:r>
            <a:r>
              <a:rPr lang="es-ES" sz="2800" dirty="0"/>
              <a:t>Se conocen también como libertades públicas</a:t>
            </a:r>
            <a:r>
              <a:rPr lang="es-ES" sz="2800" dirty="0" smtClean="0"/>
              <a:t>;</a:t>
            </a:r>
            <a:r>
              <a:rPr lang="es-MX" sz="2800" dirty="0" smtClean="0"/>
              <a:t> son un g</a:t>
            </a:r>
            <a:r>
              <a:rPr lang="es-ES" sz="2800" dirty="0" err="1" smtClean="0"/>
              <a:t>rupo</a:t>
            </a:r>
            <a:r>
              <a:rPr lang="es-ES" sz="2800" dirty="0" smtClean="0"/>
              <a:t> </a:t>
            </a:r>
            <a:r>
              <a:rPr lang="es-ES" sz="2800" dirty="0"/>
              <a:t>de derechos que se caracteriza por consagrar un ámbito de libertades a favor del individuo</a:t>
            </a:r>
            <a:endParaRPr lang="es-MX" sz="2800" dirty="0" smtClean="0"/>
          </a:p>
          <a:p>
            <a:pPr algn="just"/>
            <a:r>
              <a:rPr lang="es-MX" sz="2800" dirty="0" smtClean="0"/>
              <a:t>b) Derechos de participación. </a:t>
            </a:r>
            <a:r>
              <a:rPr lang="es-ES" sz="2800" dirty="0"/>
              <a:t>La libertad entendida en su dimensión positiva o de participación se articula jurídicamente en los llamados derechos </a:t>
            </a:r>
            <a:r>
              <a:rPr lang="es-ES" sz="2800" dirty="0" smtClean="0"/>
              <a:t>políticos. </a:t>
            </a:r>
            <a:endParaRPr lang="es-MX" sz="2800" dirty="0" smtClean="0"/>
          </a:p>
          <a:p>
            <a:pPr algn="just"/>
            <a:r>
              <a:rPr lang="es-MX" sz="2800" dirty="0" smtClean="0"/>
              <a:t>c) Derechos prestacionales. </a:t>
            </a:r>
            <a:r>
              <a:rPr lang="es-ES" sz="2800" dirty="0"/>
              <a:t>Otorgan el poder de exigir prestaciones </a:t>
            </a:r>
            <a:r>
              <a:rPr lang="es-ES" sz="2800" dirty="0" smtClean="0"/>
              <a:t>positivas.</a:t>
            </a:r>
          </a:p>
          <a:p>
            <a:pPr algn="just"/>
            <a:endParaRPr lang="es-ES" sz="2000" dirty="0" smtClean="0"/>
          </a:p>
        </p:txBody>
      </p:sp>
    </p:spTree>
    <p:extLst>
      <p:ext uri="{BB962C8B-B14F-4D97-AF65-F5344CB8AC3E}">
        <p14:creationId xmlns:p14="http://schemas.microsoft.com/office/powerpoint/2010/main" val="2777927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555641"/>
          </a:xfrm>
          <a:prstGeom prst="rect">
            <a:avLst/>
          </a:prstGeom>
          <a:noFill/>
        </p:spPr>
        <p:txBody>
          <a:bodyPr wrap="square" rtlCol="0">
            <a:spAutoFit/>
          </a:bodyPr>
          <a:lstStyle/>
          <a:p>
            <a:pPr algn="ctr"/>
            <a:endParaRPr lang="es-MX" sz="2800" dirty="0" smtClean="0">
              <a:solidFill>
                <a:schemeClr val="accent1">
                  <a:lumMod val="50000"/>
                </a:schemeClr>
              </a:solidFill>
            </a:endParaRPr>
          </a:p>
          <a:p>
            <a:pPr algn="ctr"/>
            <a:r>
              <a:rPr lang="es-MX" sz="2800" dirty="0" smtClean="0">
                <a:solidFill>
                  <a:srgbClr val="FF9900"/>
                </a:solidFill>
              </a:rPr>
              <a:t>DIMENSIÓN OBJETIVA DE LOS DERECHOS FUNDAMENTALES</a:t>
            </a:r>
            <a:endParaRPr lang="es-ES" sz="2800" dirty="0" smtClean="0">
              <a:solidFill>
                <a:srgbClr val="FF9900"/>
              </a:solidFill>
            </a:endParaRPr>
          </a:p>
          <a:p>
            <a:endParaRPr lang="es-MX" sz="2800" dirty="0"/>
          </a:p>
          <a:p>
            <a:pPr marL="457200" lvl="0" indent="-457200" algn="just">
              <a:buFont typeface="Arial" pitchFamily="34" charset="0"/>
              <a:buChar char="•"/>
            </a:pPr>
            <a:r>
              <a:rPr lang="es-ES" sz="2400" dirty="0" smtClean="0"/>
              <a:t>Los </a:t>
            </a:r>
            <a:r>
              <a:rPr lang="es-ES" sz="2400" dirty="0"/>
              <a:t>derechos fundamentales se conciben, por un lado, como derechos subjetivos que hacen parte de la esfera jurídica de su titular y, al mismo tiempo, como </a:t>
            </a:r>
            <a:r>
              <a:rPr lang="es-ES" sz="2400" i="1" dirty="0"/>
              <a:t>normas objetivas </a:t>
            </a:r>
            <a:r>
              <a:rPr lang="es-ES" sz="2400" dirty="0"/>
              <a:t>de principio y decisiones axiológicas que tienen validez para todos los ámbitos del </a:t>
            </a:r>
            <a:r>
              <a:rPr lang="es-ES" sz="2400" dirty="0" smtClean="0"/>
              <a:t>derecho.</a:t>
            </a:r>
          </a:p>
          <a:p>
            <a:pPr marL="457200" indent="-457200" algn="just">
              <a:buFont typeface="Arial" pitchFamily="34" charset="0"/>
              <a:buChar char="•"/>
            </a:pPr>
            <a:r>
              <a:rPr lang="es-ES" sz="2400" dirty="0"/>
              <a:t>Los derechos fundamentales se transforman en </a:t>
            </a:r>
            <a:r>
              <a:rPr lang="es-ES" sz="2400" i="1" dirty="0"/>
              <a:t>principios superiores del ordenamiento jurídico en su conjunto</a:t>
            </a:r>
            <a:r>
              <a:rPr lang="es-ES" sz="2400" dirty="0"/>
              <a:t>; son componentes estructurales básicos, tanto del conjunto del orden jurídico objetivo, como de las ramas que lo integran, al ser la expresión jurídica de un sistema de valores que, por decisión del constituyente, ha de informar el conjunto de la organización jurídica y política.</a:t>
            </a:r>
            <a:endParaRPr lang="es-MX" sz="2400" dirty="0"/>
          </a:p>
          <a:p>
            <a:pPr marL="457200" lvl="0" indent="-457200" algn="just">
              <a:buFont typeface="Arial" pitchFamily="34" charset="0"/>
              <a:buChar char="•"/>
            </a:pPr>
            <a:endParaRPr lang="es-ES" sz="2000" dirty="0" smtClean="0"/>
          </a:p>
        </p:txBody>
      </p:sp>
    </p:spTree>
    <p:extLst>
      <p:ext uri="{BB962C8B-B14F-4D97-AF65-F5344CB8AC3E}">
        <p14:creationId xmlns:p14="http://schemas.microsoft.com/office/powerpoint/2010/main" val="3480541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816977"/>
          </a:xfrm>
          <a:prstGeom prst="rect">
            <a:avLst/>
          </a:prstGeom>
          <a:noFill/>
        </p:spPr>
        <p:txBody>
          <a:bodyPr wrap="square" rtlCol="0">
            <a:spAutoFit/>
          </a:bodyPr>
          <a:lstStyle/>
          <a:p>
            <a:pPr marL="457200" indent="-457200" algn="ctr">
              <a:buFont typeface="Arial" pitchFamily="34" charset="0"/>
              <a:buChar char="•"/>
            </a:pPr>
            <a:endParaRPr lang="es-MX" sz="2800" dirty="0" smtClean="0">
              <a:solidFill>
                <a:schemeClr val="accent1">
                  <a:lumMod val="50000"/>
                </a:schemeClr>
              </a:solidFill>
            </a:endParaRPr>
          </a:p>
          <a:p>
            <a:pPr algn="ctr"/>
            <a:r>
              <a:rPr lang="es-MX" sz="2800" dirty="0" smtClean="0">
                <a:solidFill>
                  <a:srgbClr val="FF9900"/>
                </a:solidFill>
              </a:rPr>
              <a:t>DIMENSIÓN OBJETIVA DE LOS DERECHOS FUNDAMENTALES</a:t>
            </a:r>
            <a:endParaRPr lang="es-ES" sz="2800" dirty="0" smtClean="0">
              <a:solidFill>
                <a:srgbClr val="FF9900"/>
              </a:solidFill>
            </a:endParaRPr>
          </a:p>
          <a:p>
            <a:pPr marL="457200" indent="-457200">
              <a:buFont typeface="Arial" pitchFamily="34" charset="0"/>
              <a:buChar char="•"/>
            </a:pPr>
            <a:endParaRPr lang="es-MX" sz="2800" dirty="0"/>
          </a:p>
          <a:p>
            <a:pPr marL="342900" lvl="0" indent="-342900" algn="just">
              <a:buFont typeface="Arial" pitchFamily="34" charset="0"/>
              <a:buChar char="•"/>
            </a:pPr>
            <a:r>
              <a:rPr lang="es-ES" sz="2400" dirty="0"/>
              <a:t>Como </a:t>
            </a:r>
            <a:r>
              <a:rPr lang="es-ES" sz="2400" i="1" dirty="0"/>
              <a:t>valores supremos </a:t>
            </a:r>
            <a:r>
              <a:rPr lang="es-ES" sz="2400" dirty="0"/>
              <a:t>que rigen para todo el ordenamiento jurídico también limitan las relaciones recíprocas entre particulares y fungen como mandatos de actuación y deberes de protección para el Estado</a:t>
            </a:r>
            <a:r>
              <a:rPr lang="es-ES" sz="2400" dirty="0" smtClean="0"/>
              <a:t>.</a:t>
            </a:r>
            <a:r>
              <a:rPr lang="es-MX" sz="2400" dirty="0" smtClean="0"/>
              <a:t> </a:t>
            </a:r>
            <a:r>
              <a:rPr lang="es-ES" sz="2400" dirty="0"/>
              <a:t> </a:t>
            </a:r>
            <a:endParaRPr lang="es-MX" sz="2400" dirty="0"/>
          </a:p>
          <a:p>
            <a:pPr marL="342900" lvl="0" indent="-342900" algn="just">
              <a:buFont typeface="Arial" pitchFamily="34" charset="0"/>
              <a:buChar char="•"/>
            </a:pPr>
            <a:r>
              <a:rPr lang="es-ES" sz="2400" dirty="0"/>
              <a:t>Los derechos fundamentales se entienden no sólo como meros derechos de defensa frente al Estado, sino que se les atribuye un contenido axiológico.</a:t>
            </a:r>
            <a:endParaRPr lang="es-MX" sz="2400" dirty="0"/>
          </a:p>
          <a:p>
            <a:pPr marL="342900" lvl="0" indent="-342900" algn="just">
              <a:buFont typeface="Arial" pitchFamily="34" charset="0"/>
              <a:buChar char="•"/>
            </a:pPr>
            <a:r>
              <a:rPr lang="es-ES" sz="2400" dirty="0" smtClean="0"/>
              <a:t>Los </a:t>
            </a:r>
            <a:r>
              <a:rPr lang="es-ES" sz="2400" dirty="0"/>
              <a:t>derechos fundamentales encarnan un sistema de valores que debe desarrollarse en todos los ámbitos del derecho: la legislación, la administración y la jurisdicción.</a:t>
            </a:r>
            <a:endParaRPr lang="es-MX" sz="2400" dirty="0"/>
          </a:p>
          <a:p>
            <a:pPr marL="457200" lvl="0" indent="-457200" algn="just">
              <a:buFont typeface="Arial" pitchFamily="34" charset="0"/>
              <a:buChar char="•"/>
            </a:pPr>
            <a:endParaRPr lang="es-ES" sz="2000" dirty="0" smtClean="0"/>
          </a:p>
        </p:txBody>
      </p:sp>
    </p:spTree>
    <p:extLst>
      <p:ext uri="{BB962C8B-B14F-4D97-AF65-F5344CB8AC3E}">
        <p14:creationId xmlns:p14="http://schemas.microsoft.com/office/powerpoint/2010/main" val="1177762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262979"/>
          </a:xfrm>
          <a:prstGeom prst="rect">
            <a:avLst/>
          </a:prstGeom>
          <a:noFill/>
        </p:spPr>
        <p:txBody>
          <a:bodyPr wrap="square" rtlCol="0">
            <a:spAutoFit/>
          </a:bodyPr>
          <a:lstStyle/>
          <a:p>
            <a:pPr marL="457200" indent="-457200" algn="ctr">
              <a:buFont typeface="Arial" pitchFamily="34" charset="0"/>
              <a:buChar char="•"/>
            </a:pPr>
            <a:endParaRPr lang="es-MX" sz="2800" dirty="0" smtClean="0">
              <a:solidFill>
                <a:schemeClr val="accent1">
                  <a:lumMod val="50000"/>
                </a:schemeClr>
              </a:solidFill>
            </a:endParaRPr>
          </a:p>
          <a:p>
            <a:pPr algn="ctr"/>
            <a:r>
              <a:rPr lang="es-MX" sz="2800" dirty="0" smtClean="0">
                <a:solidFill>
                  <a:srgbClr val="FF9900"/>
                </a:solidFill>
              </a:rPr>
              <a:t>CONSECUENCIAS DE LA DIMENSIÓN OBJETIVA DE LOS DERECHOS FUNDAMENTALES</a:t>
            </a:r>
            <a:endParaRPr lang="es-ES" sz="2800" dirty="0" smtClean="0">
              <a:solidFill>
                <a:srgbClr val="FF9900"/>
              </a:solidFill>
            </a:endParaRPr>
          </a:p>
          <a:p>
            <a:pPr marL="457200" indent="-457200">
              <a:buFont typeface="Arial" pitchFamily="34" charset="0"/>
              <a:buChar char="•"/>
            </a:pPr>
            <a:endParaRPr lang="es-MX" sz="2800" dirty="0" smtClean="0"/>
          </a:p>
          <a:p>
            <a:endParaRPr lang="es-MX" sz="2800" dirty="0"/>
          </a:p>
          <a:p>
            <a:pPr marL="342900" lvl="0" indent="-342900" algn="just">
              <a:buFont typeface="Arial" pitchFamily="34" charset="0"/>
              <a:buChar char="•"/>
            </a:pPr>
            <a:r>
              <a:rPr lang="es-MX" sz="2800" dirty="0" smtClean="0"/>
              <a:t>Vinculación de todos los poderes públicos a los derechos fundamentales;</a:t>
            </a:r>
          </a:p>
          <a:p>
            <a:pPr marL="342900" lvl="0" indent="-342900" algn="just">
              <a:buFont typeface="Arial" pitchFamily="34" charset="0"/>
              <a:buChar char="•"/>
            </a:pPr>
            <a:r>
              <a:rPr lang="es-MX" sz="2800" dirty="0" smtClean="0"/>
              <a:t>Efecto de irradiación de los derechos fundamentales;</a:t>
            </a:r>
          </a:p>
          <a:p>
            <a:pPr marL="342900" lvl="0" indent="-342900" algn="just">
              <a:buFont typeface="Arial" pitchFamily="34" charset="0"/>
              <a:buChar char="•"/>
            </a:pPr>
            <a:r>
              <a:rPr lang="es-MX" sz="2800" dirty="0" smtClean="0"/>
              <a:t>Deber especial de protección de los derechos fundamentales;</a:t>
            </a:r>
          </a:p>
          <a:p>
            <a:pPr marL="342900" lvl="0" indent="-342900" algn="just">
              <a:buFont typeface="Arial" pitchFamily="34" charset="0"/>
              <a:buChar char="•"/>
            </a:pPr>
            <a:r>
              <a:rPr lang="es-MX" sz="2800" dirty="0" smtClean="0"/>
              <a:t>Eficacia de los derechos fundamentales frente a los particulares.</a:t>
            </a:r>
            <a:endParaRPr lang="es-ES" sz="2800" dirty="0" smtClean="0"/>
          </a:p>
        </p:txBody>
      </p:sp>
    </p:spTree>
    <p:extLst>
      <p:ext uri="{BB962C8B-B14F-4D97-AF65-F5344CB8AC3E}">
        <p14:creationId xmlns:p14="http://schemas.microsoft.com/office/powerpoint/2010/main" val="311154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5324535"/>
          </a:xfrm>
          <a:prstGeom prst="rect">
            <a:avLst/>
          </a:prstGeom>
          <a:noFill/>
        </p:spPr>
        <p:txBody>
          <a:bodyPr wrap="square" rtlCol="0">
            <a:spAutoFit/>
          </a:bodyPr>
          <a:lstStyle/>
          <a:p>
            <a:pPr algn="ctr"/>
            <a:r>
              <a:rPr lang="es-MX" sz="3200" dirty="0" smtClean="0">
                <a:solidFill>
                  <a:srgbClr val="FF0000"/>
                </a:solidFill>
              </a:rPr>
              <a:t>EL NEOCONSTITUCIONALISMO</a:t>
            </a:r>
          </a:p>
          <a:p>
            <a:pPr algn="just"/>
            <a:endParaRPr lang="es-MX" sz="2800" dirty="0"/>
          </a:p>
          <a:p>
            <a:pPr marL="457200" indent="-457200" algn="just">
              <a:buFont typeface="Arial" pitchFamily="34" charset="0"/>
              <a:buChar char="•"/>
            </a:pPr>
            <a:r>
              <a:rPr lang="es-ES" sz="2800" dirty="0"/>
              <a:t>La segunda postguerra mundial trajo consecuencias a nivel interno y a nivel internacional.</a:t>
            </a:r>
            <a:endParaRPr lang="es-MX" sz="2800" dirty="0"/>
          </a:p>
          <a:p>
            <a:r>
              <a:rPr lang="es-ES" sz="2800" dirty="0"/>
              <a:t> </a:t>
            </a:r>
            <a:endParaRPr lang="es-MX" sz="2800" dirty="0"/>
          </a:p>
          <a:p>
            <a:pPr marL="457200" indent="-457200" algn="just">
              <a:buFont typeface="Arial" pitchFamily="34" charset="0"/>
              <a:buChar char="•"/>
            </a:pPr>
            <a:r>
              <a:rPr lang="es-ES" sz="2800" dirty="0"/>
              <a:t>Surge el concepto de </a:t>
            </a:r>
            <a:r>
              <a:rPr lang="es-ES" sz="2800" b="1" dirty="0" err="1"/>
              <a:t>neoconstitucionalismo</a:t>
            </a:r>
            <a:r>
              <a:rPr lang="es-ES" sz="2800" dirty="0"/>
              <a:t> particularmente en algunos países como Italia, España, Brasil, Colombia y México.</a:t>
            </a:r>
            <a:endParaRPr lang="es-MX" sz="2800" dirty="0"/>
          </a:p>
          <a:p>
            <a:r>
              <a:rPr lang="es-ES" sz="2800" dirty="0"/>
              <a:t> </a:t>
            </a:r>
            <a:endParaRPr lang="es-MX" sz="2800" dirty="0"/>
          </a:p>
          <a:p>
            <a:pPr marL="457200" indent="-457200" algn="just">
              <a:buFont typeface="Arial" pitchFamily="34" charset="0"/>
              <a:buChar char="•"/>
            </a:pPr>
            <a:r>
              <a:rPr lang="es-ES" sz="2800" dirty="0"/>
              <a:t>¿El </a:t>
            </a:r>
            <a:r>
              <a:rPr lang="es-ES" sz="2800" dirty="0" err="1"/>
              <a:t>neoconstitucionalismo</a:t>
            </a:r>
            <a:r>
              <a:rPr lang="es-ES" sz="2800" dirty="0"/>
              <a:t> es realmente algo nuevo o simplemente se trata de explicar lo existente con otras palabras?</a:t>
            </a:r>
            <a:endParaRPr lang="es-MX" sz="2800" dirty="0"/>
          </a:p>
        </p:txBody>
      </p:sp>
    </p:spTree>
    <p:extLst>
      <p:ext uri="{BB962C8B-B14F-4D97-AF65-F5344CB8AC3E}">
        <p14:creationId xmlns:p14="http://schemas.microsoft.com/office/powerpoint/2010/main" val="1310530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693866"/>
          </a:xfrm>
          <a:prstGeom prst="rect">
            <a:avLst/>
          </a:prstGeom>
          <a:noFill/>
        </p:spPr>
        <p:txBody>
          <a:bodyPr wrap="square" rtlCol="0">
            <a:spAutoFit/>
          </a:bodyPr>
          <a:lstStyle/>
          <a:p>
            <a:pPr marL="457200" indent="-457200" algn="ctr">
              <a:buFont typeface="Arial" pitchFamily="34" charset="0"/>
              <a:buChar char="•"/>
            </a:pPr>
            <a:endParaRPr lang="es-MX" sz="2800" dirty="0" smtClean="0">
              <a:solidFill>
                <a:schemeClr val="accent1">
                  <a:lumMod val="50000"/>
                </a:schemeClr>
              </a:solidFill>
            </a:endParaRPr>
          </a:p>
          <a:p>
            <a:pPr algn="ctr"/>
            <a:r>
              <a:rPr lang="es-MX" sz="2800" dirty="0" smtClean="0">
                <a:solidFill>
                  <a:schemeClr val="accent4">
                    <a:lumMod val="50000"/>
                  </a:schemeClr>
                </a:solidFill>
              </a:rPr>
              <a:t>TITULARIDAD DE LOS DERECHOS FUNDAMENTALES</a:t>
            </a:r>
            <a:endParaRPr lang="es-ES" sz="2800" dirty="0" smtClean="0">
              <a:solidFill>
                <a:schemeClr val="accent4">
                  <a:lumMod val="50000"/>
                </a:schemeClr>
              </a:solidFill>
            </a:endParaRPr>
          </a:p>
          <a:p>
            <a:pPr marL="457200" indent="-457200">
              <a:buFont typeface="Arial" pitchFamily="34" charset="0"/>
              <a:buChar char="•"/>
            </a:pPr>
            <a:endParaRPr lang="es-MX" sz="2800" dirty="0" smtClean="0"/>
          </a:p>
          <a:p>
            <a:pPr marL="457200" indent="-457200" algn="just">
              <a:buFont typeface="Arial" pitchFamily="34" charset="0"/>
              <a:buChar char="•"/>
            </a:pPr>
            <a:r>
              <a:rPr lang="es-ES" sz="2800" dirty="0" smtClean="0"/>
              <a:t>Sujeto </a:t>
            </a:r>
            <a:r>
              <a:rPr lang="es-ES" sz="2800" dirty="0"/>
              <a:t>activo: La persona, el titular del derecho subjetivo. </a:t>
            </a:r>
            <a:r>
              <a:rPr lang="es-MX" sz="2800" dirty="0"/>
              <a:t>(‘derecho subjetivo’ cualquier expectativa positiva [de pretensiones] o negativa [de no sufrir lesiones] adscrita a un sujeto por una norma jurídica</a:t>
            </a:r>
            <a:r>
              <a:rPr lang="es-MX" sz="2800" dirty="0" smtClean="0"/>
              <a:t>).</a:t>
            </a:r>
          </a:p>
          <a:p>
            <a:pPr marL="457200" indent="-457200" algn="just">
              <a:buFont typeface="Arial" pitchFamily="34" charset="0"/>
              <a:buChar char="•"/>
            </a:pPr>
            <a:endParaRPr lang="es-MX" sz="2800" dirty="0"/>
          </a:p>
          <a:p>
            <a:pPr marL="457200" indent="-457200" algn="just">
              <a:buFont typeface="Arial" pitchFamily="34" charset="0"/>
              <a:buChar char="•"/>
            </a:pPr>
            <a:r>
              <a:rPr lang="es-ES" sz="2800" dirty="0" smtClean="0"/>
              <a:t>Sujeto </a:t>
            </a:r>
            <a:r>
              <a:rPr lang="es-ES" sz="2800" dirty="0"/>
              <a:t>pasivo: Los obligados por el ámbito que garantiza el derecho fundamental: Poderes públicos (vertical), particulares (eficacia horizontal).</a:t>
            </a:r>
            <a:endParaRPr lang="es-MX" sz="2800" dirty="0"/>
          </a:p>
        </p:txBody>
      </p:sp>
    </p:spTree>
    <p:extLst>
      <p:ext uri="{BB962C8B-B14F-4D97-AF65-F5344CB8AC3E}">
        <p14:creationId xmlns:p14="http://schemas.microsoft.com/office/powerpoint/2010/main" val="1900171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693866"/>
          </a:xfrm>
          <a:prstGeom prst="rect">
            <a:avLst/>
          </a:prstGeom>
          <a:noFill/>
        </p:spPr>
        <p:txBody>
          <a:bodyPr wrap="square" rtlCol="0">
            <a:spAutoFit/>
          </a:bodyPr>
          <a:lstStyle/>
          <a:p>
            <a:pPr algn="ctr"/>
            <a:r>
              <a:rPr lang="es-MX" sz="2800" dirty="0" smtClean="0">
                <a:solidFill>
                  <a:schemeClr val="accent4">
                    <a:lumMod val="50000"/>
                  </a:schemeClr>
                </a:solidFill>
              </a:rPr>
              <a:t>TITULARIDAD DE LOS DERECHOS FUNDAMENTALES</a:t>
            </a:r>
            <a:endParaRPr lang="es-ES" sz="2800" dirty="0" smtClean="0">
              <a:solidFill>
                <a:schemeClr val="accent4">
                  <a:lumMod val="50000"/>
                </a:schemeClr>
              </a:solidFill>
            </a:endParaRPr>
          </a:p>
          <a:p>
            <a:pPr lvl="0"/>
            <a:endParaRPr lang="es-ES" sz="2800" dirty="0" smtClean="0"/>
          </a:p>
          <a:p>
            <a:pPr marL="514350" lvl="0" indent="-514350" algn="just">
              <a:buAutoNum type="alphaLcParenR"/>
            </a:pPr>
            <a:r>
              <a:rPr lang="es-ES" sz="2800" dirty="0" smtClean="0"/>
              <a:t>Derechos </a:t>
            </a:r>
            <a:r>
              <a:rPr lang="es-ES" sz="2800" dirty="0"/>
              <a:t>asignados a todas las personas</a:t>
            </a:r>
            <a:r>
              <a:rPr lang="es-ES" sz="2800" dirty="0" smtClean="0"/>
              <a:t>;</a:t>
            </a:r>
          </a:p>
          <a:p>
            <a:pPr marL="514350" indent="-514350" algn="just">
              <a:buFontTx/>
              <a:buAutoNum type="alphaLcParenR"/>
            </a:pPr>
            <a:r>
              <a:rPr lang="es-ES" sz="2800" dirty="0" smtClean="0"/>
              <a:t>Derechos asignados a los nacionales y ciudadanos mexicanos;</a:t>
            </a:r>
          </a:p>
          <a:p>
            <a:pPr marL="514350" lvl="0" indent="-514350" algn="just">
              <a:buFontTx/>
              <a:buAutoNum type="alphaLcParenR"/>
            </a:pPr>
            <a:r>
              <a:rPr lang="es-ES" sz="2800" dirty="0" smtClean="0"/>
              <a:t>Derechos de los extranjeros;</a:t>
            </a:r>
          </a:p>
          <a:p>
            <a:pPr marL="514350" lvl="0" indent="-514350" algn="just">
              <a:buFontTx/>
              <a:buAutoNum type="alphaLcParenR"/>
            </a:pPr>
            <a:r>
              <a:rPr lang="es-ES" sz="2800" dirty="0" smtClean="0"/>
              <a:t>Derechos de grupos específicos;</a:t>
            </a:r>
          </a:p>
          <a:p>
            <a:pPr marL="514350" lvl="0" indent="-514350" algn="just">
              <a:buFontTx/>
              <a:buAutoNum type="alphaLcParenR"/>
            </a:pPr>
            <a:r>
              <a:rPr lang="es-ES" sz="2800" dirty="0" smtClean="0"/>
              <a:t>Personas jurídicas;</a:t>
            </a:r>
          </a:p>
          <a:p>
            <a:pPr marL="514350" lvl="0" indent="-514350" algn="just">
              <a:buFontTx/>
              <a:buAutoNum type="alphaLcParenR"/>
            </a:pPr>
            <a:r>
              <a:rPr lang="es-MX" sz="2800" dirty="0" smtClean="0"/>
              <a:t>Derechos de los no nacidos;</a:t>
            </a:r>
          </a:p>
          <a:p>
            <a:pPr marL="514350" lvl="0" indent="-514350" algn="just">
              <a:buFontTx/>
              <a:buAutoNum type="alphaLcParenR"/>
            </a:pPr>
            <a:r>
              <a:rPr lang="es-MX" sz="2800" dirty="0" smtClean="0"/>
              <a:t>Derechos de los muertos;</a:t>
            </a:r>
          </a:p>
          <a:p>
            <a:pPr marL="514350" lvl="0" indent="-514350" algn="just">
              <a:buFontTx/>
              <a:buAutoNum type="alphaLcParenR"/>
            </a:pPr>
            <a:r>
              <a:rPr lang="es-MX" sz="2800" dirty="0" smtClean="0"/>
              <a:t>Relaciones especiales de sujeción;</a:t>
            </a:r>
          </a:p>
          <a:p>
            <a:pPr marL="514350" lvl="0" indent="-514350" algn="just">
              <a:buFontTx/>
              <a:buAutoNum type="alphaLcParenR"/>
            </a:pPr>
            <a:r>
              <a:rPr lang="es-MX" sz="2800" dirty="0" smtClean="0"/>
              <a:t>Animales y/u otros seres vivos.</a:t>
            </a:r>
          </a:p>
        </p:txBody>
      </p:sp>
    </p:spTree>
    <p:extLst>
      <p:ext uri="{BB962C8B-B14F-4D97-AF65-F5344CB8AC3E}">
        <p14:creationId xmlns:p14="http://schemas.microsoft.com/office/powerpoint/2010/main" val="34503690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88640"/>
            <a:ext cx="8208912" cy="4832092"/>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DE LOS PODERES PÚBLICOS</a:t>
            </a:r>
          </a:p>
          <a:p>
            <a:endParaRPr lang="es-ES" sz="2800" dirty="0" smtClean="0"/>
          </a:p>
          <a:p>
            <a:endParaRPr lang="es-ES" sz="2800" dirty="0"/>
          </a:p>
          <a:p>
            <a:pPr marL="457200" indent="-457200" algn="just">
              <a:buFont typeface="Arial" pitchFamily="34" charset="0"/>
              <a:buChar char="•"/>
            </a:pPr>
            <a:r>
              <a:rPr lang="es-ES" sz="2800" dirty="0" smtClean="0"/>
              <a:t>La dimensión objetiva de los derechos fundamentales implica que éstos vinculan a los poderes públicos.</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smtClean="0"/>
              <a:t>Normalmente las constituciones contienen una cláusula de vinculación de los poderes públicos.</a:t>
            </a:r>
          </a:p>
          <a:p>
            <a:pPr algn="just"/>
            <a:endParaRPr lang="es-MX" sz="2800" dirty="0"/>
          </a:p>
        </p:txBody>
      </p:sp>
    </p:spTree>
    <p:extLst>
      <p:ext uri="{BB962C8B-B14F-4D97-AF65-F5344CB8AC3E}">
        <p14:creationId xmlns:p14="http://schemas.microsoft.com/office/powerpoint/2010/main" val="25903490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Vinculación de los poderes públicos</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algn="just"/>
            <a:r>
              <a:rPr lang="es-MX" sz="2800" dirty="0" smtClean="0"/>
              <a:t>Los poderes públicos están vinculados por los derechos fundamentales, su actuación debe estar enfocada a su protección, promoción y garantía.</a:t>
            </a:r>
          </a:p>
          <a:p>
            <a:pPr marL="0" indent="0" algn="ctr">
              <a:buNone/>
            </a:pPr>
            <a:r>
              <a:rPr lang="es-MX" sz="2800" dirty="0" smtClean="0"/>
              <a:t>EJEMPLOS</a:t>
            </a:r>
          </a:p>
          <a:p>
            <a:pPr algn="just"/>
            <a:r>
              <a:rPr lang="es-MX" sz="2800" dirty="0" smtClean="0"/>
              <a:t>Ley Fundamental de la República Federal de Alemania (1949)</a:t>
            </a:r>
          </a:p>
          <a:p>
            <a:pPr marL="400050" lvl="1" indent="0" algn="just">
              <a:buNone/>
            </a:pPr>
            <a:r>
              <a:rPr lang="es-MX" sz="2400" dirty="0" smtClean="0">
                <a:solidFill>
                  <a:srgbClr val="C00000"/>
                </a:solidFill>
              </a:rPr>
              <a:t>Artículo 1 (3) </a:t>
            </a:r>
            <a:r>
              <a:rPr lang="es-ES" sz="2400" dirty="0" smtClean="0">
                <a:solidFill>
                  <a:srgbClr val="C00000"/>
                </a:solidFill>
              </a:rPr>
              <a:t>Los </a:t>
            </a:r>
            <a:r>
              <a:rPr lang="es-ES" sz="2400" dirty="0">
                <a:solidFill>
                  <a:srgbClr val="C00000"/>
                </a:solidFill>
              </a:rPr>
              <a:t>siguientes derechos fundamentales vinculan a los poderes legislativo</a:t>
            </a:r>
            <a:r>
              <a:rPr lang="es-ES" sz="2400" dirty="0" smtClean="0">
                <a:solidFill>
                  <a:srgbClr val="C00000"/>
                </a:solidFill>
              </a:rPr>
              <a:t>, ejecutivo </a:t>
            </a:r>
            <a:r>
              <a:rPr lang="es-ES" sz="2400" dirty="0">
                <a:solidFill>
                  <a:srgbClr val="C00000"/>
                </a:solidFill>
              </a:rPr>
              <a:t>y judicial como derecho directamente aplicable</a:t>
            </a:r>
            <a:r>
              <a:rPr lang="es-ES" sz="2400" dirty="0" smtClean="0">
                <a:solidFill>
                  <a:srgbClr val="C00000"/>
                </a:solidFill>
              </a:rPr>
              <a:t>.</a:t>
            </a:r>
            <a:endParaRPr lang="es-MX" sz="2400" dirty="0" smtClean="0">
              <a:solidFill>
                <a:srgbClr val="C00000"/>
              </a:solidFill>
            </a:endParaRPr>
          </a:p>
        </p:txBody>
      </p:sp>
    </p:spTree>
    <p:extLst>
      <p:ext uri="{BB962C8B-B14F-4D97-AF65-F5344CB8AC3E}">
        <p14:creationId xmlns:p14="http://schemas.microsoft.com/office/powerpoint/2010/main" val="2086497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Vinculación de los poderes públicos</a:t>
            </a:r>
            <a:endParaRPr lang="es-ES" dirty="0"/>
          </a:p>
        </p:txBody>
      </p:sp>
      <p:sp>
        <p:nvSpPr>
          <p:cNvPr id="3" name="Content Placeholder 2"/>
          <p:cNvSpPr>
            <a:spLocks noGrp="1"/>
          </p:cNvSpPr>
          <p:nvPr>
            <p:ph idx="1"/>
          </p:nvPr>
        </p:nvSpPr>
        <p:spPr>
          <a:xfrm>
            <a:off x="755576" y="1447800"/>
            <a:ext cx="8178112" cy="4800600"/>
          </a:xfrm>
        </p:spPr>
        <p:txBody>
          <a:bodyPr>
            <a:normAutofit fontScale="92500" lnSpcReduction="20000"/>
          </a:bodyPr>
          <a:lstStyle/>
          <a:p>
            <a:pPr algn="just"/>
            <a:r>
              <a:rPr lang="es-MX" sz="2800" dirty="0" smtClean="0"/>
              <a:t>Constitución Española</a:t>
            </a:r>
          </a:p>
          <a:p>
            <a:pPr marL="400050" lvl="1" indent="0" algn="just">
              <a:buNone/>
            </a:pPr>
            <a:r>
              <a:rPr lang="es-MX" dirty="0" smtClean="0">
                <a:solidFill>
                  <a:srgbClr val="C00000"/>
                </a:solidFill>
              </a:rPr>
              <a:t>Artículo 53.1. </a:t>
            </a:r>
            <a:r>
              <a:rPr lang="es-ES" dirty="0" smtClean="0">
                <a:solidFill>
                  <a:srgbClr val="C00000"/>
                </a:solidFill>
              </a:rPr>
              <a:t>Los derechos y libertades reconocidos en el Capítulo II del presente Título vinculan a todos los poderes públicos.</a:t>
            </a:r>
          </a:p>
          <a:p>
            <a:pPr algn="just"/>
            <a:r>
              <a:rPr lang="es-MX" sz="2800" dirty="0" smtClean="0"/>
              <a:t>Constitución  Política de los Estados Unidos Mexicanos.</a:t>
            </a:r>
          </a:p>
          <a:p>
            <a:pPr marL="400050" lvl="1" indent="0" algn="just">
              <a:buNone/>
            </a:pPr>
            <a:r>
              <a:rPr lang="es-MX" dirty="0" smtClean="0">
                <a:solidFill>
                  <a:srgbClr val="C00000"/>
                </a:solidFill>
              </a:rPr>
              <a:t>Artículo 1°, párrafo tercero. </a:t>
            </a:r>
            <a:r>
              <a:rPr lang="es-MX" dirty="0">
                <a:solidFill>
                  <a:srgbClr val="C00000"/>
                </a:solidFill>
              </a:rPr>
              <a:t>Todas las autoridades, en el ámbito de sus competencias, tienen la obligación de promover, respetar, proteger y garantizar los derechos humanos de conformidad con los principios de universalidad, interdependencia, indivisibilidad y progresividad. En consecuencia, el Estado deberá prevenir, investigar, sancionar y reparar las violaciones a los derechos humanos, en los términos que establezca la ley.</a:t>
            </a:r>
          </a:p>
          <a:p>
            <a:pPr marL="400050" lvl="1" indent="0" algn="just">
              <a:buNone/>
            </a:pPr>
            <a:endParaRPr lang="es-MX" sz="2400" dirty="0" smtClean="0">
              <a:solidFill>
                <a:srgbClr val="C00000"/>
              </a:solidFill>
            </a:endParaRPr>
          </a:p>
        </p:txBody>
      </p:sp>
    </p:spTree>
    <p:extLst>
      <p:ext uri="{BB962C8B-B14F-4D97-AF65-F5344CB8AC3E}">
        <p14:creationId xmlns:p14="http://schemas.microsoft.com/office/powerpoint/2010/main" val="16437437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88640"/>
            <a:ext cx="8208912" cy="5262979"/>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AL LEGISLATIVO</a:t>
            </a:r>
          </a:p>
          <a:p>
            <a:endParaRPr lang="es-ES" sz="2800" dirty="0" smtClean="0"/>
          </a:p>
          <a:p>
            <a:pPr algn="just"/>
            <a:endParaRPr lang="es-ES" sz="3200" dirty="0"/>
          </a:p>
          <a:p>
            <a:pPr marL="457200" indent="-457200" algn="just">
              <a:buFont typeface="Arial" pitchFamily="34" charset="0"/>
              <a:buChar char="•"/>
            </a:pPr>
            <a:r>
              <a:rPr lang="es-ES" sz="3200" dirty="0" smtClean="0"/>
              <a:t>Reserva de ley;</a:t>
            </a:r>
          </a:p>
          <a:p>
            <a:pPr marL="457200" indent="-457200" algn="just">
              <a:buFont typeface="Arial" pitchFamily="34" charset="0"/>
              <a:buChar char="•"/>
            </a:pPr>
            <a:endParaRPr lang="es-ES" sz="3200" dirty="0" smtClean="0"/>
          </a:p>
          <a:p>
            <a:pPr marL="457200" indent="-457200" algn="just">
              <a:buFont typeface="Arial" pitchFamily="34" charset="0"/>
              <a:buChar char="•"/>
            </a:pPr>
            <a:r>
              <a:rPr lang="es-ES" sz="3200" dirty="0" smtClean="0"/>
              <a:t>Delimitación y limitación de los derechos fundamentales;</a:t>
            </a:r>
            <a:endParaRPr lang="es-ES" sz="3200" dirty="0"/>
          </a:p>
          <a:p>
            <a:pPr marL="457200" indent="-457200" algn="just">
              <a:buFont typeface="Arial" pitchFamily="34" charset="0"/>
              <a:buChar char="•"/>
            </a:pPr>
            <a:endParaRPr lang="es-ES" sz="3200" dirty="0"/>
          </a:p>
          <a:p>
            <a:pPr marL="457200" indent="-457200" algn="just">
              <a:buFont typeface="Arial" pitchFamily="34" charset="0"/>
              <a:buChar char="•"/>
            </a:pPr>
            <a:r>
              <a:rPr lang="es-ES" sz="3200" dirty="0" smtClean="0"/>
              <a:t>Garantía del contenido esencial.</a:t>
            </a:r>
          </a:p>
          <a:p>
            <a:pPr algn="just"/>
            <a:endParaRPr lang="es-MX" sz="2800" dirty="0"/>
          </a:p>
        </p:txBody>
      </p:sp>
    </p:spTree>
    <p:extLst>
      <p:ext uri="{BB962C8B-B14F-4D97-AF65-F5344CB8AC3E}">
        <p14:creationId xmlns:p14="http://schemas.microsoft.com/office/powerpoint/2010/main" val="1693369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10308"/>
            <a:ext cx="8208912" cy="6555641"/>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AL JUDICIAL</a:t>
            </a:r>
          </a:p>
          <a:p>
            <a:endParaRPr lang="es-ES" sz="2800" dirty="0" smtClean="0"/>
          </a:p>
          <a:p>
            <a:r>
              <a:rPr lang="es-ES" sz="2800" dirty="0" smtClean="0"/>
              <a:t>Justicia </a:t>
            </a:r>
            <a:r>
              <a:rPr lang="es-ES" sz="2800" dirty="0"/>
              <a:t>ordinaria:</a:t>
            </a:r>
            <a:endParaRPr lang="es-MX" sz="2800" dirty="0"/>
          </a:p>
          <a:p>
            <a:pPr marL="457200" indent="-457200">
              <a:buFont typeface="Arial" pitchFamily="34" charset="0"/>
              <a:buChar char="•"/>
            </a:pPr>
            <a:r>
              <a:rPr lang="es-ES" sz="2800" dirty="0"/>
              <a:t> </a:t>
            </a:r>
            <a:r>
              <a:rPr lang="es-ES" sz="2800" dirty="0" smtClean="0"/>
              <a:t>Acceso </a:t>
            </a:r>
            <a:r>
              <a:rPr lang="es-ES" sz="2800" dirty="0"/>
              <a:t>a la jurisdicción del Estado (Art 17 CPEUM y 24 de la CE).</a:t>
            </a:r>
            <a:endParaRPr lang="es-MX" sz="2800" dirty="0"/>
          </a:p>
          <a:p>
            <a:pPr marL="457200" indent="-457200">
              <a:buFont typeface="Arial" pitchFamily="34" charset="0"/>
              <a:buChar char="•"/>
            </a:pPr>
            <a:r>
              <a:rPr lang="es-ES" sz="2800" dirty="0"/>
              <a:t> </a:t>
            </a:r>
            <a:r>
              <a:rPr lang="es-ES" sz="2800" dirty="0" smtClean="0"/>
              <a:t>Respeto </a:t>
            </a:r>
            <a:r>
              <a:rPr lang="es-ES" sz="2800" dirty="0"/>
              <a:t>a las garantías procesales (Art 14 párrafo 2° CPEUM)</a:t>
            </a:r>
            <a:endParaRPr lang="es-MX" sz="2800" dirty="0"/>
          </a:p>
          <a:p>
            <a:pPr marL="457200" indent="-457200" algn="just">
              <a:buFont typeface="Arial" pitchFamily="34" charset="0"/>
              <a:buChar char="•"/>
            </a:pPr>
            <a:r>
              <a:rPr lang="es-ES" sz="2800" dirty="0"/>
              <a:t> </a:t>
            </a:r>
            <a:r>
              <a:rPr lang="es-ES" sz="2800" dirty="0" smtClean="0"/>
              <a:t>Garantía </a:t>
            </a:r>
            <a:r>
              <a:rPr lang="es-ES" sz="2800" dirty="0"/>
              <a:t>contencioso </a:t>
            </a:r>
            <a:r>
              <a:rPr lang="es-ES" sz="2800" dirty="0" smtClean="0"/>
              <a:t>administrativa </a:t>
            </a:r>
            <a:r>
              <a:rPr lang="es-ES" sz="2800" dirty="0"/>
              <a:t>contra actos de la administración pública. </a:t>
            </a:r>
            <a:endParaRPr lang="es-ES" sz="2800" dirty="0" smtClean="0"/>
          </a:p>
          <a:p>
            <a:pPr marL="457200" indent="-457200" algn="just">
              <a:buFont typeface="Arial" pitchFamily="34" charset="0"/>
              <a:buChar char="•"/>
            </a:pPr>
            <a:r>
              <a:rPr lang="es-ES" sz="2800" dirty="0" smtClean="0"/>
              <a:t>Responsabilidad </a:t>
            </a:r>
            <a:r>
              <a:rPr lang="es-ES" sz="2800" dirty="0"/>
              <a:t>patrimonial del Estado (Título IV</a:t>
            </a:r>
            <a:r>
              <a:rPr lang="es-ES" sz="2800" dirty="0" smtClean="0"/>
              <a:t>).</a:t>
            </a:r>
            <a:endParaRPr lang="es-MX" sz="2800" dirty="0"/>
          </a:p>
          <a:p>
            <a:pPr marL="457200" indent="-457200" algn="just">
              <a:buFont typeface="Arial" pitchFamily="34" charset="0"/>
              <a:buChar char="•"/>
            </a:pPr>
            <a:r>
              <a:rPr lang="es-ES" sz="2800" dirty="0" smtClean="0"/>
              <a:t>Procedimientos </a:t>
            </a:r>
            <a:r>
              <a:rPr lang="es-ES" sz="2800" dirty="0"/>
              <a:t>especiales para el honor, la intimidad y la propia imagen y para la corrección de informaciones.</a:t>
            </a:r>
            <a:endParaRPr lang="es-MX" sz="2800" dirty="0"/>
          </a:p>
          <a:p>
            <a:r>
              <a:rPr lang="es-ES" sz="2800" dirty="0"/>
              <a:t>  </a:t>
            </a:r>
            <a:endParaRPr lang="es-MX" sz="2800" dirty="0"/>
          </a:p>
        </p:txBody>
      </p:sp>
    </p:spTree>
    <p:extLst>
      <p:ext uri="{BB962C8B-B14F-4D97-AF65-F5344CB8AC3E}">
        <p14:creationId xmlns:p14="http://schemas.microsoft.com/office/powerpoint/2010/main" val="2014492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10308"/>
            <a:ext cx="8208912" cy="5693866"/>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AL JUDICIAL</a:t>
            </a:r>
          </a:p>
          <a:p>
            <a:endParaRPr lang="es-ES" sz="2800" dirty="0" smtClean="0"/>
          </a:p>
          <a:p>
            <a:r>
              <a:rPr lang="es-ES" sz="2800" dirty="0" smtClean="0"/>
              <a:t>Justicia </a:t>
            </a:r>
            <a:r>
              <a:rPr lang="es-ES" sz="2800" dirty="0"/>
              <a:t>ordinaria</a:t>
            </a:r>
            <a:r>
              <a:rPr lang="es-ES" sz="2800" dirty="0" smtClean="0"/>
              <a:t>:</a:t>
            </a:r>
          </a:p>
          <a:p>
            <a:endParaRPr lang="es-MX" sz="2800" dirty="0"/>
          </a:p>
          <a:p>
            <a:pPr marL="457200" indent="-457200">
              <a:buFont typeface="Arial" pitchFamily="34" charset="0"/>
              <a:buChar char="•"/>
            </a:pPr>
            <a:r>
              <a:rPr lang="es-ES" sz="2800" dirty="0" smtClean="0"/>
              <a:t>Procedimiento de habeas corpus (Art 17.4 CE)</a:t>
            </a:r>
            <a:endParaRPr lang="es-MX" sz="2800" dirty="0" smtClean="0"/>
          </a:p>
          <a:p>
            <a:pPr marL="457200" indent="-457200">
              <a:buFont typeface="Arial" pitchFamily="34" charset="0"/>
              <a:buChar char="•"/>
            </a:pPr>
            <a:r>
              <a:rPr lang="es-ES" sz="2800" dirty="0" smtClean="0"/>
              <a:t>Cuestión de inconstitucionalidad</a:t>
            </a:r>
            <a:endParaRPr lang="es-MX" sz="2800" dirty="0" smtClean="0"/>
          </a:p>
          <a:p>
            <a:pPr marL="457200" indent="-457200" algn="just">
              <a:buFont typeface="Arial" pitchFamily="34" charset="0"/>
              <a:buChar char="•"/>
            </a:pPr>
            <a:r>
              <a:rPr lang="es-ES" sz="2800" dirty="0" smtClean="0"/>
              <a:t>Amparo ordinario. Procedimiento preferente y sumario (Art. 53.2 CE).</a:t>
            </a:r>
            <a:endParaRPr lang="es-MX" sz="2800" dirty="0" smtClean="0"/>
          </a:p>
          <a:p>
            <a:pPr marL="457200" indent="-457200" algn="just">
              <a:buFont typeface="Arial" pitchFamily="34" charset="0"/>
              <a:buChar char="•"/>
            </a:pPr>
            <a:r>
              <a:rPr lang="es-ES" sz="2800" dirty="0" smtClean="0"/>
              <a:t>En un sistema difuso, corresponde al juez ordinario pronunciarse sobre la constitucionalidad de las leyes.</a:t>
            </a:r>
            <a:endParaRPr lang="es-MX" sz="2800" dirty="0" smtClean="0"/>
          </a:p>
          <a:p>
            <a:endParaRPr lang="es-MX" sz="2800" dirty="0"/>
          </a:p>
        </p:txBody>
      </p:sp>
    </p:spTree>
    <p:extLst>
      <p:ext uri="{BB962C8B-B14F-4D97-AF65-F5344CB8AC3E}">
        <p14:creationId xmlns:p14="http://schemas.microsoft.com/office/powerpoint/2010/main" val="9087080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10308"/>
            <a:ext cx="8208912" cy="5262979"/>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AL JUDICIAL</a:t>
            </a:r>
          </a:p>
          <a:p>
            <a:endParaRPr lang="es-ES" sz="2800" dirty="0" smtClean="0"/>
          </a:p>
          <a:p>
            <a:r>
              <a:rPr lang="es-ES" sz="2800" dirty="0" smtClean="0"/>
              <a:t>Justicia constitucional:</a:t>
            </a:r>
          </a:p>
          <a:p>
            <a:endParaRPr lang="es-MX" sz="2800" dirty="0"/>
          </a:p>
          <a:p>
            <a:pPr marL="457200" lvl="0" indent="-457200">
              <a:buFont typeface="Arial" pitchFamily="34" charset="0"/>
              <a:buChar char="•"/>
            </a:pPr>
            <a:r>
              <a:rPr lang="es-ES" sz="2800" dirty="0" smtClean="0"/>
              <a:t>Cuestión </a:t>
            </a:r>
            <a:r>
              <a:rPr lang="es-ES" sz="2800" dirty="0"/>
              <a:t>de </a:t>
            </a:r>
            <a:r>
              <a:rPr lang="es-ES" sz="2800" dirty="0" smtClean="0"/>
              <a:t>inconstitucionalidad.</a:t>
            </a:r>
            <a:endParaRPr lang="es-MX" sz="2800" dirty="0"/>
          </a:p>
          <a:p>
            <a:r>
              <a:rPr lang="es-ES" sz="2800" dirty="0"/>
              <a:t> </a:t>
            </a:r>
            <a:endParaRPr lang="es-MX" sz="2800" dirty="0"/>
          </a:p>
          <a:p>
            <a:pPr marL="457200" lvl="0" indent="-457200">
              <a:buFont typeface="Arial" pitchFamily="34" charset="0"/>
              <a:buChar char="•"/>
            </a:pPr>
            <a:r>
              <a:rPr lang="es-ES" sz="2800" dirty="0"/>
              <a:t>Recurso de </a:t>
            </a:r>
            <a:r>
              <a:rPr lang="es-ES" sz="2800" dirty="0" err="1"/>
              <a:t>incosntitucionalidad</a:t>
            </a:r>
            <a:r>
              <a:rPr lang="es-ES" sz="2800" dirty="0"/>
              <a:t> (Acción abstracta en nuestro medio</a:t>
            </a:r>
            <a:r>
              <a:rPr lang="es-ES" sz="2800" dirty="0" smtClean="0"/>
              <a:t>).</a:t>
            </a:r>
            <a:endParaRPr lang="es-MX" sz="2800" dirty="0"/>
          </a:p>
          <a:p>
            <a:r>
              <a:rPr lang="es-ES" sz="2800" dirty="0"/>
              <a:t> </a:t>
            </a:r>
            <a:endParaRPr lang="es-MX" sz="2800" dirty="0"/>
          </a:p>
          <a:p>
            <a:pPr marL="457200" lvl="0" indent="-457200">
              <a:buFont typeface="Arial" pitchFamily="34" charset="0"/>
              <a:buChar char="•"/>
            </a:pPr>
            <a:r>
              <a:rPr lang="es-ES" sz="2800" dirty="0"/>
              <a:t>Amparo </a:t>
            </a:r>
            <a:r>
              <a:rPr lang="es-ES" sz="2800" dirty="0" smtClean="0"/>
              <a:t>constitucional.</a:t>
            </a:r>
            <a:endParaRPr lang="es-MX" sz="2800" dirty="0"/>
          </a:p>
          <a:p>
            <a:endParaRPr lang="es-MX" sz="2800" dirty="0"/>
          </a:p>
        </p:txBody>
      </p:sp>
    </p:spTree>
    <p:extLst>
      <p:ext uri="{BB962C8B-B14F-4D97-AF65-F5344CB8AC3E}">
        <p14:creationId xmlns:p14="http://schemas.microsoft.com/office/powerpoint/2010/main" val="13641755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10308"/>
            <a:ext cx="8208912" cy="6555641"/>
          </a:xfrm>
          <a:prstGeom prst="rect">
            <a:avLst/>
          </a:prstGeom>
          <a:noFill/>
        </p:spPr>
        <p:txBody>
          <a:bodyPr wrap="square" rtlCol="0">
            <a:spAutoFit/>
          </a:bodyPr>
          <a:lstStyle/>
          <a:p>
            <a:pPr algn="ctr"/>
            <a:endParaRPr lang="es-MX" sz="2800" dirty="0" smtClean="0">
              <a:solidFill>
                <a:srgbClr val="0070C0"/>
              </a:solidFill>
            </a:endParaRPr>
          </a:p>
          <a:p>
            <a:pPr algn="ctr"/>
            <a:r>
              <a:rPr lang="es-MX" sz="2800" dirty="0" smtClean="0">
                <a:solidFill>
                  <a:srgbClr val="0070C0"/>
                </a:solidFill>
              </a:rPr>
              <a:t>VINCULACIÓN AL EJECUTIVO</a:t>
            </a:r>
          </a:p>
          <a:p>
            <a:endParaRPr lang="es-ES" sz="2800" dirty="0" smtClean="0"/>
          </a:p>
          <a:p>
            <a:pPr marL="457200" indent="-457200">
              <a:buFont typeface="Arial" pitchFamily="34" charset="0"/>
              <a:buChar char="•"/>
            </a:pPr>
            <a:r>
              <a:rPr lang="es-MX" sz="2800" dirty="0" smtClean="0"/>
              <a:t>Actuación cotidiana de los servidores públicos.</a:t>
            </a:r>
          </a:p>
          <a:p>
            <a:pPr marL="457200" indent="-457200">
              <a:buFont typeface="Arial" pitchFamily="34" charset="0"/>
              <a:buChar char="•"/>
            </a:pPr>
            <a:endParaRPr lang="es-MX" sz="2800" dirty="0"/>
          </a:p>
          <a:p>
            <a:pPr marL="457200" indent="-457200">
              <a:buFont typeface="Arial" pitchFamily="34" charset="0"/>
              <a:buChar char="•"/>
            </a:pPr>
            <a:r>
              <a:rPr lang="es-MX" sz="2800" dirty="0" smtClean="0"/>
              <a:t>Elaboración de planes de gobierno.</a:t>
            </a:r>
          </a:p>
          <a:p>
            <a:pPr marL="457200" indent="-457200">
              <a:buFont typeface="Arial" pitchFamily="34" charset="0"/>
              <a:buChar char="•"/>
            </a:pPr>
            <a:endParaRPr lang="es-MX" sz="2800" dirty="0"/>
          </a:p>
          <a:p>
            <a:pPr marL="457200" indent="-457200">
              <a:buFont typeface="Arial" pitchFamily="34" charset="0"/>
              <a:buChar char="•"/>
            </a:pPr>
            <a:r>
              <a:rPr lang="es-MX" sz="2800" dirty="0" smtClean="0"/>
              <a:t>Elaboración de las políticas públicas.</a:t>
            </a:r>
          </a:p>
          <a:p>
            <a:pPr marL="457200" indent="-457200">
              <a:buFont typeface="Arial" pitchFamily="34" charset="0"/>
              <a:buChar char="•"/>
            </a:pPr>
            <a:endParaRPr lang="es-MX" sz="2800" dirty="0"/>
          </a:p>
          <a:p>
            <a:pPr marL="457200" indent="-457200">
              <a:buFont typeface="Arial" pitchFamily="34" charset="0"/>
              <a:buChar char="•"/>
            </a:pPr>
            <a:r>
              <a:rPr lang="es-MX" sz="2800" dirty="0" smtClean="0"/>
              <a:t>Facultad reglamentaria y normas administrativas (NOM).</a:t>
            </a:r>
          </a:p>
          <a:p>
            <a:pPr marL="457200" indent="-457200">
              <a:buFont typeface="Arial" pitchFamily="34" charset="0"/>
              <a:buChar char="•"/>
            </a:pPr>
            <a:endParaRPr lang="es-MX" sz="2800" dirty="0"/>
          </a:p>
          <a:p>
            <a:pPr marL="457200" indent="-457200">
              <a:buFont typeface="Arial" pitchFamily="34" charset="0"/>
              <a:buChar char="•"/>
            </a:pPr>
            <a:r>
              <a:rPr lang="es-MX" sz="2800" dirty="0" smtClean="0"/>
              <a:t>Instituciones específicas de defensa de derechos concretos.</a:t>
            </a:r>
            <a:endParaRPr lang="es-MX" sz="2800" dirty="0"/>
          </a:p>
          <a:p>
            <a:endParaRPr lang="es-MX" sz="2800" dirty="0"/>
          </a:p>
        </p:txBody>
      </p:sp>
    </p:spTree>
    <p:extLst>
      <p:ext uri="{BB962C8B-B14F-4D97-AF65-F5344CB8AC3E}">
        <p14:creationId xmlns:p14="http://schemas.microsoft.com/office/powerpoint/2010/main" val="944344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88640"/>
            <a:ext cx="8496944" cy="5324535"/>
          </a:xfrm>
          <a:prstGeom prst="rect">
            <a:avLst/>
          </a:prstGeom>
          <a:noFill/>
        </p:spPr>
        <p:txBody>
          <a:bodyPr wrap="square" rtlCol="0">
            <a:spAutoFit/>
          </a:bodyPr>
          <a:lstStyle/>
          <a:p>
            <a:pPr algn="ctr"/>
            <a:r>
              <a:rPr lang="es-MX" sz="3200" dirty="0" smtClean="0">
                <a:solidFill>
                  <a:srgbClr val="FF0000"/>
                </a:solidFill>
              </a:rPr>
              <a:t>EL NEOCONSTITUCIONALISMO</a:t>
            </a:r>
          </a:p>
          <a:p>
            <a:pPr algn="just"/>
            <a:endParaRPr lang="es-MX" sz="2800" dirty="0" smtClean="0"/>
          </a:p>
          <a:p>
            <a:pPr algn="just"/>
            <a:endParaRPr lang="es-MX" sz="2800" dirty="0"/>
          </a:p>
          <a:p>
            <a:pPr marL="457200" indent="-457200" algn="just">
              <a:buFont typeface="Arial" pitchFamily="34" charset="0"/>
              <a:buChar char="•"/>
            </a:pPr>
            <a:r>
              <a:rPr lang="es-ES" sz="2800" dirty="0"/>
              <a:t>El </a:t>
            </a:r>
            <a:r>
              <a:rPr lang="es-ES" sz="2800" dirty="0" err="1"/>
              <a:t>neoconstitucionalismo</a:t>
            </a:r>
            <a:r>
              <a:rPr lang="es-ES" sz="2800" dirty="0"/>
              <a:t> explica un conjunto de textos constitucionales (surgidos alrededor de los años 70’s del Siglo XX) Son constituciones que no se limitan a establecer competencias o la separación de los poderes públicos, sino que contienen normas materiales o sustantivas (dimensión objetiva de los derechos fundamentales) que condicionan la actuación del Estado por medio de la ordenación o entendimiento de ciertos principios o fines.</a:t>
            </a:r>
            <a:endParaRPr lang="es-MX" sz="2800" dirty="0"/>
          </a:p>
        </p:txBody>
      </p:sp>
    </p:spTree>
    <p:extLst>
      <p:ext uri="{BB962C8B-B14F-4D97-AF65-F5344CB8AC3E}">
        <p14:creationId xmlns:p14="http://schemas.microsoft.com/office/powerpoint/2010/main" val="21478885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863417"/>
          </a:xfrm>
          <a:prstGeom prst="rect">
            <a:avLst/>
          </a:prstGeom>
          <a:noFill/>
        </p:spPr>
        <p:txBody>
          <a:bodyPr wrap="square" rtlCol="0">
            <a:spAutoFit/>
          </a:bodyPr>
          <a:lstStyle/>
          <a:p>
            <a:pPr algn="ctr"/>
            <a:r>
              <a:rPr lang="es-MX" sz="2800" dirty="0" smtClean="0">
                <a:solidFill>
                  <a:srgbClr val="FF9900"/>
                </a:solidFill>
              </a:rPr>
              <a:t>INTERPRETACIÓN DE LOS DERECHOS FUNDAMENTALES</a:t>
            </a:r>
          </a:p>
          <a:p>
            <a:pPr algn="just"/>
            <a:endParaRPr lang="es-MX" sz="2800" dirty="0" smtClean="0">
              <a:solidFill>
                <a:srgbClr val="FF9900"/>
              </a:solidFill>
            </a:endParaRPr>
          </a:p>
          <a:p>
            <a:pPr marL="457200" indent="-457200">
              <a:buFont typeface="Arial" pitchFamily="34" charset="0"/>
              <a:buChar char="•"/>
            </a:pPr>
            <a:r>
              <a:rPr lang="es-ES" sz="2800" dirty="0" smtClean="0"/>
              <a:t>Principio </a:t>
            </a:r>
            <a:r>
              <a:rPr lang="es-ES" sz="2800" i="1" dirty="0"/>
              <a:t>pro </a:t>
            </a:r>
            <a:r>
              <a:rPr lang="es-ES" sz="2800" i="1" dirty="0" err="1"/>
              <a:t>homine</a:t>
            </a:r>
            <a:r>
              <a:rPr lang="es-ES" sz="2800" i="1" dirty="0"/>
              <a:t>: </a:t>
            </a:r>
            <a:r>
              <a:rPr lang="es-ES" sz="2800" dirty="0"/>
              <a:t>Necesidad de acudir a la norma más amplia o más extensiva, con la finalidad de reconocer derechos protegidos o no por la norma constitucional</a:t>
            </a:r>
            <a:r>
              <a:rPr lang="es-ES" sz="2800" dirty="0" smtClean="0"/>
              <a:t>.</a:t>
            </a:r>
          </a:p>
          <a:p>
            <a:endParaRPr lang="es-ES" sz="2800" dirty="0" smtClean="0"/>
          </a:p>
          <a:p>
            <a:pPr marL="514350" lvl="0" indent="-514350">
              <a:buAutoNum type="alphaLcParenR"/>
            </a:pPr>
            <a:r>
              <a:rPr lang="es-ES" sz="2800" dirty="0" smtClean="0"/>
              <a:t>Preferencia interpretativa: Interpretación que más optimice el derecho.</a:t>
            </a:r>
          </a:p>
          <a:p>
            <a:pPr marL="514350" lvl="0" indent="-514350">
              <a:buAutoNum type="alphaLcParenR"/>
            </a:pPr>
            <a:r>
              <a:rPr lang="es-ES" sz="2800" dirty="0" smtClean="0"/>
              <a:t>Preferencia de normas: Escoger la más favorable a la persona </a:t>
            </a:r>
            <a:endParaRPr lang="es-MX" sz="2800" dirty="0" smtClean="0"/>
          </a:p>
          <a:p>
            <a:pPr algn="just"/>
            <a:endParaRPr lang="es-MX" sz="2800" dirty="0" smtClean="0"/>
          </a:p>
          <a:p>
            <a:pPr algn="just"/>
            <a:endParaRPr lang="es-MX" sz="2800" dirty="0">
              <a:solidFill>
                <a:srgbClr val="FF9900"/>
              </a:solidFill>
            </a:endParaRPr>
          </a:p>
          <a:p>
            <a:endParaRPr lang="es-ES" sz="2800" dirty="0" smtClean="0"/>
          </a:p>
          <a:p>
            <a:pPr algn="just"/>
            <a:endParaRPr lang="es-ES" sz="2000" dirty="0" smtClean="0"/>
          </a:p>
        </p:txBody>
      </p:sp>
    </p:spTree>
    <p:extLst>
      <p:ext uri="{BB962C8B-B14F-4D97-AF65-F5344CB8AC3E}">
        <p14:creationId xmlns:p14="http://schemas.microsoft.com/office/powerpoint/2010/main" val="39432449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740307"/>
          </a:xfrm>
          <a:prstGeom prst="rect">
            <a:avLst/>
          </a:prstGeom>
          <a:noFill/>
        </p:spPr>
        <p:txBody>
          <a:bodyPr wrap="square" rtlCol="0">
            <a:spAutoFit/>
          </a:bodyPr>
          <a:lstStyle/>
          <a:p>
            <a:pPr algn="ctr"/>
            <a:r>
              <a:rPr lang="es-MX" sz="2800" dirty="0" smtClean="0">
                <a:solidFill>
                  <a:srgbClr val="FF9900"/>
                </a:solidFill>
              </a:rPr>
              <a:t>INTERPRETACIÓN DE LOS DERECHOS FUNDAMENTALES</a:t>
            </a:r>
          </a:p>
          <a:p>
            <a:pPr algn="just"/>
            <a:endParaRPr lang="es-MX" sz="2800" dirty="0" smtClean="0">
              <a:solidFill>
                <a:srgbClr val="FF9900"/>
              </a:solidFill>
            </a:endParaRPr>
          </a:p>
          <a:p>
            <a:pPr marL="457200" indent="-457200">
              <a:buFont typeface="Arial" pitchFamily="34" charset="0"/>
              <a:buChar char="•"/>
            </a:pPr>
            <a:r>
              <a:rPr lang="es-ES" sz="2800" dirty="0" smtClean="0"/>
              <a:t>Principio </a:t>
            </a:r>
            <a:r>
              <a:rPr lang="es-ES" sz="2800" i="1" dirty="0"/>
              <a:t>pro </a:t>
            </a:r>
            <a:r>
              <a:rPr lang="es-ES" sz="2800" i="1" dirty="0" err="1" smtClean="0"/>
              <a:t>homine</a:t>
            </a:r>
            <a:endParaRPr lang="es-ES" sz="2800" i="1" dirty="0" smtClean="0"/>
          </a:p>
          <a:p>
            <a:endParaRPr lang="es-ES" sz="2800" i="1" dirty="0" smtClean="0"/>
          </a:p>
          <a:p>
            <a:pPr marL="457200" indent="-457200" algn="just">
              <a:buFont typeface="Courier New" pitchFamily="49" charset="0"/>
              <a:buChar char="o"/>
            </a:pPr>
            <a:r>
              <a:rPr lang="es-ES" sz="2400" i="1" dirty="0"/>
              <a:t>Favor </a:t>
            </a:r>
            <a:r>
              <a:rPr lang="es-ES" sz="2400" i="1" dirty="0" err="1"/>
              <a:t>libertatis</a:t>
            </a:r>
            <a:r>
              <a:rPr lang="es-ES" sz="2400" i="1" dirty="0"/>
              <a:t>. </a:t>
            </a:r>
            <a:r>
              <a:rPr lang="es-ES" sz="2400" dirty="0"/>
              <a:t>El precepto más propicio para la libertad.</a:t>
            </a:r>
            <a:endParaRPr lang="es-MX" sz="2400" dirty="0"/>
          </a:p>
          <a:p>
            <a:pPr marL="457200" indent="-457200" algn="just">
              <a:buFont typeface="Courier New" pitchFamily="49" charset="0"/>
              <a:buChar char="o"/>
            </a:pPr>
            <a:r>
              <a:rPr lang="es-ES" sz="2400" i="1" dirty="0"/>
              <a:t>Favor </a:t>
            </a:r>
            <a:r>
              <a:rPr lang="es-ES" sz="2400" i="1" dirty="0" err="1"/>
              <a:t>debilis</a:t>
            </a:r>
            <a:r>
              <a:rPr lang="es-ES" sz="2400" i="1" dirty="0"/>
              <a:t>.</a:t>
            </a:r>
            <a:r>
              <a:rPr lang="es-ES" sz="2400" dirty="0"/>
              <a:t> Preferir al que se encuentra en condición de inferioridad.</a:t>
            </a:r>
            <a:endParaRPr lang="es-MX" sz="2400" dirty="0"/>
          </a:p>
          <a:p>
            <a:pPr marL="457200" indent="-457200" algn="just">
              <a:buFont typeface="Courier New" pitchFamily="49" charset="0"/>
              <a:buChar char="o"/>
            </a:pPr>
            <a:r>
              <a:rPr lang="es-ES" sz="2400" i="1" dirty="0"/>
              <a:t>In dubio pro operario. </a:t>
            </a:r>
            <a:r>
              <a:rPr lang="es-ES" sz="2400" dirty="0"/>
              <a:t>Interpretación a favor del trabajador.</a:t>
            </a:r>
            <a:endParaRPr lang="es-MX" sz="2400" dirty="0"/>
          </a:p>
          <a:p>
            <a:pPr marL="457200" indent="-457200" algn="just">
              <a:buFont typeface="Courier New" pitchFamily="49" charset="0"/>
              <a:buChar char="o"/>
            </a:pPr>
            <a:r>
              <a:rPr lang="es-ES" sz="2400" i="1" dirty="0"/>
              <a:t>In dubio pro reo. </a:t>
            </a:r>
            <a:r>
              <a:rPr lang="es-ES" sz="2400" dirty="0"/>
              <a:t>A favor de la persona acusad de un delito.</a:t>
            </a:r>
            <a:endParaRPr lang="es-MX" sz="2400" dirty="0"/>
          </a:p>
          <a:p>
            <a:pPr marL="457200" indent="-457200" algn="just">
              <a:buFont typeface="Courier New" pitchFamily="49" charset="0"/>
              <a:buChar char="o"/>
            </a:pPr>
            <a:r>
              <a:rPr lang="es-ES" sz="2400" i="1" dirty="0"/>
              <a:t>In dubio pro </a:t>
            </a:r>
            <a:r>
              <a:rPr lang="es-ES" sz="2400" i="1" dirty="0" err="1"/>
              <a:t>actione</a:t>
            </a:r>
            <a:r>
              <a:rPr lang="es-ES" sz="2400" i="1" dirty="0"/>
              <a:t>. </a:t>
            </a:r>
            <a:r>
              <a:rPr lang="es-ES" sz="2400" dirty="0"/>
              <a:t>Facilitar al ciudadano el acceso a la justicia. (Prohibición de hacerse justicia por propia mano, derecho a la tutela jurisdiccional, abolición de costas judiciales, independencia judicial, prohibición de prisión por deudas).</a:t>
            </a:r>
            <a:endParaRPr lang="es-MX" sz="2400" dirty="0" smtClean="0"/>
          </a:p>
          <a:p>
            <a:pPr marL="457200" indent="-457200" algn="just">
              <a:buFont typeface="Courier New" pitchFamily="49" charset="0"/>
              <a:buChar char="o"/>
            </a:pPr>
            <a:endParaRPr lang="es-MX" sz="2800" dirty="0">
              <a:solidFill>
                <a:srgbClr val="FF9900"/>
              </a:solidFill>
            </a:endParaRPr>
          </a:p>
          <a:p>
            <a:endParaRPr lang="es-ES" sz="2800" dirty="0" smtClean="0"/>
          </a:p>
          <a:p>
            <a:pPr algn="just"/>
            <a:endParaRPr lang="es-ES" sz="2000" dirty="0" smtClean="0"/>
          </a:p>
        </p:txBody>
      </p:sp>
    </p:spTree>
    <p:extLst>
      <p:ext uri="{BB962C8B-B14F-4D97-AF65-F5344CB8AC3E}">
        <p14:creationId xmlns:p14="http://schemas.microsoft.com/office/powerpoint/2010/main" val="10744988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124754"/>
          </a:xfrm>
          <a:prstGeom prst="rect">
            <a:avLst/>
          </a:prstGeom>
          <a:noFill/>
        </p:spPr>
        <p:txBody>
          <a:bodyPr wrap="square" rtlCol="0">
            <a:spAutoFit/>
          </a:bodyPr>
          <a:lstStyle/>
          <a:p>
            <a:pPr algn="ctr"/>
            <a:r>
              <a:rPr lang="es-MX" sz="2800" dirty="0" smtClean="0">
                <a:solidFill>
                  <a:srgbClr val="FF9900"/>
                </a:solidFill>
              </a:rPr>
              <a:t>INTERPRETACIÓN DE LOS DERECHOS FUNDAMENTALES</a:t>
            </a:r>
          </a:p>
          <a:p>
            <a:pPr algn="just"/>
            <a:endParaRPr lang="es-MX" sz="2800" dirty="0" smtClean="0">
              <a:solidFill>
                <a:srgbClr val="FF9900"/>
              </a:solidFill>
            </a:endParaRPr>
          </a:p>
          <a:p>
            <a:pPr marL="457200" indent="-457200" algn="just">
              <a:buFont typeface="Arial" pitchFamily="34" charset="0"/>
              <a:buChar char="•"/>
            </a:pPr>
            <a:r>
              <a:rPr lang="es-ES" sz="2800" dirty="0"/>
              <a:t>Posición preferente de los derechos </a:t>
            </a:r>
            <a:r>
              <a:rPr lang="es-ES" sz="2800" dirty="0" smtClean="0"/>
              <a:t>fundamentales.</a:t>
            </a:r>
            <a:endParaRPr lang="es-MX" sz="2800" dirty="0"/>
          </a:p>
          <a:p>
            <a:pPr marL="457200" indent="-457200" algn="just">
              <a:buFont typeface="Arial" pitchFamily="34" charset="0"/>
              <a:buChar char="•"/>
            </a:pPr>
            <a:r>
              <a:rPr lang="es-ES" sz="2800" dirty="0" smtClean="0"/>
              <a:t>Mayor </a:t>
            </a:r>
            <a:r>
              <a:rPr lang="es-ES" sz="2800" dirty="0"/>
              <a:t>protección de los derechos fundamentales. </a:t>
            </a:r>
            <a:r>
              <a:rPr lang="es-ES" sz="2800" dirty="0" smtClean="0"/>
              <a:t>Implican </a:t>
            </a:r>
            <a:r>
              <a:rPr lang="es-ES" sz="2800" dirty="0"/>
              <a:t>estándares mínimos.</a:t>
            </a:r>
            <a:endParaRPr lang="es-MX" sz="2800" dirty="0"/>
          </a:p>
          <a:p>
            <a:pPr marL="457200" indent="-457200" algn="just">
              <a:buFont typeface="Arial" pitchFamily="34" charset="0"/>
              <a:buChar char="•"/>
            </a:pPr>
            <a:r>
              <a:rPr lang="es-ES" sz="2800" dirty="0" smtClean="0"/>
              <a:t>Fuerza </a:t>
            </a:r>
            <a:r>
              <a:rPr lang="es-ES" sz="2800" dirty="0"/>
              <a:t>expansiva de los derechos fundamentales. El alcance de los derechos fundamentales debe extenderse hasta donde sus límites lo permitan.</a:t>
            </a:r>
            <a:endParaRPr lang="es-MX" sz="2800" dirty="0"/>
          </a:p>
          <a:p>
            <a:pPr marL="457200" indent="-457200" algn="just">
              <a:buFont typeface="Arial" pitchFamily="34" charset="0"/>
              <a:buChar char="•"/>
            </a:pPr>
            <a:r>
              <a:rPr lang="es-ES" sz="2800" dirty="0" smtClean="0"/>
              <a:t>Respeto </a:t>
            </a:r>
            <a:r>
              <a:rPr lang="es-ES" sz="2800" dirty="0"/>
              <a:t>al </a:t>
            </a:r>
            <a:r>
              <a:rPr lang="es-ES" sz="2800" dirty="0" smtClean="0"/>
              <a:t>contenido esencial.</a:t>
            </a:r>
            <a:endParaRPr lang="es-MX" sz="2800" dirty="0"/>
          </a:p>
          <a:p>
            <a:pPr marL="457200" indent="-457200" algn="just">
              <a:buFont typeface="Arial" pitchFamily="34" charset="0"/>
              <a:buChar char="•"/>
            </a:pPr>
            <a:r>
              <a:rPr lang="es-ES" sz="2800" dirty="0" smtClean="0"/>
              <a:t>La </a:t>
            </a:r>
            <a:r>
              <a:rPr lang="es-ES" sz="2800" dirty="0"/>
              <a:t>interpretación de los derechos fundamentales conforme a los tratados internacionales.</a:t>
            </a:r>
            <a:endParaRPr lang="es-MX" sz="2800" dirty="0"/>
          </a:p>
          <a:p>
            <a:pPr marL="457200" indent="-457200">
              <a:buFont typeface="Arial" pitchFamily="34" charset="0"/>
              <a:buChar char="•"/>
            </a:pPr>
            <a:r>
              <a:rPr lang="es-ES" sz="2800" dirty="0" smtClean="0"/>
              <a:t>Derechos </a:t>
            </a:r>
            <a:r>
              <a:rPr lang="es-ES" sz="2800" dirty="0"/>
              <a:t>sociales y el principio de progresividad.</a:t>
            </a:r>
            <a:endParaRPr lang="es-MX" sz="2800" dirty="0"/>
          </a:p>
          <a:p>
            <a:r>
              <a:rPr lang="es-ES" sz="2800" dirty="0"/>
              <a:t> </a:t>
            </a:r>
            <a:endParaRPr lang="es-ES" sz="2000" dirty="0" smtClean="0"/>
          </a:p>
        </p:txBody>
      </p:sp>
    </p:spTree>
    <p:extLst>
      <p:ext uri="{BB962C8B-B14F-4D97-AF65-F5344CB8AC3E}">
        <p14:creationId xmlns:p14="http://schemas.microsoft.com/office/powerpoint/2010/main" val="31579982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5878532"/>
          </a:xfrm>
          <a:prstGeom prst="rect">
            <a:avLst/>
          </a:prstGeom>
          <a:noFill/>
        </p:spPr>
        <p:txBody>
          <a:bodyPr wrap="square" rtlCol="0">
            <a:spAutoFit/>
          </a:bodyPr>
          <a:lstStyle/>
          <a:p>
            <a:pPr algn="ctr"/>
            <a:r>
              <a:rPr lang="es-MX" sz="2800" dirty="0" smtClean="0">
                <a:solidFill>
                  <a:schemeClr val="accent4">
                    <a:lumMod val="50000"/>
                  </a:schemeClr>
                </a:solidFill>
              </a:rPr>
              <a:t>PRINCIPIO DE PROPORCIONALIDAD</a:t>
            </a:r>
            <a:endParaRPr lang="es-ES" sz="2800" dirty="0" smtClean="0">
              <a:solidFill>
                <a:schemeClr val="accent4">
                  <a:lumMod val="50000"/>
                </a:schemeClr>
              </a:solidFill>
            </a:endParaRPr>
          </a:p>
          <a:p>
            <a:pPr lvl="0"/>
            <a:endParaRPr lang="es-ES" sz="2800" dirty="0" smtClean="0"/>
          </a:p>
          <a:p>
            <a:pPr lvl="0"/>
            <a:r>
              <a:rPr lang="es-ES" sz="2800" dirty="0"/>
              <a:t>Principio de idoneidad o </a:t>
            </a:r>
            <a:r>
              <a:rPr lang="es-ES" sz="2800" dirty="0" smtClean="0"/>
              <a:t>adecuación:</a:t>
            </a:r>
          </a:p>
          <a:p>
            <a:pPr lvl="0"/>
            <a:endParaRPr lang="es-MX" sz="2800" dirty="0"/>
          </a:p>
          <a:p>
            <a:pPr algn="just"/>
            <a:r>
              <a:rPr lang="es-ES" sz="2400" dirty="0" smtClean="0"/>
              <a:t>1) La </a:t>
            </a:r>
            <a:r>
              <a:rPr lang="es-ES" sz="2400" dirty="0"/>
              <a:t>medida legislativa debe tener un fin </a:t>
            </a:r>
            <a:r>
              <a:rPr lang="es-ES" sz="2400" dirty="0" smtClean="0"/>
              <a:t>legítimo: Un fin constitucionalmente legítimo implica lograr un estado de cosas que debe alcanzarse por estar ordenado en un principio constitucional; esto es, el fin legislativo debe estar permitido por la ley suprema y tender a satisfacer un principio constitucional</a:t>
            </a:r>
            <a:endParaRPr lang="es-MX" sz="2400" dirty="0" smtClean="0"/>
          </a:p>
          <a:p>
            <a:pPr algn="just"/>
            <a:r>
              <a:rPr lang="es-ES" sz="2400" dirty="0" smtClean="0"/>
              <a:t> </a:t>
            </a:r>
            <a:r>
              <a:rPr lang="es-ES" sz="2400" dirty="0"/>
              <a:t>2) </a:t>
            </a:r>
            <a:r>
              <a:rPr lang="es-ES" sz="2400" dirty="0" smtClean="0"/>
              <a:t>Debe </a:t>
            </a:r>
            <a:r>
              <a:rPr lang="es-ES" sz="2400" dirty="0"/>
              <a:t>ser objetivamente idónea o adecuada para </a:t>
            </a:r>
            <a:r>
              <a:rPr lang="es-ES" sz="2400" dirty="0" smtClean="0"/>
              <a:t>realizarlo: La idoneidad de la medida legislativa se refiere a que, abstractamente considerada, ésta contribuya y facilite cualquier forma de realización del fin inmediato que persigue, lo que implica excluir aquellas medidas que puedan acreditarse como claramente ineficaces.</a:t>
            </a:r>
            <a:endParaRPr lang="es-MX" sz="2400" dirty="0" smtClean="0"/>
          </a:p>
        </p:txBody>
      </p:sp>
    </p:spTree>
    <p:extLst>
      <p:ext uri="{BB962C8B-B14F-4D97-AF65-F5344CB8AC3E}">
        <p14:creationId xmlns:p14="http://schemas.microsoft.com/office/powerpoint/2010/main" val="27618311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124754"/>
          </a:xfrm>
          <a:prstGeom prst="rect">
            <a:avLst/>
          </a:prstGeom>
          <a:noFill/>
        </p:spPr>
        <p:txBody>
          <a:bodyPr wrap="square" rtlCol="0">
            <a:spAutoFit/>
          </a:bodyPr>
          <a:lstStyle/>
          <a:p>
            <a:pPr algn="ctr"/>
            <a:r>
              <a:rPr lang="es-MX" sz="2800" dirty="0" smtClean="0">
                <a:solidFill>
                  <a:schemeClr val="accent4">
                    <a:lumMod val="50000"/>
                  </a:schemeClr>
                </a:solidFill>
              </a:rPr>
              <a:t>PRINCIPIO DE PROPORCIONALIDAD</a:t>
            </a:r>
            <a:endParaRPr lang="es-ES" sz="2800" dirty="0" smtClean="0">
              <a:solidFill>
                <a:schemeClr val="accent4">
                  <a:lumMod val="50000"/>
                </a:schemeClr>
              </a:solidFill>
            </a:endParaRPr>
          </a:p>
          <a:p>
            <a:pPr lvl="0"/>
            <a:endParaRPr lang="es-ES" sz="2800" dirty="0" smtClean="0"/>
          </a:p>
          <a:p>
            <a:pPr lvl="0" algn="just"/>
            <a:r>
              <a:rPr lang="es-ES" sz="2800" dirty="0"/>
              <a:t>Principio de necesidad o </a:t>
            </a:r>
            <a:r>
              <a:rPr lang="es-ES" sz="2800" dirty="0" smtClean="0"/>
              <a:t>indispensabilidad:</a:t>
            </a:r>
            <a:endParaRPr lang="es-MX" sz="2800" dirty="0"/>
          </a:p>
          <a:p>
            <a:pPr algn="just"/>
            <a:r>
              <a:rPr lang="es-ES" sz="2800" dirty="0"/>
              <a:t> </a:t>
            </a:r>
            <a:endParaRPr lang="es-MX" sz="2800" dirty="0"/>
          </a:p>
          <a:p>
            <a:pPr algn="just"/>
            <a:r>
              <a:rPr lang="es-ES" sz="2800" dirty="0"/>
              <a:t>Implica que la medida legislativa que restrinja un derecho fundamental, sea estrictamente indispensable para satisfacer el fin que a aquéllos se intenta oponer y consiste en:</a:t>
            </a:r>
            <a:endParaRPr lang="es-MX" sz="2800" dirty="0"/>
          </a:p>
          <a:p>
            <a:pPr algn="just"/>
            <a:r>
              <a:rPr lang="es-ES" sz="2800" dirty="0"/>
              <a:t> </a:t>
            </a:r>
            <a:r>
              <a:rPr lang="es-ES" sz="2800" dirty="0" smtClean="0"/>
              <a:t>a) Que </a:t>
            </a:r>
            <a:r>
              <a:rPr lang="es-ES" sz="2800" dirty="0"/>
              <a:t>es la medida menos gravosa para el derecho afectado, entre diversas opciones igualmente idóneas para conseguir el fin mencionado.</a:t>
            </a:r>
            <a:endParaRPr lang="es-MX" sz="2800" dirty="0"/>
          </a:p>
          <a:p>
            <a:pPr algn="just"/>
            <a:r>
              <a:rPr lang="es-ES" sz="2800" dirty="0" smtClean="0"/>
              <a:t>b)Que </a:t>
            </a:r>
            <a:r>
              <a:rPr lang="es-ES" sz="2800" dirty="0"/>
              <a:t>no existen opciones para satisfacer el fin perseguido o las disponibles afectan el derecho intervenido en una medida mayor.</a:t>
            </a:r>
            <a:endParaRPr lang="es-MX" sz="2400" dirty="0" smtClean="0"/>
          </a:p>
        </p:txBody>
      </p:sp>
    </p:spTree>
    <p:extLst>
      <p:ext uri="{BB962C8B-B14F-4D97-AF65-F5344CB8AC3E}">
        <p14:creationId xmlns:p14="http://schemas.microsoft.com/office/powerpoint/2010/main" val="776473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678751"/>
          </a:xfrm>
          <a:prstGeom prst="rect">
            <a:avLst/>
          </a:prstGeom>
          <a:noFill/>
        </p:spPr>
        <p:txBody>
          <a:bodyPr wrap="square" rtlCol="0">
            <a:spAutoFit/>
          </a:bodyPr>
          <a:lstStyle/>
          <a:p>
            <a:pPr algn="ctr"/>
            <a:r>
              <a:rPr lang="es-MX" sz="2800" dirty="0" smtClean="0">
                <a:solidFill>
                  <a:schemeClr val="accent4">
                    <a:lumMod val="50000"/>
                  </a:schemeClr>
                </a:solidFill>
              </a:rPr>
              <a:t>PRINCIPIO DE PROPORCIONALIDAD</a:t>
            </a:r>
            <a:endParaRPr lang="es-ES" sz="2800" dirty="0" smtClean="0">
              <a:solidFill>
                <a:schemeClr val="accent4">
                  <a:lumMod val="50000"/>
                </a:schemeClr>
              </a:solidFill>
            </a:endParaRPr>
          </a:p>
          <a:p>
            <a:pPr lvl="0"/>
            <a:endParaRPr lang="es-ES" sz="2800" dirty="0" smtClean="0"/>
          </a:p>
          <a:p>
            <a:pPr lvl="0"/>
            <a:r>
              <a:rPr lang="es-ES" sz="2800" dirty="0"/>
              <a:t>Proporcionalidad en sentido estricto</a:t>
            </a:r>
            <a:endParaRPr lang="es-MX" sz="2800" dirty="0"/>
          </a:p>
          <a:p>
            <a:r>
              <a:rPr lang="es-ES" sz="2800" dirty="0"/>
              <a:t> </a:t>
            </a:r>
            <a:endParaRPr lang="es-MX" sz="2800" dirty="0"/>
          </a:p>
          <a:p>
            <a:pPr algn="just"/>
            <a:r>
              <a:rPr lang="es-ES" sz="2800" dirty="0"/>
              <a:t>Supone una valoración entre un derecho fundamental o principio constitucional y el fin legislativo que origina su menoscabo, a través del examen de los gravámenes que se imponen recíprocamente, para establecer si el beneficio obtenido por dicho fin legislativo, justifica la </a:t>
            </a:r>
            <a:r>
              <a:rPr lang="es-ES" sz="2800" i="1" dirty="0"/>
              <a:t>intensidad</a:t>
            </a:r>
            <a:r>
              <a:rPr lang="es-ES" sz="2800" dirty="0"/>
              <a:t> en que se menoscaban aquéllos</a:t>
            </a:r>
            <a:r>
              <a:rPr lang="es-ES" sz="2800" dirty="0" smtClean="0"/>
              <a:t>.</a:t>
            </a:r>
          </a:p>
          <a:p>
            <a:pPr algn="just"/>
            <a:endParaRPr lang="es-ES" sz="2800" dirty="0"/>
          </a:p>
          <a:p>
            <a:pPr algn="just"/>
            <a:r>
              <a:rPr lang="es-ES" sz="2400" dirty="0"/>
              <a:t>Esto es lo que se conoce como proporcionalidad en sentido estricto, que consiste en determinar cuál de los intereses en conflicto, de igual jerarquía en abstracto, tiene mayor peso en un caso concreto.</a:t>
            </a:r>
            <a:endParaRPr lang="es-MX" sz="2400" dirty="0"/>
          </a:p>
          <a:p>
            <a:pPr algn="just"/>
            <a:endParaRPr lang="es-MX" sz="2400" dirty="0" smtClean="0"/>
          </a:p>
        </p:txBody>
      </p:sp>
    </p:spTree>
    <p:extLst>
      <p:ext uri="{BB962C8B-B14F-4D97-AF65-F5344CB8AC3E}">
        <p14:creationId xmlns:p14="http://schemas.microsoft.com/office/powerpoint/2010/main" val="446036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9705" y="188640"/>
            <a:ext cx="8280920" cy="6678751"/>
          </a:xfrm>
          <a:prstGeom prst="rect">
            <a:avLst/>
          </a:prstGeom>
          <a:noFill/>
        </p:spPr>
        <p:txBody>
          <a:bodyPr wrap="square" rtlCol="0">
            <a:spAutoFit/>
          </a:bodyPr>
          <a:lstStyle/>
          <a:p>
            <a:pPr algn="ctr"/>
            <a:r>
              <a:rPr lang="es-MX" sz="2800" dirty="0" smtClean="0">
                <a:solidFill>
                  <a:schemeClr val="accent4">
                    <a:lumMod val="50000"/>
                  </a:schemeClr>
                </a:solidFill>
              </a:rPr>
              <a:t>PRINCIPIO DE PROPORCIONALIDAD</a:t>
            </a:r>
            <a:endParaRPr lang="es-ES" sz="2800" dirty="0" smtClean="0">
              <a:solidFill>
                <a:schemeClr val="accent4">
                  <a:lumMod val="50000"/>
                </a:schemeClr>
              </a:solidFill>
            </a:endParaRPr>
          </a:p>
          <a:p>
            <a:pPr lvl="0"/>
            <a:endParaRPr lang="es-ES" sz="2800" dirty="0" smtClean="0"/>
          </a:p>
          <a:p>
            <a:pPr lvl="0"/>
            <a:r>
              <a:rPr lang="es-ES" sz="2800" dirty="0"/>
              <a:t>Proporcionalidad en sentido estricto</a:t>
            </a:r>
            <a:endParaRPr lang="es-MX" sz="2800" dirty="0"/>
          </a:p>
          <a:p>
            <a:r>
              <a:rPr lang="es-ES" sz="2800" dirty="0"/>
              <a:t> </a:t>
            </a:r>
            <a:endParaRPr lang="es-MX" sz="2800" dirty="0"/>
          </a:p>
          <a:p>
            <a:pPr algn="just"/>
            <a:r>
              <a:rPr lang="es-ES" sz="2800" dirty="0"/>
              <a:t>Supone una valoración entre un derecho fundamental o principio constitucional y el fin legislativo que origina su menoscabo, a través del examen de los gravámenes que se imponen recíprocamente, para establecer si el beneficio obtenido por dicho fin legislativo, justifica la </a:t>
            </a:r>
            <a:r>
              <a:rPr lang="es-ES" sz="2800" i="1" dirty="0"/>
              <a:t>intensidad</a:t>
            </a:r>
            <a:r>
              <a:rPr lang="es-ES" sz="2800" dirty="0"/>
              <a:t> en que se menoscaban aquéllos</a:t>
            </a:r>
            <a:r>
              <a:rPr lang="es-ES" sz="2800" dirty="0" smtClean="0"/>
              <a:t>.</a:t>
            </a:r>
          </a:p>
          <a:p>
            <a:pPr algn="just"/>
            <a:endParaRPr lang="es-ES" sz="2800" dirty="0"/>
          </a:p>
          <a:p>
            <a:pPr algn="just"/>
            <a:r>
              <a:rPr lang="es-ES" sz="2400" dirty="0"/>
              <a:t>Esto es lo que se conoce como proporcionalidad en sentido estricto, que consiste en determinar cuál de los intereses en conflicto, de igual jerarquía en abstracto, tiene mayor peso en un caso concreto.</a:t>
            </a:r>
            <a:endParaRPr lang="es-MX" sz="2400" dirty="0"/>
          </a:p>
          <a:p>
            <a:pPr algn="just"/>
            <a:endParaRPr lang="es-MX" sz="2400" dirty="0" smtClean="0"/>
          </a:p>
        </p:txBody>
      </p:sp>
    </p:spTree>
    <p:extLst>
      <p:ext uri="{BB962C8B-B14F-4D97-AF65-F5344CB8AC3E}">
        <p14:creationId xmlns:p14="http://schemas.microsoft.com/office/powerpoint/2010/main" val="9021167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marL="0" indent="0" algn="ctr">
              <a:buNone/>
            </a:pPr>
            <a:r>
              <a:rPr lang="es-ES" dirty="0" smtClean="0"/>
              <a:t>Prohibición de las corridas de toros</a:t>
            </a:r>
          </a:p>
          <a:p>
            <a:pPr marL="0" indent="0" algn="ctr">
              <a:buNone/>
            </a:pPr>
            <a:endParaRPr lang="es-ES" sz="2800" dirty="0"/>
          </a:p>
          <a:p>
            <a:pPr algn="just"/>
            <a:r>
              <a:rPr lang="es-MX" sz="2800" dirty="0" smtClean="0"/>
              <a:t>En México se realizan corridas desde 1529.</a:t>
            </a:r>
          </a:p>
          <a:p>
            <a:pPr algn="just"/>
            <a:r>
              <a:rPr lang="es-MX" sz="2800" dirty="0" smtClean="0"/>
              <a:t>En el México independiente sólo hay noticia de dos breves periodos de prohibición de las corridas.</a:t>
            </a:r>
          </a:p>
          <a:p>
            <a:pPr algn="just"/>
            <a:r>
              <a:rPr lang="es-MX" sz="2800" dirty="0" smtClean="0"/>
              <a:t>No es sólo un espectáculo consentido o tolerado, sino que la autoridad participa activamente. En el D.F., por ejemplo, tienen facultades el Jefe de Gobierno, el Delegado y autoridades de la plaza.</a:t>
            </a:r>
          </a:p>
          <a:p>
            <a:pPr algn="just"/>
            <a:endParaRPr lang="es-ES" sz="2800" dirty="0" smtClean="0"/>
          </a:p>
        </p:txBody>
      </p:sp>
    </p:spTree>
    <p:extLst>
      <p:ext uri="{BB962C8B-B14F-4D97-AF65-F5344CB8AC3E}">
        <p14:creationId xmlns:p14="http://schemas.microsoft.com/office/powerpoint/2010/main" val="16320122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539552" y="1447800"/>
            <a:ext cx="8394136" cy="4800600"/>
          </a:xfrm>
        </p:spPr>
        <p:txBody>
          <a:bodyPr>
            <a:normAutofit/>
          </a:bodyPr>
          <a:lstStyle/>
          <a:p>
            <a:pPr algn="just"/>
            <a:r>
              <a:rPr lang="es-ES" sz="2800" dirty="0" smtClean="0"/>
              <a:t>Ley para la Celebración de Espectáculos Públicos del Distrito Federal.</a:t>
            </a:r>
          </a:p>
          <a:p>
            <a:pPr marL="400050" lvl="1" indent="0" algn="just">
              <a:buNone/>
            </a:pPr>
            <a:r>
              <a:rPr lang="es-ES" dirty="0" smtClean="0">
                <a:solidFill>
                  <a:srgbClr val="C00000"/>
                </a:solidFill>
              </a:rPr>
              <a:t>Artículo </a:t>
            </a:r>
            <a:r>
              <a:rPr lang="es-ES" dirty="0">
                <a:solidFill>
                  <a:srgbClr val="C00000"/>
                </a:solidFill>
              </a:rPr>
              <a:t>42.- En el Distrito Federal se prohíbe la presentación de </a:t>
            </a:r>
            <a:r>
              <a:rPr lang="es-ES" dirty="0" smtClean="0">
                <a:solidFill>
                  <a:srgbClr val="C00000"/>
                </a:solidFill>
              </a:rPr>
              <a:t>Espectáculos</a:t>
            </a:r>
            <a:r>
              <a:rPr lang="es-ES" dirty="0">
                <a:solidFill>
                  <a:srgbClr val="C00000"/>
                </a:solidFill>
              </a:rPr>
              <a:t> </a:t>
            </a:r>
            <a:r>
              <a:rPr lang="es-ES" dirty="0" smtClean="0">
                <a:solidFill>
                  <a:srgbClr val="C00000"/>
                </a:solidFill>
              </a:rPr>
              <a:t>Taurinos.</a:t>
            </a:r>
            <a:endParaRPr lang="es-ES" dirty="0"/>
          </a:p>
          <a:p>
            <a:pPr algn="just"/>
            <a:r>
              <a:rPr lang="es-ES" sz="2800" dirty="0" smtClean="0"/>
              <a:t>Ley de Protección a los Animales para el Estado de Coahuila de Zaragoza.</a:t>
            </a:r>
          </a:p>
          <a:p>
            <a:pPr marL="400050" lvl="1" indent="0" algn="just">
              <a:buNone/>
            </a:pPr>
            <a:r>
              <a:rPr lang="es-MX" sz="2400" b="1" dirty="0">
                <a:solidFill>
                  <a:srgbClr val="C00000"/>
                </a:solidFill>
              </a:rPr>
              <a:t>ARTICULO 10.- </a:t>
            </a:r>
            <a:r>
              <a:rPr lang="es-MX" sz="2400" dirty="0">
                <a:solidFill>
                  <a:srgbClr val="C00000"/>
                </a:solidFill>
              </a:rPr>
              <a:t>Queda prohibido azuzar animales o provocar que se acometan </a:t>
            </a:r>
            <a:r>
              <a:rPr lang="es-MX" sz="2400" dirty="0" smtClean="0">
                <a:solidFill>
                  <a:srgbClr val="C00000"/>
                </a:solidFill>
              </a:rPr>
              <a:t>entre </a:t>
            </a:r>
            <a:r>
              <a:rPr lang="es-ES" sz="2400" dirty="0" smtClean="0">
                <a:solidFill>
                  <a:srgbClr val="C00000"/>
                </a:solidFill>
              </a:rPr>
              <a:t>ellos</a:t>
            </a:r>
            <a:r>
              <a:rPr lang="es-ES" sz="2400" dirty="0">
                <a:solidFill>
                  <a:srgbClr val="C00000"/>
                </a:solidFill>
              </a:rPr>
              <a:t>, o hacer de las peleas así </a:t>
            </a:r>
            <a:r>
              <a:rPr lang="es-ES" sz="2400" dirty="0" smtClean="0">
                <a:solidFill>
                  <a:srgbClr val="C00000"/>
                </a:solidFill>
              </a:rPr>
              <a:t>provocadas</a:t>
            </a:r>
            <a:r>
              <a:rPr lang="es-ES" sz="2400" dirty="0">
                <a:solidFill>
                  <a:srgbClr val="C00000"/>
                </a:solidFill>
              </a:rPr>
              <a:t>, un espectáculo público o privado. </a:t>
            </a:r>
            <a:r>
              <a:rPr lang="es-ES" sz="2400" dirty="0" smtClean="0">
                <a:solidFill>
                  <a:srgbClr val="C00000"/>
                </a:solidFill>
              </a:rPr>
              <a:t>Se </a:t>
            </a:r>
            <a:r>
              <a:rPr lang="es-ES" sz="2400" dirty="0" err="1" smtClean="0">
                <a:solidFill>
                  <a:srgbClr val="C00000"/>
                </a:solidFill>
              </a:rPr>
              <a:t>prohiben</a:t>
            </a:r>
            <a:r>
              <a:rPr lang="es-ES" sz="2400" dirty="0" smtClean="0">
                <a:solidFill>
                  <a:srgbClr val="C00000"/>
                </a:solidFill>
              </a:rPr>
              <a:t> (sic) </a:t>
            </a:r>
            <a:r>
              <a:rPr lang="es-ES" sz="2400" dirty="0">
                <a:solidFill>
                  <a:srgbClr val="C00000"/>
                </a:solidFill>
              </a:rPr>
              <a:t>también las corridas de toros, novillos o becerros.</a:t>
            </a:r>
          </a:p>
        </p:txBody>
      </p:sp>
    </p:spTree>
    <p:extLst>
      <p:ext uri="{BB962C8B-B14F-4D97-AF65-F5344CB8AC3E}">
        <p14:creationId xmlns:p14="http://schemas.microsoft.com/office/powerpoint/2010/main" val="37406462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683568" y="1447800"/>
            <a:ext cx="8250120" cy="4800600"/>
          </a:xfrm>
        </p:spPr>
        <p:txBody>
          <a:bodyPr>
            <a:normAutofit/>
          </a:bodyPr>
          <a:lstStyle/>
          <a:p>
            <a:pPr algn="just"/>
            <a:r>
              <a:rPr lang="es-ES" sz="2800" dirty="0" smtClean="0"/>
              <a:t>Ley de Cataluña que prohibió las corridas de toros.</a:t>
            </a:r>
          </a:p>
          <a:p>
            <a:pPr algn="just"/>
            <a:endParaRPr lang="es-ES" sz="2800" dirty="0" smtClean="0"/>
          </a:p>
          <a:p>
            <a:pPr marL="0" indent="0" algn="just">
              <a:buNone/>
            </a:pPr>
            <a:r>
              <a:rPr lang="es-ES" sz="2800" b="1" dirty="0"/>
              <a:t>Disposición adicional primera. </a:t>
            </a:r>
            <a:r>
              <a:rPr lang="es-ES" sz="2800" i="1" dirty="0"/>
              <a:t>Compensación económica a los titulares de derechos subjetivos.</a:t>
            </a:r>
            <a:endParaRPr lang="es-ES" sz="2800" dirty="0"/>
          </a:p>
          <a:p>
            <a:pPr marL="0" indent="0" algn="just">
              <a:buNone/>
            </a:pPr>
            <a:r>
              <a:rPr lang="es-ES" sz="2800" dirty="0"/>
              <a:t>El Gobierno ha de determinar el importe de la compensación económica a los titulares de derechos subjetivos afectados por la entrada en vigor de la presente ley en el plazo de seis meses y mediante el correspondiente procedimiento administrativo, con audiencia a los interesados.</a:t>
            </a:r>
          </a:p>
        </p:txBody>
      </p:sp>
    </p:spTree>
    <p:extLst>
      <p:ext uri="{BB962C8B-B14F-4D97-AF65-F5344CB8AC3E}">
        <p14:creationId xmlns:p14="http://schemas.microsoft.com/office/powerpoint/2010/main" val="2849131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88640"/>
            <a:ext cx="8496944" cy="6555641"/>
          </a:xfrm>
          <a:prstGeom prst="rect">
            <a:avLst/>
          </a:prstGeom>
          <a:noFill/>
        </p:spPr>
        <p:txBody>
          <a:bodyPr wrap="square" rtlCol="0">
            <a:spAutoFit/>
          </a:bodyPr>
          <a:lstStyle/>
          <a:p>
            <a:pPr marL="457200" indent="-457200" algn="just">
              <a:buFont typeface="Arial" pitchFamily="34" charset="0"/>
              <a:buChar char="•"/>
            </a:pPr>
            <a:r>
              <a:rPr lang="es-ES" sz="2800" dirty="0" smtClean="0"/>
              <a:t>Prieto </a:t>
            </a:r>
            <a:r>
              <a:rPr lang="es-ES" sz="2800" dirty="0" err="1"/>
              <a:t>Sanchís</a:t>
            </a:r>
            <a:r>
              <a:rPr lang="es-ES" sz="2800" dirty="0"/>
              <a:t> habla del </a:t>
            </a:r>
            <a:r>
              <a:rPr lang="es-ES" sz="2800" i="1" dirty="0"/>
              <a:t>constitucionalismo de los derechos</a:t>
            </a:r>
            <a:r>
              <a:rPr lang="es-ES" sz="2800" dirty="0"/>
              <a:t>. Las constituciones presentan un denso contenido sustantivo formado por normas de diferentes denominaciones (principios, valores, derechos o directrices). </a:t>
            </a:r>
            <a:endParaRPr lang="es-MX" sz="2800" dirty="0"/>
          </a:p>
          <a:p>
            <a:r>
              <a:rPr lang="es-ES" sz="2800" dirty="0"/>
              <a:t> </a:t>
            </a:r>
            <a:endParaRPr lang="es-MX" sz="2800" dirty="0"/>
          </a:p>
          <a:p>
            <a:pPr marL="457200" indent="-457200" algn="just">
              <a:buFont typeface="Arial" pitchFamily="34" charset="0"/>
              <a:buChar char="•"/>
            </a:pPr>
            <a:r>
              <a:rPr lang="es-ES" sz="2800" dirty="0"/>
              <a:t>Tales normas le dicen al poder no sólo como ha de organizarse y adoptar sus decisiones, sino también qué es lo que puede e incluso, a veces, lo que debe decidir o sobre lo que no puede decidir.</a:t>
            </a:r>
            <a:endParaRPr lang="es-MX" sz="2800" dirty="0"/>
          </a:p>
          <a:p>
            <a:r>
              <a:rPr lang="es-ES" sz="2800" dirty="0"/>
              <a:t> </a:t>
            </a:r>
            <a:endParaRPr lang="es-MX" sz="2800" dirty="0"/>
          </a:p>
          <a:p>
            <a:pPr marL="457200" indent="-457200" algn="just">
              <a:buFont typeface="Arial" pitchFamily="34" charset="0"/>
              <a:buChar char="•"/>
            </a:pPr>
            <a:r>
              <a:rPr lang="es-ES" sz="2800" dirty="0"/>
              <a:t>Se opone al concepto de Constitución formal o meramente procedimental, ya que la Constitución se concibe no sólo como un límite o garantía, sino como una norma directiva fundamental.</a:t>
            </a:r>
            <a:endParaRPr lang="es-MX" sz="2800" dirty="0"/>
          </a:p>
        </p:txBody>
      </p:sp>
    </p:spTree>
    <p:extLst>
      <p:ext uri="{BB962C8B-B14F-4D97-AF65-F5344CB8AC3E}">
        <p14:creationId xmlns:p14="http://schemas.microsoft.com/office/powerpoint/2010/main" val="28677830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marL="0" indent="0" algn="ctr">
              <a:buNone/>
            </a:pPr>
            <a:r>
              <a:rPr lang="es-MX" sz="2800" dirty="0" smtClean="0"/>
              <a:t>Argumentos a favor de la prohibición</a:t>
            </a:r>
          </a:p>
          <a:p>
            <a:pPr marL="0" indent="0" algn="just">
              <a:buNone/>
            </a:pPr>
            <a:endParaRPr lang="es-ES" sz="2400" dirty="0" smtClean="0"/>
          </a:p>
          <a:p>
            <a:pPr algn="just"/>
            <a:r>
              <a:rPr lang="es-ES" sz="2800" dirty="0" smtClean="0"/>
              <a:t>Crueldad y maltrato contra animales.</a:t>
            </a:r>
          </a:p>
          <a:p>
            <a:pPr algn="just"/>
            <a:r>
              <a:rPr lang="es-ES" sz="2800" dirty="0" smtClean="0"/>
              <a:t>Tortura y discriminación del toro de lidia.</a:t>
            </a:r>
          </a:p>
          <a:p>
            <a:pPr algn="just"/>
            <a:r>
              <a:rPr lang="es-ES" sz="2800" dirty="0" smtClean="0"/>
              <a:t>Opinión mayoritaria de la ciudadanía.</a:t>
            </a:r>
          </a:p>
          <a:p>
            <a:pPr algn="just"/>
            <a:r>
              <a:rPr lang="es-ES" sz="2800" dirty="0" smtClean="0"/>
              <a:t>Contrario a la moral de nuestra época.</a:t>
            </a:r>
          </a:p>
          <a:p>
            <a:pPr algn="just"/>
            <a:r>
              <a:rPr lang="es-ES" sz="2800" dirty="0" smtClean="0"/>
              <a:t>Espectáculo retrógrada que no viene al caso en la modernidad.</a:t>
            </a:r>
            <a:endParaRPr lang="es-MX" sz="2800" dirty="0"/>
          </a:p>
        </p:txBody>
      </p:sp>
    </p:spTree>
    <p:extLst>
      <p:ext uri="{BB962C8B-B14F-4D97-AF65-F5344CB8AC3E}">
        <p14:creationId xmlns:p14="http://schemas.microsoft.com/office/powerpoint/2010/main" val="24639944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marL="0" indent="0" algn="ctr">
              <a:buNone/>
            </a:pPr>
            <a:r>
              <a:rPr lang="es-MX" sz="2800" dirty="0" smtClean="0"/>
              <a:t>Argumentos a favor de la prohibición</a:t>
            </a:r>
          </a:p>
          <a:p>
            <a:pPr marL="0" indent="0" algn="just">
              <a:buNone/>
            </a:pPr>
            <a:endParaRPr lang="es-ES" sz="2400" dirty="0" smtClean="0"/>
          </a:p>
          <a:p>
            <a:pPr algn="just"/>
            <a:r>
              <a:rPr lang="es-ES" sz="2800" dirty="0" smtClean="0"/>
              <a:t>Derechos de los animales</a:t>
            </a:r>
          </a:p>
          <a:p>
            <a:pPr algn="just"/>
            <a:r>
              <a:rPr lang="es-ES" sz="2800" dirty="0" smtClean="0"/>
              <a:t>Espectáculo generador de violencia.</a:t>
            </a:r>
          </a:p>
          <a:p>
            <a:pPr algn="just"/>
            <a:r>
              <a:rPr lang="es-ES" sz="2800" dirty="0" smtClean="0"/>
              <a:t>Dañinas para la salud mental de los menores.</a:t>
            </a:r>
          </a:p>
          <a:p>
            <a:pPr algn="just"/>
            <a:r>
              <a:rPr lang="es-ES" sz="2800" dirty="0" smtClean="0"/>
              <a:t>Las corridas insensibilizan a las personas.</a:t>
            </a:r>
          </a:p>
          <a:p>
            <a:pPr algn="just"/>
            <a:r>
              <a:rPr lang="es-ES" sz="2800" dirty="0" smtClean="0"/>
              <a:t>Son contrarias al medio ambiente.</a:t>
            </a:r>
          </a:p>
          <a:p>
            <a:pPr algn="just"/>
            <a:r>
              <a:rPr lang="es-ES" sz="2800" dirty="0" smtClean="0"/>
              <a:t>Las corridas se sostienen gracias al erario.</a:t>
            </a:r>
            <a:endParaRPr lang="es-MX" sz="2800" dirty="0"/>
          </a:p>
        </p:txBody>
      </p:sp>
    </p:spTree>
    <p:extLst>
      <p:ext uri="{BB962C8B-B14F-4D97-AF65-F5344CB8AC3E}">
        <p14:creationId xmlns:p14="http://schemas.microsoft.com/office/powerpoint/2010/main" val="31738806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611560" y="1447800"/>
            <a:ext cx="8322128" cy="4800600"/>
          </a:xfrm>
        </p:spPr>
        <p:txBody>
          <a:bodyPr>
            <a:normAutofit lnSpcReduction="10000"/>
          </a:bodyPr>
          <a:lstStyle/>
          <a:p>
            <a:pPr marL="0" indent="0" algn="ctr">
              <a:buNone/>
            </a:pPr>
            <a:r>
              <a:rPr lang="es-MX" sz="2800" dirty="0" smtClean="0"/>
              <a:t>Argumentos en contra de la prohibición</a:t>
            </a:r>
          </a:p>
          <a:p>
            <a:pPr marL="0" indent="0" algn="ctr">
              <a:buNone/>
            </a:pPr>
            <a:r>
              <a:rPr lang="es-MX" sz="2800" dirty="0" smtClean="0"/>
              <a:t>(No derechos)</a:t>
            </a:r>
          </a:p>
          <a:p>
            <a:pPr marL="0" indent="0" algn="just">
              <a:buNone/>
            </a:pPr>
            <a:endParaRPr lang="es-ES" sz="2400" dirty="0" smtClean="0"/>
          </a:p>
          <a:p>
            <a:pPr algn="just"/>
            <a:r>
              <a:rPr lang="es-ES" sz="2800" dirty="0" smtClean="0"/>
              <a:t>Las corridas de toros son un arte.</a:t>
            </a:r>
          </a:p>
          <a:p>
            <a:pPr algn="just"/>
            <a:r>
              <a:rPr lang="es-ES" sz="2800" dirty="0" smtClean="0"/>
              <a:t>Forman parte del patrimonio cultural de los mexicanos.</a:t>
            </a:r>
          </a:p>
          <a:p>
            <a:pPr algn="just"/>
            <a:r>
              <a:rPr lang="es-ES" sz="2800" dirty="0" smtClean="0"/>
              <a:t>Generan fuentes de empleo.</a:t>
            </a:r>
          </a:p>
          <a:p>
            <a:pPr algn="just"/>
            <a:r>
              <a:rPr lang="es-ES" sz="2800" dirty="0" smtClean="0"/>
              <a:t>Son benéficas para el medio ambiente.</a:t>
            </a:r>
          </a:p>
          <a:p>
            <a:pPr algn="just"/>
            <a:r>
              <a:rPr lang="es-ES" sz="2800" dirty="0" smtClean="0"/>
              <a:t>Están íntimamente ligadas con otras manifestaciones culturales.</a:t>
            </a:r>
            <a:endParaRPr lang="es-MX" sz="2800" dirty="0"/>
          </a:p>
        </p:txBody>
      </p:sp>
    </p:spTree>
    <p:extLst>
      <p:ext uri="{BB962C8B-B14F-4D97-AF65-F5344CB8AC3E}">
        <p14:creationId xmlns:p14="http://schemas.microsoft.com/office/powerpoint/2010/main" val="9483153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Caso práctico</a:t>
            </a:r>
            <a:endParaRPr lang="es-ES" dirty="0"/>
          </a:p>
        </p:txBody>
      </p:sp>
      <p:sp>
        <p:nvSpPr>
          <p:cNvPr id="3" name="Content Placeholder 2"/>
          <p:cNvSpPr>
            <a:spLocks noGrp="1"/>
          </p:cNvSpPr>
          <p:nvPr>
            <p:ph idx="1"/>
          </p:nvPr>
        </p:nvSpPr>
        <p:spPr>
          <a:xfrm>
            <a:off x="539552" y="1447800"/>
            <a:ext cx="8394136" cy="4800600"/>
          </a:xfrm>
        </p:spPr>
        <p:txBody>
          <a:bodyPr>
            <a:normAutofit/>
          </a:bodyPr>
          <a:lstStyle/>
          <a:p>
            <a:pPr marL="0" indent="0" algn="ctr">
              <a:buNone/>
            </a:pPr>
            <a:r>
              <a:rPr lang="es-MX" sz="2800" dirty="0" smtClean="0"/>
              <a:t>Argumentos en contra de la prohibición</a:t>
            </a:r>
          </a:p>
          <a:p>
            <a:pPr marL="0" indent="0" algn="ctr">
              <a:buNone/>
            </a:pPr>
            <a:r>
              <a:rPr lang="es-MX" sz="2800" dirty="0" smtClean="0"/>
              <a:t>(Derechos que se lesionan)</a:t>
            </a:r>
          </a:p>
          <a:p>
            <a:pPr marL="0" indent="0" algn="just">
              <a:buNone/>
            </a:pPr>
            <a:endParaRPr lang="es-ES" sz="2400" dirty="0" smtClean="0"/>
          </a:p>
          <a:p>
            <a:pPr algn="just"/>
            <a:r>
              <a:rPr lang="es-ES" sz="2800" dirty="0" smtClean="0"/>
              <a:t>Libre desarrollo de la personalidad.</a:t>
            </a:r>
          </a:p>
          <a:p>
            <a:pPr algn="just"/>
            <a:r>
              <a:rPr lang="es-ES" sz="2800" dirty="0" smtClean="0"/>
              <a:t>Libertad en general.</a:t>
            </a:r>
          </a:p>
          <a:p>
            <a:pPr algn="just"/>
            <a:r>
              <a:rPr lang="es-ES" sz="2800" dirty="0" smtClean="0"/>
              <a:t>Derecho a la cultura.</a:t>
            </a:r>
          </a:p>
          <a:p>
            <a:pPr algn="just"/>
            <a:r>
              <a:rPr lang="es-ES" sz="2800" dirty="0" smtClean="0"/>
              <a:t>Derecho al trabajo, profesión, industria y comercio.</a:t>
            </a:r>
          </a:p>
        </p:txBody>
      </p:sp>
    </p:spTree>
    <p:extLst>
      <p:ext uri="{BB962C8B-B14F-4D97-AF65-F5344CB8AC3E}">
        <p14:creationId xmlns:p14="http://schemas.microsoft.com/office/powerpoint/2010/main" val="12427869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Restricciones a los derechos fundamentales</a:t>
            </a:r>
            <a:endParaRPr lang="es-ES" dirty="0"/>
          </a:p>
        </p:txBody>
      </p:sp>
      <p:sp>
        <p:nvSpPr>
          <p:cNvPr id="3" name="Content Placeholder 2"/>
          <p:cNvSpPr>
            <a:spLocks noGrp="1"/>
          </p:cNvSpPr>
          <p:nvPr>
            <p:ph idx="1"/>
          </p:nvPr>
        </p:nvSpPr>
        <p:spPr>
          <a:xfrm>
            <a:off x="611560" y="1447800"/>
            <a:ext cx="8322128" cy="4800600"/>
          </a:xfrm>
        </p:spPr>
        <p:txBody>
          <a:bodyPr>
            <a:normAutofit lnSpcReduction="10000"/>
          </a:bodyPr>
          <a:lstStyle/>
          <a:p>
            <a:pPr marL="0" indent="0" algn="just">
              <a:buNone/>
            </a:pPr>
            <a:r>
              <a:rPr lang="es-MX" sz="2800" b="1" dirty="0"/>
              <a:t>RESTRICCIONES A LOS DERECHOS FUNDAMENTALES. ELEMENTOS QUE EL JUEZ CONSTITUCIONAL DEBE TOMAR EN CUENTA PARA CONSIDERARLAS VÁLIDAS.</a:t>
            </a:r>
            <a:endParaRPr lang="es-MX" sz="2800" dirty="0"/>
          </a:p>
          <a:p>
            <a:pPr marL="0" indent="0" algn="just">
              <a:buNone/>
            </a:pPr>
            <a:r>
              <a:rPr lang="es-MX" sz="2800" dirty="0"/>
              <a:t>Ningún derecho fundamental es absoluto y en esa medida todos admiten restricciones. Sin embargo, la regulación de dichas restricciones no puede ser arbitraria. Para que las medidas emitidas por el legislador ordinario con el propósito de restringir los derechos fundamentales sean válidas, deben satisfacer al menos los siguientes requisitos: </a:t>
            </a:r>
          </a:p>
        </p:txBody>
      </p:sp>
    </p:spTree>
    <p:extLst>
      <p:ext uri="{BB962C8B-B14F-4D97-AF65-F5344CB8AC3E}">
        <p14:creationId xmlns:p14="http://schemas.microsoft.com/office/powerpoint/2010/main" val="8163594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Restricciones a los derechos fundamentales</a:t>
            </a:r>
            <a:endParaRPr lang="es-ES" dirty="0"/>
          </a:p>
        </p:txBody>
      </p:sp>
      <p:sp>
        <p:nvSpPr>
          <p:cNvPr id="3" name="Content Placeholder 2"/>
          <p:cNvSpPr>
            <a:spLocks noGrp="1"/>
          </p:cNvSpPr>
          <p:nvPr>
            <p:ph idx="1"/>
          </p:nvPr>
        </p:nvSpPr>
        <p:spPr>
          <a:xfrm>
            <a:off x="539552" y="1447800"/>
            <a:ext cx="8394136" cy="4800600"/>
          </a:xfrm>
        </p:spPr>
        <p:txBody>
          <a:bodyPr>
            <a:normAutofit/>
          </a:bodyPr>
          <a:lstStyle/>
          <a:p>
            <a:pPr marL="0" indent="0" algn="just">
              <a:buNone/>
            </a:pPr>
            <a:endParaRPr lang="es-MX" sz="2800" u="sng" dirty="0" smtClean="0"/>
          </a:p>
          <a:p>
            <a:pPr marL="0" indent="0" algn="just">
              <a:buNone/>
            </a:pPr>
            <a:endParaRPr lang="es-MX" sz="2800" u="sng" dirty="0"/>
          </a:p>
          <a:p>
            <a:pPr marL="0" indent="0" algn="just">
              <a:buNone/>
            </a:pPr>
            <a:r>
              <a:rPr lang="es-MX" sz="2800" dirty="0" smtClean="0"/>
              <a:t>a</a:t>
            </a:r>
            <a:r>
              <a:rPr lang="es-MX" sz="2800" dirty="0"/>
              <a:t>) ser admisibles dentro del ámbito constitucional, esto es, el legislador ordinario sólo puede restringir o suspender el ejercicio de las garantías individuales con objetivos que puedan enmarcarse dentro de las previsiones de la Carta Magna; </a:t>
            </a:r>
          </a:p>
        </p:txBody>
      </p:sp>
    </p:spTree>
    <p:extLst>
      <p:ext uri="{BB962C8B-B14F-4D97-AF65-F5344CB8AC3E}">
        <p14:creationId xmlns:p14="http://schemas.microsoft.com/office/powerpoint/2010/main" val="5258572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Restricciones a los derechos fundamentales</a:t>
            </a:r>
            <a:endParaRPr lang="es-ES" dirty="0"/>
          </a:p>
        </p:txBody>
      </p:sp>
      <p:sp>
        <p:nvSpPr>
          <p:cNvPr id="3" name="Content Placeholder 2"/>
          <p:cNvSpPr>
            <a:spLocks noGrp="1"/>
          </p:cNvSpPr>
          <p:nvPr>
            <p:ph idx="1"/>
          </p:nvPr>
        </p:nvSpPr>
        <p:spPr>
          <a:xfrm>
            <a:off x="539552" y="1447800"/>
            <a:ext cx="8394136" cy="4800600"/>
          </a:xfrm>
        </p:spPr>
        <p:txBody>
          <a:bodyPr>
            <a:normAutofit/>
          </a:bodyPr>
          <a:lstStyle/>
          <a:p>
            <a:pPr marL="0" indent="0" algn="just">
              <a:buNone/>
            </a:pPr>
            <a:endParaRPr lang="es-MX" sz="2800" u="sng" dirty="0" smtClean="0"/>
          </a:p>
          <a:p>
            <a:pPr marL="0" indent="0" algn="just">
              <a:buNone/>
            </a:pPr>
            <a:r>
              <a:rPr lang="es-MX" sz="2800" dirty="0" smtClean="0"/>
              <a:t>b</a:t>
            </a:r>
            <a:r>
              <a:rPr lang="es-MX" sz="2800" dirty="0"/>
              <a:t>) ser necesarias para asegurar la obtención de los fines que fundamentan la restricción constitucional, es decir, no basta que la restricción sea en términos amplios útil para la obtención de esos objetivos, sino que debe ser la idónea para su realización, lo que significa que el fin buscado por el legislador no se pueda alcanzar razonablemente por otros medios menos restrictivos de derechos fundamentales;</a:t>
            </a:r>
          </a:p>
        </p:txBody>
      </p:sp>
    </p:spTree>
    <p:extLst>
      <p:ext uri="{BB962C8B-B14F-4D97-AF65-F5344CB8AC3E}">
        <p14:creationId xmlns:p14="http://schemas.microsoft.com/office/powerpoint/2010/main" val="20498017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Restricciones a los derechos fundamentales</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marL="0" indent="0" algn="just">
              <a:buNone/>
            </a:pPr>
            <a:endParaRPr lang="es-MX" sz="2800" u="sng" dirty="0" smtClean="0"/>
          </a:p>
          <a:p>
            <a:pPr marL="0" indent="0" algn="just">
              <a:buNone/>
            </a:pPr>
            <a:r>
              <a:rPr lang="es-MX" sz="2800" dirty="0"/>
              <a:t>c) ser proporcional, esto es, la medida legislativa debe respetar una correspondencia entre la importancia del fin buscado por la ley, y los efectos perjudiciales que produce en otros derechos e intereses constitucionales, en el entendido de que la persecución de un objetivo constitucional no puede hacerse a costa de una afectación innecesaria o desmedida a otros bienes y derechos constitucionalmente </a:t>
            </a:r>
            <a:r>
              <a:rPr lang="es-MX" sz="2800" dirty="0" smtClean="0"/>
              <a:t>protegidos…</a:t>
            </a:r>
            <a:endParaRPr lang="es-MX" sz="2800" dirty="0"/>
          </a:p>
        </p:txBody>
      </p:sp>
    </p:spTree>
    <p:extLst>
      <p:ext uri="{BB962C8B-B14F-4D97-AF65-F5344CB8AC3E}">
        <p14:creationId xmlns:p14="http://schemas.microsoft.com/office/powerpoint/2010/main" val="13871449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Restricciones a los derechos fundamentales</a:t>
            </a:r>
            <a:endParaRPr lang="es-ES" dirty="0"/>
          </a:p>
        </p:txBody>
      </p:sp>
      <p:sp>
        <p:nvSpPr>
          <p:cNvPr id="3" name="Content Placeholder 2"/>
          <p:cNvSpPr>
            <a:spLocks noGrp="1"/>
          </p:cNvSpPr>
          <p:nvPr>
            <p:ph idx="1"/>
          </p:nvPr>
        </p:nvSpPr>
        <p:spPr>
          <a:xfrm>
            <a:off x="539552" y="1447800"/>
            <a:ext cx="8394136" cy="4800600"/>
          </a:xfrm>
        </p:spPr>
        <p:txBody>
          <a:bodyPr>
            <a:normAutofit lnSpcReduction="10000"/>
          </a:bodyPr>
          <a:lstStyle/>
          <a:p>
            <a:pPr marL="0" indent="0" algn="just">
              <a:buNone/>
            </a:pPr>
            <a:endParaRPr lang="es-MX" sz="2800" u="sng" dirty="0" smtClean="0"/>
          </a:p>
          <a:p>
            <a:pPr marL="0" indent="0" algn="just">
              <a:buNone/>
            </a:pPr>
            <a:r>
              <a:rPr lang="es-MX" sz="2800" dirty="0" smtClean="0"/>
              <a:t>… Así</a:t>
            </a:r>
            <a:r>
              <a:rPr lang="es-MX" sz="2800" dirty="0"/>
              <a:t>, el juzgador debe determinar en cada caso si la restricción legislativa a un derecho fundamental es, en primer lugar, admisible dadas las previsiones constitucionales, en segundo lugar, si es el medio necesario para proteger esos fines o intereses constitucionalmente amparados, al no existir opciones menos restrictivas que permitan alcanzarlos; y en tercer lugar, si la distinción legislativa se encuentra dentro de las opciones de tratamiento que pueden considerarse proporcionales.</a:t>
            </a:r>
          </a:p>
        </p:txBody>
      </p:sp>
    </p:spTree>
    <p:extLst>
      <p:ext uri="{BB962C8B-B14F-4D97-AF65-F5344CB8AC3E}">
        <p14:creationId xmlns:p14="http://schemas.microsoft.com/office/powerpoint/2010/main" val="8986524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smtClean="0"/>
              <a:t>Interrogantes</a:t>
            </a:r>
            <a:endParaRPr lang="es-ES" dirty="0"/>
          </a:p>
        </p:txBody>
      </p:sp>
      <p:sp>
        <p:nvSpPr>
          <p:cNvPr id="3" name="Content Placeholder 2"/>
          <p:cNvSpPr>
            <a:spLocks noGrp="1"/>
          </p:cNvSpPr>
          <p:nvPr>
            <p:ph idx="1"/>
          </p:nvPr>
        </p:nvSpPr>
        <p:spPr>
          <a:xfrm>
            <a:off x="539552" y="1447800"/>
            <a:ext cx="8394136" cy="4800600"/>
          </a:xfrm>
        </p:spPr>
        <p:txBody>
          <a:bodyPr>
            <a:normAutofit/>
          </a:bodyPr>
          <a:lstStyle/>
          <a:p>
            <a:pPr marL="514350" indent="-514350" algn="just">
              <a:buAutoNum type="arabicPeriod"/>
            </a:pPr>
            <a:endParaRPr lang="es-MX" sz="2800" dirty="0" smtClean="0"/>
          </a:p>
          <a:p>
            <a:pPr marL="514350" indent="-514350" algn="just">
              <a:buAutoNum type="arabicPeriod"/>
            </a:pPr>
            <a:r>
              <a:rPr lang="es-MX" sz="2800" dirty="0" smtClean="0"/>
              <a:t>¿Pueden </a:t>
            </a:r>
            <a:r>
              <a:rPr lang="es-MX" sz="2800" dirty="0"/>
              <a:t>limitarse los derechos fundamentales</a:t>
            </a:r>
            <a:r>
              <a:rPr lang="es-MX" sz="2800" dirty="0" smtClean="0"/>
              <a:t>?</a:t>
            </a:r>
          </a:p>
          <a:p>
            <a:pPr marL="514350" indent="-514350" algn="just">
              <a:buAutoNum type="arabicPeriod"/>
            </a:pPr>
            <a:r>
              <a:rPr lang="es-MX" sz="2800" dirty="0" smtClean="0"/>
              <a:t>¿El </a:t>
            </a:r>
            <a:r>
              <a:rPr lang="es-MX" sz="2800" dirty="0"/>
              <a:t>legislador puede limitar de cualquier manera los derechos fundamentales</a:t>
            </a:r>
            <a:r>
              <a:rPr lang="es-MX" sz="2800" dirty="0" smtClean="0"/>
              <a:t>?</a:t>
            </a:r>
          </a:p>
          <a:p>
            <a:pPr marL="514350" indent="-514350" algn="just">
              <a:buAutoNum type="arabicPeriod"/>
            </a:pPr>
            <a:r>
              <a:rPr lang="es-MX" sz="2800" dirty="0"/>
              <a:t>¿Puede el legislador limitarlos de alguna forma</a:t>
            </a:r>
            <a:r>
              <a:rPr lang="es-MX" sz="2800" dirty="0" smtClean="0"/>
              <a:t>?</a:t>
            </a:r>
          </a:p>
          <a:p>
            <a:pPr marL="514350" indent="-514350" algn="just">
              <a:buAutoNum type="arabicPeriod"/>
            </a:pPr>
            <a:r>
              <a:rPr lang="es-MX" sz="2800" dirty="0"/>
              <a:t>¿Cabe cualquier justificación para limitar los derechos fundamentales</a:t>
            </a:r>
            <a:r>
              <a:rPr lang="es-MX" sz="2800" dirty="0" smtClean="0"/>
              <a:t>?</a:t>
            </a:r>
          </a:p>
        </p:txBody>
      </p:sp>
    </p:spTree>
    <p:extLst>
      <p:ext uri="{BB962C8B-B14F-4D97-AF65-F5344CB8AC3E}">
        <p14:creationId xmlns:p14="http://schemas.microsoft.com/office/powerpoint/2010/main" val="3505972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5262979"/>
          </a:xfrm>
          <a:prstGeom prst="rect">
            <a:avLst/>
          </a:prstGeom>
          <a:noFill/>
        </p:spPr>
        <p:txBody>
          <a:bodyPr wrap="square" rtlCol="0">
            <a:spAutoFit/>
          </a:bodyPr>
          <a:lstStyle/>
          <a:p>
            <a:pPr algn="ctr"/>
            <a:r>
              <a:rPr lang="es-MX" sz="2800" dirty="0" smtClean="0">
                <a:solidFill>
                  <a:srgbClr val="FF0000"/>
                </a:solidFill>
              </a:rPr>
              <a:t>MARCOS DE REFERENCIA DEL NEOCONSTITUCIONALISMO</a:t>
            </a:r>
          </a:p>
          <a:p>
            <a:pPr algn="just"/>
            <a:endParaRPr lang="es-MX" sz="2800" dirty="0" smtClean="0"/>
          </a:p>
          <a:p>
            <a:pPr algn="just"/>
            <a:endParaRPr lang="es-MX" sz="2800" dirty="0"/>
          </a:p>
          <a:p>
            <a:pPr marL="514350" indent="-514350" algn="just">
              <a:buAutoNum type="alphaLcParenR"/>
            </a:pPr>
            <a:r>
              <a:rPr lang="es-MX" sz="3200" dirty="0" smtClean="0"/>
              <a:t>Marco histórico;</a:t>
            </a:r>
          </a:p>
          <a:p>
            <a:pPr marL="514350" indent="-514350" algn="just">
              <a:buAutoNum type="alphaLcParenR"/>
            </a:pPr>
            <a:endParaRPr lang="es-MX" sz="3200" dirty="0"/>
          </a:p>
          <a:p>
            <a:pPr marL="514350" indent="-514350" algn="just">
              <a:buAutoNum type="alphaLcParenR"/>
            </a:pPr>
            <a:endParaRPr lang="es-MX" sz="3200" dirty="0" smtClean="0"/>
          </a:p>
          <a:p>
            <a:pPr marL="514350" indent="-514350" algn="just">
              <a:buAutoNum type="alphaLcParenR"/>
            </a:pPr>
            <a:r>
              <a:rPr lang="es-MX" sz="3200" dirty="0" smtClean="0"/>
              <a:t>Marco filosófico;</a:t>
            </a:r>
          </a:p>
          <a:p>
            <a:pPr marL="514350" indent="-514350" algn="just">
              <a:buAutoNum type="alphaLcParenR"/>
            </a:pPr>
            <a:endParaRPr lang="es-MX" sz="3200" dirty="0"/>
          </a:p>
          <a:p>
            <a:pPr marL="514350" indent="-514350" algn="just">
              <a:buAutoNum type="alphaLcParenR"/>
            </a:pPr>
            <a:endParaRPr lang="es-MX" sz="3200" dirty="0" smtClean="0"/>
          </a:p>
          <a:p>
            <a:pPr marL="514350" indent="-514350" algn="just">
              <a:buAutoNum type="alphaLcParenR"/>
            </a:pPr>
            <a:r>
              <a:rPr lang="es-MX" sz="3200" dirty="0" smtClean="0"/>
              <a:t>Marco teórico.</a:t>
            </a:r>
            <a:endParaRPr lang="es-MX" sz="3200" dirty="0"/>
          </a:p>
        </p:txBody>
      </p:sp>
    </p:spTree>
    <p:extLst>
      <p:ext uri="{BB962C8B-B14F-4D97-AF65-F5344CB8AC3E}">
        <p14:creationId xmlns:p14="http://schemas.microsoft.com/office/powerpoint/2010/main" val="9618524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smtClean="0"/>
              <a:t>Interrogantes</a:t>
            </a:r>
            <a:endParaRPr lang="es-ES" dirty="0"/>
          </a:p>
        </p:txBody>
      </p:sp>
      <p:sp>
        <p:nvSpPr>
          <p:cNvPr id="3" name="Content Placeholder 2"/>
          <p:cNvSpPr>
            <a:spLocks noGrp="1"/>
          </p:cNvSpPr>
          <p:nvPr>
            <p:ph idx="1"/>
          </p:nvPr>
        </p:nvSpPr>
        <p:spPr>
          <a:xfrm>
            <a:off x="611560" y="1447800"/>
            <a:ext cx="8322128" cy="4800600"/>
          </a:xfrm>
        </p:spPr>
        <p:txBody>
          <a:bodyPr>
            <a:normAutofit/>
          </a:bodyPr>
          <a:lstStyle/>
          <a:p>
            <a:pPr marL="514350" indent="-514350" algn="just">
              <a:buAutoNum type="arabicPeriod"/>
            </a:pPr>
            <a:endParaRPr lang="es-MX" sz="2800" dirty="0" smtClean="0"/>
          </a:p>
          <a:p>
            <a:pPr marL="0" indent="0" algn="just">
              <a:buNone/>
            </a:pPr>
            <a:r>
              <a:rPr lang="es-MX" sz="2800" dirty="0" smtClean="0"/>
              <a:t>5. </a:t>
            </a:r>
            <a:r>
              <a:rPr lang="es-MX" sz="2800" dirty="0"/>
              <a:t>¿Se viola un derecho fundamental por el hecho que alguien organice una corrida de toros, otra persona venda toros, otras personas los lidien y otras presencien el espectáculo</a:t>
            </a:r>
            <a:r>
              <a:rPr lang="es-MX" sz="2800" dirty="0" smtClean="0"/>
              <a:t>?</a:t>
            </a:r>
          </a:p>
          <a:p>
            <a:pPr marL="0" indent="0" algn="just">
              <a:buNone/>
            </a:pPr>
            <a:r>
              <a:rPr lang="es-MX" sz="2800" dirty="0" smtClean="0"/>
              <a:t>6. </a:t>
            </a:r>
            <a:r>
              <a:rPr lang="es-MX" sz="2800" dirty="0"/>
              <a:t>¿Se lesiona algún otro bien constitucionalmente tutelado? </a:t>
            </a:r>
          </a:p>
          <a:p>
            <a:pPr marL="0" indent="0" algn="just">
              <a:buNone/>
            </a:pPr>
            <a:endParaRPr lang="es-MX" sz="2800" dirty="0" smtClean="0"/>
          </a:p>
        </p:txBody>
      </p:sp>
    </p:spTree>
    <p:extLst>
      <p:ext uri="{BB962C8B-B14F-4D97-AF65-F5344CB8AC3E}">
        <p14:creationId xmlns:p14="http://schemas.microsoft.com/office/powerpoint/2010/main" val="37496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5878532"/>
          </a:xfrm>
          <a:prstGeom prst="rect">
            <a:avLst/>
          </a:prstGeom>
          <a:noFill/>
        </p:spPr>
        <p:txBody>
          <a:bodyPr wrap="square" rtlCol="0">
            <a:spAutoFit/>
          </a:bodyPr>
          <a:lstStyle/>
          <a:p>
            <a:pPr algn="ctr"/>
            <a:r>
              <a:rPr lang="es-MX" sz="3200" dirty="0" smtClean="0">
                <a:solidFill>
                  <a:srgbClr val="FF0000"/>
                </a:solidFill>
              </a:rPr>
              <a:t>MARCO HISTÓRICO</a:t>
            </a:r>
          </a:p>
          <a:p>
            <a:pPr algn="just"/>
            <a:endParaRPr lang="es-MX" sz="2800" dirty="0" smtClean="0"/>
          </a:p>
          <a:p>
            <a:pPr algn="just"/>
            <a:endParaRPr lang="es-MX" sz="2800" dirty="0"/>
          </a:p>
          <a:p>
            <a:pPr marL="457200" lvl="0" indent="-457200" algn="just">
              <a:buFont typeface="Arial" pitchFamily="34" charset="0"/>
              <a:buChar char="•"/>
            </a:pPr>
            <a:r>
              <a:rPr lang="es-ES" sz="3200" dirty="0"/>
              <a:t>La </a:t>
            </a:r>
            <a:r>
              <a:rPr lang="es-ES" sz="3200" dirty="0" err="1"/>
              <a:t>reconstitucionalización</a:t>
            </a:r>
            <a:r>
              <a:rPr lang="es-ES" sz="3200" dirty="0"/>
              <a:t> de Europa de la segunda postguerra mundial</a:t>
            </a:r>
            <a:r>
              <a:rPr lang="es-ES" sz="3200" dirty="0" smtClean="0"/>
              <a:t>.</a:t>
            </a:r>
          </a:p>
          <a:p>
            <a:pPr marL="457200" lvl="0" indent="-457200" algn="just">
              <a:buFont typeface="Arial" pitchFamily="34" charset="0"/>
              <a:buChar char="•"/>
            </a:pPr>
            <a:endParaRPr lang="es-ES" sz="3200" dirty="0"/>
          </a:p>
          <a:p>
            <a:pPr marL="457200" lvl="0" indent="-457200" algn="just">
              <a:buFont typeface="Arial" pitchFamily="34" charset="0"/>
              <a:buChar char="•"/>
            </a:pPr>
            <a:r>
              <a:rPr lang="es-ES" sz="3200" dirty="0" smtClean="0"/>
              <a:t>Aproximación </a:t>
            </a:r>
            <a:r>
              <a:rPr lang="es-ES" sz="3200" dirty="0"/>
              <a:t>del constitucionalismo a los ideales democráticos que dan origen al Estado democrático de derecho</a:t>
            </a:r>
            <a:r>
              <a:rPr lang="es-ES" sz="3200" dirty="0" smtClean="0"/>
              <a:t>.</a:t>
            </a:r>
          </a:p>
          <a:p>
            <a:pPr marL="457200" lvl="0" indent="-457200" algn="just">
              <a:buFont typeface="Arial" pitchFamily="34" charset="0"/>
              <a:buChar char="•"/>
            </a:pPr>
            <a:endParaRPr lang="es-ES" sz="3200" dirty="0"/>
          </a:p>
          <a:p>
            <a:pPr marL="457200" lvl="0" indent="-457200" algn="just">
              <a:buFont typeface="Arial" pitchFamily="34" charset="0"/>
              <a:buChar char="•"/>
            </a:pPr>
            <a:r>
              <a:rPr lang="es-ES" sz="3200" dirty="0" smtClean="0"/>
              <a:t>Surgimiento de los sistemas internacionales de protección de derechos humanos.</a:t>
            </a:r>
            <a:endParaRPr lang="es-MX" sz="3200" dirty="0"/>
          </a:p>
        </p:txBody>
      </p:sp>
    </p:spTree>
    <p:extLst>
      <p:ext uri="{BB962C8B-B14F-4D97-AF65-F5344CB8AC3E}">
        <p14:creationId xmlns:p14="http://schemas.microsoft.com/office/powerpoint/2010/main" val="1996925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6370975"/>
          </a:xfrm>
          <a:prstGeom prst="rect">
            <a:avLst/>
          </a:prstGeom>
          <a:noFill/>
        </p:spPr>
        <p:txBody>
          <a:bodyPr wrap="square" rtlCol="0">
            <a:spAutoFit/>
          </a:bodyPr>
          <a:lstStyle/>
          <a:p>
            <a:pPr algn="ctr"/>
            <a:r>
              <a:rPr lang="es-MX" sz="3200" dirty="0" smtClean="0">
                <a:solidFill>
                  <a:srgbClr val="FF0000"/>
                </a:solidFill>
              </a:rPr>
              <a:t>MARCO FILOSÓFICO</a:t>
            </a:r>
          </a:p>
          <a:p>
            <a:pPr algn="just"/>
            <a:endParaRPr lang="es-MX" sz="2800" dirty="0" smtClean="0"/>
          </a:p>
          <a:p>
            <a:pPr algn="just"/>
            <a:endParaRPr lang="es-MX" sz="2800" dirty="0"/>
          </a:p>
          <a:p>
            <a:pPr marL="457200" lvl="0" indent="-457200">
              <a:buFont typeface="Arial" pitchFamily="34" charset="0"/>
              <a:buChar char="•"/>
            </a:pPr>
            <a:r>
              <a:rPr lang="es-ES" sz="3200" dirty="0" smtClean="0"/>
              <a:t>Es </a:t>
            </a:r>
            <a:r>
              <a:rPr lang="es-ES" sz="3200" dirty="0"/>
              <a:t>lo que se conoce como post-positivismo</a:t>
            </a:r>
            <a:r>
              <a:rPr lang="es-ES" sz="3200" dirty="0" smtClean="0"/>
              <a:t>.</a:t>
            </a:r>
          </a:p>
          <a:p>
            <a:pPr marL="457200" lvl="0" indent="-457200" algn="just">
              <a:buFont typeface="Arial" pitchFamily="34" charset="0"/>
              <a:buChar char="•"/>
            </a:pPr>
            <a:r>
              <a:rPr lang="es-ES" sz="3200" dirty="0" smtClean="0"/>
              <a:t>Implica </a:t>
            </a:r>
            <a:r>
              <a:rPr lang="es-ES" sz="3200" dirty="0"/>
              <a:t>la unión de dos grandes corrientes superadas en su forma pura: el positivismo y el iusnaturalismo; si bien se reconoce que de principio presentan caracteres opuestos, no se niega que pueden ser complementarios.</a:t>
            </a:r>
            <a:endParaRPr lang="es-MX" sz="3200" dirty="0"/>
          </a:p>
          <a:p>
            <a:pPr marL="457200" lvl="0" indent="-457200" algn="just">
              <a:buFont typeface="Arial" pitchFamily="34" charset="0"/>
              <a:buChar char="•"/>
            </a:pPr>
            <a:r>
              <a:rPr lang="es-ES" sz="3200" dirty="0"/>
              <a:t>Se toma como base el iusnaturalismo racional, que surge en el Siglo XVI como aproximación de la ley y la razón (que fue la base de las grandes revoluciones).</a:t>
            </a:r>
            <a:endParaRPr lang="es-MX" sz="3200" dirty="0"/>
          </a:p>
        </p:txBody>
      </p:sp>
    </p:spTree>
    <p:extLst>
      <p:ext uri="{BB962C8B-B14F-4D97-AF65-F5344CB8AC3E}">
        <p14:creationId xmlns:p14="http://schemas.microsoft.com/office/powerpoint/2010/main" val="1412568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88640"/>
            <a:ext cx="8424936" cy="5878532"/>
          </a:xfrm>
          <a:prstGeom prst="rect">
            <a:avLst/>
          </a:prstGeom>
          <a:noFill/>
        </p:spPr>
        <p:txBody>
          <a:bodyPr wrap="square" rtlCol="0">
            <a:spAutoFit/>
          </a:bodyPr>
          <a:lstStyle/>
          <a:p>
            <a:pPr marL="457200" indent="-457200" algn="ctr">
              <a:buFont typeface="Arial" pitchFamily="34" charset="0"/>
              <a:buChar char="•"/>
            </a:pPr>
            <a:r>
              <a:rPr lang="es-MX" sz="3200" dirty="0" smtClean="0">
                <a:solidFill>
                  <a:srgbClr val="FF0000"/>
                </a:solidFill>
              </a:rPr>
              <a:t>MARCO FILOSÓFICO</a:t>
            </a:r>
          </a:p>
          <a:p>
            <a:pPr marL="457200" indent="-457200" algn="just">
              <a:buFont typeface="Arial" pitchFamily="34" charset="0"/>
              <a:buChar char="•"/>
            </a:pPr>
            <a:endParaRPr lang="es-MX" sz="2800" dirty="0" smtClean="0"/>
          </a:p>
          <a:p>
            <a:pPr marL="457200" indent="-457200" algn="just">
              <a:buFont typeface="Arial" pitchFamily="34" charset="0"/>
              <a:buChar char="•"/>
            </a:pPr>
            <a:endParaRPr lang="es-MX" sz="2800" dirty="0"/>
          </a:p>
          <a:p>
            <a:pPr marL="457200" lvl="0" indent="-457200" algn="just">
              <a:buFont typeface="Arial" pitchFamily="34" charset="0"/>
              <a:buChar char="•"/>
            </a:pPr>
            <a:r>
              <a:rPr lang="es-ES" sz="3200" dirty="0"/>
              <a:t>Posteriormente fue desechado por considerarse metafísico y no científico (particularmente en el Siglo XX).</a:t>
            </a:r>
            <a:endParaRPr lang="es-MX" sz="3200" dirty="0"/>
          </a:p>
          <a:p>
            <a:pPr marL="457200" indent="-457200" algn="just">
              <a:buFont typeface="Arial" pitchFamily="34" charset="0"/>
              <a:buChar char="•"/>
            </a:pPr>
            <a:r>
              <a:rPr lang="es-ES" sz="3200" dirty="0"/>
              <a:t>El post-positivismo pretende hacer una lectura moral del derecho enfocado en teorías de la justicia, que incluye una argumentación jurídica, una nueva hermenéutica constitucional y el desarrollo de una teoría de los derechos fundamentales.</a:t>
            </a:r>
            <a:endParaRPr lang="es-MX" sz="3200" dirty="0"/>
          </a:p>
        </p:txBody>
      </p:sp>
    </p:spTree>
    <p:extLst>
      <p:ext uri="{BB962C8B-B14F-4D97-AF65-F5344CB8AC3E}">
        <p14:creationId xmlns:p14="http://schemas.microsoft.com/office/powerpoint/2010/main" val="1985596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177</TotalTime>
  <Words>3771</Words>
  <Application>Microsoft Office PowerPoint</Application>
  <PresentationFormat>Presentación en pantalla (4:3)</PresentationFormat>
  <Paragraphs>458</Paragraphs>
  <Slides>60</Slides>
  <Notes>60</Notes>
  <HiddenSlides>0</HiddenSlides>
  <MMClips>0</MMClips>
  <ScaleCrop>false</ScaleCrop>
  <HeadingPairs>
    <vt:vector size="4" baseType="variant">
      <vt:variant>
        <vt:lpstr>Tema</vt:lpstr>
      </vt:variant>
      <vt:variant>
        <vt:i4>1</vt:i4>
      </vt:variant>
      <vt:variant>
        <vt:lpstr>Títulos de diapositiva</vt:lpstr>
      </vt:variant>
      <vt:variant>
        <vt:i4>60</vt:i4>
      </vt:variant>
    </vt:vector>
  </HeadingPairs>
  <TitlesOfParts>
    <vt:vector size="61" baseType="lpstr">
      <vt:lpstr>Solsticio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Vinculación de los poderes públicos</vt:lpstr>
      <vt:lpstr>Vinculación de los poderes públicos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Caso práctico</vt:lpstr>
      <vt:lpstr>Caso práctico</vt:lpstr>
      <vt:lpstr>Caso práctico</vt:lpstr>
      <vt:lpstr>Caso práctico</vt:lpstr>
      <vt:lpstr>Caso práctico</vt:lpstr>
      <vt:lpstr>Caso práctico</vt:lpstr>
      <vt:lpstr>Caso práctico</vt:lpstr>
      <vt:lpstr>Restricciones a los derechos fundamentales</vt:lpstr>
      <vt:lpstr>Restricciones a los derechos fundamentales</vt:lpstr>
      <vt:lpstr>Restricciones a los derechos fundamentales</vt:lpstr>
      <vt:lpstr>Restricciones a los derechos fundamentales</vt:lpstr>
      <vt:lpstr>Restricciones a los derechos fundamentales</vt:lpstr>
      <vt:lpstr>Interrogantes</vt:lpstr>
      <vt:lpstr>Interrogantes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Salvador F. Arias R</dc:creator>
  <cp:lastModifiedBy>Salvador F. Arias R</cp:lastModifiedBy>
  <cp:revision>17</cp:revision>
  <dcterms:created xsi:type="dcterms:W3CDTF">2012-09-20T16:44:23Z</dcterms:created>
  <dcterms:modified xsi:type="dcterms:W3CDTF">2012-10-09T19:16:55Z</dcterms:modified>
</cp:coreProperties>
</file>