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46"/>
  </p:notesMasterIdLst>
  <p:handoutMasterIdLst>
    <p:handoutMasterId r:id="rId47"/>
  </p:handoutMasterIdLst>
  <p:sldIdLst>
    <p:sldId id="440" r:id="rId2"/>
    <p:sldId id="441" r:id="rId3"/>
    <p:sldId id="430" r:id="rId4"/>
    <p:sldId id="406" r:id="rId5"/>
    <p:sldId id="407" r:id="rId6"/>
    <p:sldId id="431" r:id="rId7"/>
    <p:sldId id="432" r:id="rId8"/>
    <p:sldId id="434" r:id="rId9"/>
    <p:sldId id="438" r:id="rId10"/>
    <p:sldId id="443" r:id="rId11"/>
    <p:sldId id="442" r:id="rId12"/>
    <p:sldId id="444" r:id="rId13"/>
    <p:sldId id="445" r:id="rId14"/>
    <p:sldId id="446" r:id="rId15"/>
    <p:sldId id="447" r:id="rId16"/>
    <p:sldId id="449" r:id="rId17"/>
    <p:sldId id="448" r:id="rId18"/>
    <p:sldId id="450" r:id="rId19"/>
    <p:sldId id="433" r:id="rId20"/>
    <p:sldId id="451" r:id="rId21"/>
    <p:sldId id="452" r:id="rId22"/>
    <p:sldId id="453" r:id="rId23"/>
    <p:sldId id="437" r:id="rId24"/>
    <p:sldId id="411" r:id="rId25"/>
    <p:sldId id="412" r:id="rId26"/>
    <p:sldId id="413" r:id="rId27"/>
    <p:sldId id="414" r:id="rId28"/>
    <p:sldId id="455" r:id="rId29"/>
    <p:sldId id="415" r:id="rId30"/>
    <p:sldId id="454" r:id="rId31"/>
    <p:sldId id="456" r:id="rId32"/>
    <p:sldId id="489" r:id="rId33"/>
    <p:sldId id="462" r:id="rId34"/>
    <p:sldId id="463" r:id="rId35"/>
    <p:sldId id="464" r:id="rId36"/>
    <p:sldId id="465" r:id="rId37"/>
    <p:sldId id="466" r:id="rId38"/>
    <p:sldId id="467" r:id="rId39"/>
    <p:sldId id="416" r:id="rId40"/>
    <p:sldId id="469" r:id="rId41"/>
    <p:sldId id="470" r:id="rId42"/>
    <p:sldId id="468" r:id="rId43"/>
    <p:sldId id="417" r:id="rId44"/>
    <p:sldId id="472" r:id="rId45"/>
  </p:sldIdLst>
  <p:sldSz cx="9144000" cy="6858000" type="screen4x3"/>
  <p:notesSz cx="6858000" cy="9144000"/>
  <p:defaultTextStyle>
    <a:defPPr>
      <a:defRPr lang="es-ES"/>
    </a:defPPr>
    <a:lvl1pPr algn="l" rtl="0" fontAlgn="base">
      <a:spcBef>
        <a:spcPct val="0"/>
      </a:spcBef>
      <a:spcAft>
        <a:spcPct val="0"/>
      </a:spcAft>
      <a:defRPr sz="3200" kern="1200">
        <a:solidFill>
          <a:schemeClr val="tx1"/>
        </a:solidFill>
        <a:latin typeface="Times New Roman" charset="0"/>
        <a:ea typeface="+mn-ea"/>
        <a:cs typeface="+mn-cs"/>
      </a:defRPr>
    </a:lvl1pPr>
    <a:lvl2pPr marL="457200" algn="l" rtl="0" fontAlgn="base">
      <a:spcBef>
        <a:spcPct val="0"/>
      </a:spcBef>
      <a:spcAft>
        <a:spcPct val="0"/>
      </a:spcAft>
      <a:defRPr sz="3200" kern="1200">
        <a:solidFill>
          <a:schemeClr val="tx1"/>
        </a:solidFill>
        <a:latin typeface="Times New Roman" charset="0"/>
        <a:ea typeface="+mn-ea"/>
        <a:cs typeface="+mn-cs"/>
      </a:defRPr>
    </a:lvl2pPr>
    <a:lvl3pPr marL="914400" algn="l" rtl="0" fontAlgn="base">
      <a:spcBef>
        <a:spcPct val="0"/>
      </a:spcBef>
      <a:spcAft>
        <a:spcPct val="0"/>
      </a:spcAft>
      <a:defRPr sz="3200" kern="1200">
        <a:solidFill>
          <a:schemeClr val="tx1"/>
        </a:solidFill>
        <a:latin typeface="Times New Roman" charset="0"/>
        <a:ea typeface="+mn-ea"/>
        <a:cs typeface="+mn-cs"/>
      </a:defRPr>
    </a:lvl3pPr>
    <a:lvl4pPr marL="1371600" algn="l" rtl="0" fontAlgn="base">
      <a:spcBef>
        <a:spcPct val="0"/>
      </a:spcBef>
      <a:spcAft>
        <a:spcPct val="0"/>
      </a:spcAft>
      <a:defRPr sz="3200" kern="1200">
        <a:solidFill>
          <a:schemeClr val="tx1"/>
        </a:solidFill>
        <a:latin typeface="Times New Roman" charset="0"/>
        <a:ea typeface="+mn-ea"/>
        <a:cs typeface="+mn-cs"/>
      </a:defRPr>
    </a:lvl4pPr>
    <a:lvl5pPr marL="1828800" algn="l" rtl="0" fontAlgn="base">
      <a:spcBef>
        <a:spcPct val="0"/>
      </a:spcBef>
      <a:spcAft>
        <a:spcPct val="0"/>
      </a:spcAft>
      <a:defRPr sz="3200" kern="1200">
        <a:solidFill>
          <a:schemeClr val="tx1"/>
        </a:solidFill>
        <a:latin typeface="Times New Roman" charset="0"/>
        <a:ea typeface="+mn-ea"/>
        <a:cs typeface="+mn-cs"/>
      </a:defRPr>
    </a:lvl5pPr>
    <a:lvl6pPr marL="2286000" algn="l" defTabSz="914400" rtl="0" eaLnBrk="1" latinLnBrk="0" hangingPunct="1">
      <a:defRPr sz="3200" kern="1200">
        <a:solidFill>
          <a:schemeClr val="tx1"/>
        </a:solidFill>
        <a:latin typeface="Times New Roman" charset="0"/>
        <a:ea typeface="+mn-ea"/>
        <a:cs typeface="+mn-cs"/>
      </a:defRPr>
    </a:lvl6pPr>
    <a:lvl7pPr marL="2743200" algn="l" defTabSz="914400" rtl="0" eaLnBrk="1" latinLnBrk="0" hangingPunct="1">
      <a:defRPr sz="3200" kern="1200">
        <a:solidFill>
          <a:schemeClr val="tx1"/>
        </a:solidFill>
        <a:latin typeface="Times New Roman" charset="0"/>
        <a:ea typeface="+mn-ea"/>
        <a:cs typeface="+mn-cs"/>
      </a:defRPr>
    </a:lvl7pPr>
    <a:lvl8pPr marL="3200400" algn="l" defTabSz="914400" rtl="0" eaLnBrk="1" latinLnBrk="0" hangingPunct="1">
      <a:defRPr sz="3200" kern="1200">
        <a:solidFill>
          <a:schemeClr val="tx1"/>
        </a:solidFill>
        <a:latin typeface="Times New Roman" charset="0"/>
        <a:ea typeface="+mn-ea"/>
        <a:cs typeface="+mn-cs"/>
      </a:defRPr>
    </a:lvl8pPr>
    <a:lvl9pPr marL="3657600" algn="l" defTabSz="914400" rtl="0" eaLnBrk="1" latinLnBrk="0" hangingPunct="1">
      <a:defRPr sz="3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33CCCC"/>
    <a:srgbClr val="003366"/>
    <a:srgbClr val="3366FF"/>
    <a:srgbClr val="FFFF00"/>
    <a:srgbClr val="00FFFF"/>
    <a:srgbClr val="0099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8" d="100"/>
          <a:sy n="68" d="100"/>
        </p:scale>
        <p:origin x="-12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73FD8E-5CF7-4587-980E-E863CE416CE5}" type="doc">
      <dgm:prSet loTypeId="urn:microsoft.com/office/officeart/2005/8/layout/cycle7" loCatId="cycle" qsTypeId="urn:microsoft.com/office/officeart/2005/8/quickstyle/simple1" qsCatId="simple" csTypeId="urn:microsoft.com/office/officeart/2005/8/colors/colorful2" csCatId="colorful" phldr="1"/>
      <dgm:spPr/>
      <dgm:t>
        <a:bodyPr/>
        <a:lstStyle/>
        <a:p>
          <a:endParaRPr lang="es-MX"/>
        </a:p>
      </dgm:t>
    </dgm:pt>
    <dgm:pt modelId="{D0D2D55B-14B2-4B32-9496-6C289803A451}">
      <dgm:prSet phldrT="[Texto]"/>
      <dgm:spPr/>
      <dgm:t>
        <a:bodyPr/>
        <a:lstStyle/>
        <a:p>
          <a:r>
            <a:rPr lang="es-MX" dirty="0" smtClean="0"/>
            <a:t>Defensa de la Constitución</a:t>
          </a:r>
          <a:endParaRPr lang="es-MX" dirty="0"/>
        </a:p>
      </dgm:t>
    </dgm:pt>
    <dgm:pt modelId="{BF29D9EA-9D9E-4A41-9052-7E513E913757}" type="parTrans" cxnId="{72399494-7B55-4FEA-9E06-586D3DFBEAF9}">
      <dgm:prSet/>
      <dgm:spPr/>
      <dgm:t>
        <a:bodyPr/>
        <a:lstStyle/>
        <a:p>
          <a:endParaRPr lang="es-MX"/>
        </a:p>
      </dgm:t>
    </dgm:pt>
    <dgm:pt modelId="{D596E3E5-079C-4857-A5A1-EADF93A97714}" type="sibTrans" cxnId="{72399494-7B55-4FEA-9E06-586D3DFBEAF9}">
      <dgm:prSet/>
      <dgm:spPr/>
      <dgm:t>
        <a:bodyPr/>
        <a:lstStyle/>
        <a:p>
          <a:endParaRPr lang="es-MX"/>
        </a:p>
      </dgm:t>
    </dgm:pt>
    <dgm:pt modelId="{045F0ECE-387D-4609-8564-C6B0775DD7D5}">
      <dgm:prSet phldrT="[Texto]"/>
      <dgm:spPr/>
      <dgm:t>
        <a:bodyPr/>
        <a:lstStyle/>
        <a:p>
          <a:r>
            <a:rPr lang="es-MX" dirty="0" smtClean="0"/>
            <a:t>Garantías</a:t>
          </a:r>
        </a:p>
        <a:p>
          <a:r>
            <a:rPr lang="es-MX" dirty="0" smtClean="0"/>
            <a:t>Constitucionales</a:t>
          </a:r>
          <a:endParaRPr lang="es-MX" dirty="0"/>
        </a:p>
      </dgm:t>
    </dgm:pt>
    <dgm:pt modelId="{1FAB9CA6-64C4-4F6A-BE0F-156FDE4A60C8}" type="parTrans" cxnId="{8501CFC5-A80E-4643-8F20-65F4E7ACEDC4}">
      <dgm:prSet/>
      <dgm:spPr/>
      <dgm:t>
        <a:bodyPr/>
        <a:lstStyle/>
        <a:p>
          <a:endParaRPr lang="es-MX"/>
        </a:p>
      </dgm:t>
    </dgm:pt>
    <dgm:pt modelId="{751A9973-D141-45B2-8F9F-AE8583F72FA9}" type="sibTrans" cxnId="{8501CFC5-A80E-4643-8F20-65F4E7ACEDC4}">
      <dgm:prSet/>
      <dgm:spPr/>
      <dgm:t>
        <a:bodyPr/>
        <a:lstStyle/>
        <a:p>
          <a:endParaRPr lang="es-MX"/>
        </a:p>
      </dgm:t>
    </dgm:pt>
    <dgm:pt modelId="{27B38394-3F48-4FA6-A43F-459AC9C6C246}">
      <dgm:prSet phldrT="[Texto]"/>
      <dgm:spPr/>
      <dgm:t>
        <a:bodyPr/>
        <a:lstStyle/>
        <a:p>
          <a:r>
            <a:rPr lang="es-MX" dirty="0" smtClean="0"/>
            <a:t>Protección de la Constitución</a:t>
          </a:r>
          <a:endParaRPr lang="es-MX" dirty="0"/>
        </a:p>
      </dgm:t>
    </dgm:pt>
    <dgm:pt modelId="{9CC31013-905F-48B4-83B0-35C4373DB19F}" type="parTrans" cxnId="{372237BB-22C8-4EF3-8920-A2EDC1D219C6}">
      <dgm:prSet/>
      <dgm:spPr/>
      <dgm:t>
        <a:bodyPr/>
        <a:lstStyle/>
        <a:p>
          <a:endParaRPr lang="es-MX"/>
        </a:p>
      </dgm:t>
    </dgm:pt>
    <dgm:pt modelId="{C0587144-6089-438F-B77F-EF0F3BA17412}" type="sibTrans" cxnId="{372237BB-22C8-4EF3-8920-A2EDC1D219C6}">
      <dgm:prSet/>
      <dgm:spPr/>
      <dgm:t>
        <a:bodyPr/>
        <a:lstStyle/>
        <a:p>
          <a:endParaRPr lang="es-MX"/>
        </a:p>
      </dgm:t>
    </dgm:pt>
    <dgm:pt modelId="{B66CF478-19D4-4FB8-BF1A-C9142CF20AB5}" type="pres">
      <dgm:prSet presAssocID="{1073FD8E-5CF7-4587-980E-E863CE416CE5}" presName="Name0" presStyleCnt="0">
        <dgm:presLayoutVars>
          <dgm:dir/>
          <dgm:resizeHandles val="exact"/>
        </dgm:presLayoutVars>
      </dgm:prSet>
      <dgm:spPr/>
      <dgm:t>
        <a:bodyPr/>
        <a:lstStyle/>
        <a:p>
          <a:endParaRPr lang="es-MX"/>
        </a:p>
      </dgm:t>
    </dgm:pt>
    <dgm:pt modelId="{8AA184FE-CCB8-45D1-A532-18119C9DFE84}" type="pres">
      <dgm:prSet presAssocID="{D0D2D55B-14B2-4B32-9496-6C289803A451}" presName="node" presStyleLbl="node1" presStyleIdx="0" presStyleCnt="3" custScaleX="253633" custRadScaleRad="102001" custRadScaleInc="-1260">
        <dgm:presLayoutVars>
          <dgm:bulletEnabled val="1"/>
        </dgm:presLayoutVars>
      </dgm:prSet>
      <dgm:spPr/>
      <dgm:t>
        <a:bodyPr/>
        <a:lstStyle/>
        <a:p>
          <a:endParaRPr lang="es-MX"/>
        </a:p>
      </dgm:t>
    </dgm:pt>
    <dgm:pt modelId="{53E4E456-86DB-46E0-A567-75D92F6B79E2}" type="pres">
      <dgm:prSet presAssocID="{D596E3E5-079C-4857-A5A1-EADF93A97714}" presName="sibTrans" presStyleLbl="sibTrans2D1" presStyleIdx="0" presStyleCnt="3"/>
      <dgm:spPr>
        <a:prstGeom prst="rightArrow">
          <a:avLst/>
        </a:prstGeom>
      </dgm:spPr>
      <dgm:t>
        <a:bodyPr/>
        <a:lstStyle/>
        <a:p>
          <a:endParaRPr lang="es-MX"/>
        </a:p>
      </dgm:t>
    </dgm:pt>
    <dgm:pt modelId="{5CC06C4B-1ADB-4FBB-9ADF-F27242DF2B4D}" type="pres">
      <dgm:prSet presAssocID="{D596E3E5-079C-4857-A5A1-EADF93A97714}" presName="connectorText" presStyleLbl="sibTrans2D1" presStyleIdx="0" presStyleCnt="3"/>
      <dgm:spPr/>
      <dgm:t>
        <a:bodyPr/>
        <a:lstStyle/>
        <a:p>
          <a:endParaRPr lang="es-MX"/>
        </a:p>
      </dgm:t>
    </dgm:pt>
    <dgm:pt modelId="{3B03A098-8071-43B5-AB55-B6241D9EE941}" type="pres">
      <dgm:prSet presAssocID="{045F0ECE-387D-4609-8564-C6B0775DD7D5}" presName="node" presStyleLbl="node1" presStyleIdx="1" presStyleCnt="3">
        <dgm:presLayoutVars>
          <dgm:bulletEnabled val="1"/>
        </dgm:presLayoutVars>
      </dgm:prSet>
      <dgm:spPr/>
      <dgm:t>
        <a:bodyPr/>
        <a:lstStyle/>
        <a:p>
          <a:endParaRPr lang="es-MX"/>
        </a:p>
      </dgm:t>
    </dgm:pt>
    <dgm:pt modelId="{4FF8B2A4-31F8-40BE-AF7A-D62AED380C5B}" type="pres">
      <dgm:prSet presAssocID="{751A9973-D141-45B2-8F9F-AE8583F72FA9}" presName="sibTrans" presStyleLbl="sibTrans2D1" presStyleIdx="1" presStyleCnt="3" custScaleX="38840"/>
      <dgm:spPr>
        <a:prstGeom prst="plus">
          <a:avLst/>
        </a:prstGeom>
      </dgm:spPr>
      <dgm:t>
        <a:bodyPr/>
        <a:lstStyle/>
        <a:p>
          <a:endParaRPr lang="es-MX"/>
        </a:p>
      </dgm:t>
    </dgm:pt>
    <dgm:pt modelId="{4451CF4F-B5DE-4983-A49A-96B92B221AE3}" type="pres">
      <dgm:prSet presAssocID="{751A9973-D141-45B2-8F9F-AE8583F72FA9}" presName="connectorText" presStyleLbl="sibTrans2D1" presStyleIdx="1" presStyleCnt="3"/>
      <dgm:spPr/>
      <dgm:t>
        <a:bodyPr/>
        <a:lstStyle/>
        <a:p>
          <a:endParaRPr lang="es-MX"/>
        </a:p>
      </dgm:t>
    </dgm:pt>
    <dgm:pt modelId="{DF34A4D1-E968-44D5-A828-44F470DDCA6C}" type="pres">
      <dgm:prSet presAssocID="{27B38394-3F48-4FA6-A43F-459AC9C6C246}" presName="node" presStyleLbl="node1" presStyleIdx="2" presStyleCnt="3">
        <dgm:presLayoutVars>
          <dgm:bulletEnabled val="1"/>
        </dgm:presLayoutVars>
      </dgm:prSet>
      <dgm:spPr/>
      <dgm:t>
        <a:bodyPr/>
        <a:lstStyle/>
        <a:p>
          <a:endParaRPr lang="es-MX"/>
        </a:p>
      </dgm:t>
    </dgm:pt>
    <dgm:pt modelId="{AC1E5E4F-5D91-4122-A81C-6A6324B44F44}" type="pres">
      <dgm:prSet presAssocID="{C0587144-6089-438F-B77F-EF0F3BA17412}" presName="sibTrans" presStyleLbl="sibTrans2D1" presStyleIdx="2" presStyleCnt="3"/>
      <dgm:spPr>
        <a:prstGeom prst="leftArrow">
          <a:avLst/>
        </a:prstGeom>
      </dgm:spPr>
      <dgm:t>
        <a:bodyPr/>
        <a:lstStyle/>
        <a:p>
          <a:endParaRPr lang="es-MX"/>
        </a:p>
      </dgm:t>
    </dgm:pt>
    <dgm:pt modelId="{B40667D9-33D7-4DF0-B53F-552A8860FC85}" type="pres">
      <dgm:prSet presAssocID="{C0587144-6089-438F-B77F-EF0F3BA17412}" presName="connectorText" presStyleLbl="sibTrans2D1" presStyleIdx="2" presStyleCnt="3"/>
      <dgm:spPr/>
      <dgm:t>
        <a:bodyPr/>
        <a:lstStyle/>
        <a:p>
          <a:endParaRPr lang="es-MX"/>
        </a:p>
      </dgm:t>
    </dgm:pt>
  </dgm:ptLst>
  <dgm:cxnLst>
    <dgm:cxn modelId="{787BBED0-8FAE-4FED-9675-2639CF16EB78}" type="presOf" srcId="{D596E3E5-079C-4857-A5A1-EADF93A97714}" destId="{53E4E456-86DB-46E0-A567-75D92F6B79E2}" srcOrd="0" destOrd="0" presId="urn:microsoft.com/office/officeart/2005/8/layout/cycle7"/>
    <dgm:cxn modelId="{372237BB-22C8-4EF3-8920-A2EDC1D219C6}" srcId="{1073FD8E-5CF7-4587-980E-E863CE416CE5}" destId="{27B38394-3F48-4FA6-A43F-459AC9C6C246}" srcOrd="2" destOrd="0" parTransId="{9CC31013-905F-48B4-83B0-35C4373DB19F}" sibTransId="{C0587144-6089-438F-B77F-EF0F3BA17412}"/>
    <dgm:cxn modelId="{DA3B7166-AD8D-4184-867F-7ED37D94A4C1}" type="presOf" srcId="{C0587144-6089-438F-B77F-EF0F3BA17412}" destId="{B40667D9-33D7-4DF0-B53F-552A8860FC85}" srcOrd="1" destOrd="0" presId="urn:microsoft.com/office/officeart/2005/8/layout/cycle7"/>
    <dgm:cxn modelId="{49BBFCB3-3C97-4D4E-A678-1F041493EA4E}" type="presOf" srcId="{751A9973-D141-45B2-8F9F-AE8583F72FA9}" destId="{4451CF4F-B5DE-4983-A49A-96B92B221AE3}" srcOrd="1" destOrd="0" presId="urn:microsoft.com/office/officeart/2005/8/layout/cycle7"/>
    <dgm:cxn modelId="{09F69824-BA1C-4181-B161-B17D90C9FD92}" type="presOf" srcId="{1073FD8E-5CF7-4587-980E-E863CE416CE5}" destId="{B66CF478-19D4-4FB8-BF1A-C9142CF20AB5}" srcOrd="0" destOrd="0" presId="urn:microsoft.com/office/officeart/2005/8/layout/cycle7"/>
    <dgm:cxn modelId="{EFFB6AB9-2AD6-49AF-8B4B-B960599A407D}" type="presOf" srcId="{C0587144-6089-438F-B77F-EF0F3BA17412}" destId="{AC1E5E4F-5D91-4122-A81C-6A6324B44F44}" srcOrd="0" destOrd="0" presId="urn:microsoft.com/office/officeart/2005/8/layout/cycle7"/>
    <dgm:cxn modelId="{FACFF37E-66FE-43AA-B14B-2B81101DAB77}" type="presOf" srcId="{045F0ECE-387D-4609-8564-C6B0775DD7D5}" destId="{3B03A098-8071-43B5-AB55-B6241D9EE941}" srcOrd="0" destOrd="0" presId="urn:microsoft.com/office/officeart/2005/8/layout/cycle7"/>
    <dgm:cxn modelId="{72399494-7B55-4FEA-9E06-586D3DFBEAF9}" srcId="{1073FD8E-5CF7-4587-980E-E863CE416CE5}" destId="{D0D2D55B-14B2-4B32-9496-6C289803A451}" srcOrd="0" destOrd="0" parTransId="{BF29D9EA-9D9E-4A41-9052-7E513E913757}" sibTransId="{D596E3E5-079C-4857-A5A1-EADF93A97714}"/>
    <dgm:cxn modelId="{80BB50C6-29DD-4349-90CF-35A6D2A62D40}" type="presOf" srcId="{D0D2D55B-14B2-4B32-9496-6C289803A451}" destId="{8AA184FE-CCB8-45D1-A532-18119C9DFE84}" srcOrd="0" destOrd="0" presId="urn:microsoft.com/office/officeart/2005/8/layout/cycle7"/>
    <dgm:cxn modelId="{0411C214-7A19-4B83-8ADC-776D5B3BB052}" type="presOf" srcId="{751A9973-D141-45B2-8F9F-AE8583F72FA9}" destId="{4FF8B2A4-31F8-40BE-AF7A-D62AED380C5B}" srcOrd="0" destOrd="0" presId="urn:microsoft.com/office/officeart/2005/8/layout/cycle7"/>
    <dgm:cxn modelId="{8C0400A5-E426-45CB-81AD-D5162B515CF8}" type="presOf" srcId="{27B38394-3F48-4FA6-A43F-459AC9C6C246}" destId="{DF34A4D1-E968-44D5-A828-44F470DDCA6C}" srcOrd="0" destOrd="0" presId="urn:microsoft.com/office/officeart/2005/8/layout/cycle7"/>
    <dgm:cxn modelId="{8501CFC5-A80E-4643-8F20-65F4E7ACEDC4}" srcId="{1073FD8E-5CF7-4587-980E-E863CE416CE5}" destId="{045F0ECE-387D-4609-8564-C6B0775DD7D5}" srcOrd="1" destOrd="0" parTransId="{1FAB9CA6-64C4-4F6A-BE0F-156FDE4A60C8}" sibTransId="{751A9973-D141-45B2-8F9F-AE8583F72FA9}"/>
    <dgm:cxn modelId="{1AC05EDE-3126-4361-A569-EDBD49EEEC3B}" type="presOf" srcId="{D596E3E5-079C-4857-A5A1-EADF93A97714}" destId="{5CC06C4B-1ADB-4FBB-9ADF-F27242DF2B4D}" srcOrd="1" destOrd="0" presId="urn:microsoft.com/office/officeart/2005/8/layout/cycle7"/>
    <dgm:cxn modelId="{E01C961B-33DD-4312-A2A3-2E89CC98C622}" type="presParOf" srcId="{B66CF478-19D4-4FB8-BF1A-C9142CF20AB5}" destId="{8AA184FE-CCB8-45D1-A532-18119C9DFE84}" srcOrd="0" destOrd="0" presId="urn:microsoft.com/office/officeart/2005/8/layout/cycle7"/>
    <dgm:cxn modelId="{08905497-64E1-4BB3-92B8-51AF01163E83}" type="presParOf" srcId="{B66CF478-19D4-4FB8-BF1A-C9142CF20AB5}" destId="{53E4E456-86DB-46E0-A567-75D92F6B79E2}" srcOrd="1" destOrd="0" presId="urn:microsoft.com/office/officeart/2005/8/layout/cycle7"/>
    <dgm:cxn modelId="{10D796A9-7231-4B96-AE3E-55B4B5617033}" type="presParOf" srcId="{53E4E456-86DB-46E0-A567-75D92F6B79E2}" destId="{5CC06C4B-1ADB-4FBB-9ADF-F27242DF2B4D}" srcOrd="0" destOrd="0" presId="urn:microsoft.com/office/officeart/2005/8/layout/cycle7"/>
    <dgm:cxn modelId="{0B089488-92F3-4EA4-9AD5-343028A883F3}" type="presParOf" srcId="{B66CF478-19D4-4FB8-BF1A-C9142CF20AB5}" destId="{3B03A098-8071-43B5-AB55-B6241D9EE941}" srcOrd="2" destOrd="0" presId="urn:microsoft.com/office/officeart/2005/8/layout/cycle7"/>
    <dgm:cxn modelId="{6EB6FD3A-0833-481F-90C9-C478D6544D12}" type="presParOf" srcId="{B66CF478-19D4-4FB8-BF1A-C9142CF20AB5}" destId="{4FF8B2A4-31F8-40BE-AF7A-D62AED380C5B}" srcOrd="3" destOrd="0" presId="urn:microsoft.com/office/officeart/2005/8/layout/cycle7"/>
    <dgm:cxn modelId="{2082C4B4-4D6A-4C38-8A26-99A3495D2B8E}" type="presParOf" srcId="{4FF8B2A4-31F8-40BE-AF7A-D62AED380C5B}" destId="{4451CF4F-B5DE-4983-A49A-96B92B221AE3}" srcOrd="0" destOrd="0" presId="urn:microsoft.com/office/officeart/2005/8/layout/cycle7"/>
    <dgm:cxn modelId="{64693351-5304-43AA-A9CE-DB7E8EB9C9D9}" type="presParOf" srcId="{B66CF478-19D4-4FB8-BF1A-C9142CF20AB5}" destId="{DF34A4D1-E968-44D5-A828-44F470DDCA6C}" srcOrd="4" destOrd="0" presId="urn:microsoft.com/office/officeart/2005/8/layout/cycle7"/>
    <dgm:cxn modelId="{BF5BFBD1-97EB-455C-9F8E-4641A2DACF67}" type="presParOf" srcId="{B66CF478-19D4-4FB8-BF1A-C9142CF20AB5}" destId="{AC1E5E4F-5D91-4122-A81C-6A6324B44F44}" srcOrd="5" destOrd="0" presId="urn:microsoft.com/office/officeart/2005/8/layout/cycle7"/>
    <dgm:cxn modelId="{EE24C15B-65CE-4CEA-9442-5C68B6F1F033}" type="presParOf" srcId="{AC1E5E4F-5D91-4122-A81C-6A6324B44F44}" destId="{B40667D9-33D7-4DF0-B53F-552A8860FC85}"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184FE-CCB8-45D1-A532-18119C9DFE84}">
      <dsp:nvSpPr>
        <dsp:cNvPr id="0" name=""/>
        <dsp:cNvSpPr/>
      </dsp:nvSpPr>
      <dsp:spPr>
        <a:xfrm>
          <a:off x="408104" y="0"/>
          <a:ext cx="7328933" cy="144479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s-MX" sz="2900" kern="1200" dirty="0" smtClean="0"/>
            <a:t>Defensa de la Constitución</a:t>
          </a:r>
          <a:endParaRPr lang="es-MX" sz="2900" kern="1200" dirty="0"/>
        </a:p>
      </dsp:txBody>
      <dsp:txXfrm>
        <a:off x="450420" y="42316"/>
        <a:ext cx="7244301" cy="1360159"/>
      </dsp:txXfrm>
    </dsp:sp>
    <dsp:sp modelId="{53E4E456-86DB-46E0-A567-75D92F6B79E2}">
      <dsp:nvSpPr>
        <dsp:cNvPr id="0" name=""/>
        <dsp:cNvSpPr/>
      </dsp:nvSpPr>
      <dsp:spPr>
        <a:xfrm rot="3577410">
          <a:off x="4531561" y="2535278"/>
          <a:ext cx="1503643" cy="505676"/>
        </a:xfrm>
        <a:prstGeom prst="rightArrow">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s-MX" sz="2300" kern="1200"/>
        </a:p>
      </dsp:txBody>
      <dsp:txXfrm>
        <a:off x="4683264" y="2636413"/>
        <a:ext cx="1200237" cy="303406"/>
      </dsp:txXfrm>
    </dsp:sp>
    <dsp:sp modelId="{3B03A098-8071-43B5-AB55-B6241D9EE941}">
      <dsp:nvSpPr>
        <dsp:cNvPr id="0" name=""/>
        <dsp:cNvSpPr/>
      </dsp:nvSpPr>
      <dsp:spPr>
        <a:xfrm>
          <a:off x="5049405" y="4131442"/>
          <a:ext cx="2889582" cy="1444791"/>
        </a:xfrm>
        <a:prstGeom prst="roundRect">
          <a:avLst>
            <a:gd name="adj" fmla="val 10000"/>
          </a:avLst>
        </a:prstGeom>
        <a:solidFill>
          <a:schemeClr val="accent2">
            <a:hueOff val="-10081594"/>
            <a:satOff val="4384"/>
            <a:lumOff val="1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s-MX" sz="2900" kern="1200" dirty="0" smtClean="0"/>
            <a:t>Garantías</a:t>
          </a:r>
        </a:p>
        <a:p>
          <a:pPr lvl="0" algn="ctr" defTabSz="1289050">
            <a:lnSpc>
              <a:spcPct val="90000"/>
            </a:lnSpc>
            <a:spcBef>
              <a:spcPct val="0"/>
            </a:spcBef>
            <a:spcAft>
              <a:spcPct val="35000"/>
            </a:spcAft>
          </a:pPr>
          <a:r>
            <a:rPr lang="es-MX" sz="2900" kern="1200" dirty="0" smtClean="0"/>
            <a:t>Constitucionales</a:t>
          </a:r>
          <a:endParaRPr lang="es-MX" sz="2900" kern="1200" dirty="0"/>
        </a:p>
      </dsp:txBody>
      <dsp:txXfrm>
        <a:off x="5091721" y="4173758"/>
        <a:ext cx="2804950" cy="1360159"/>
      </dsp:txXfrm>
    </dsp:sp>
    <dsp:sp modelId="{4FF8B2A4-31F8-40BE-AF7A-D62AED380C5B}">
      <dsp:nvSpPr>
        <dsp:cNvPr id="0" name=""/>
        <dsp:cNvSpPr/>
      </dsp:nvSpPr>
      <dsp:spPr>
        <a:xfrm rot="10800000">
          <a:off x="3817620" y="4600999"/>
          <a:ext cx="584015" cy="505676"/>
        </a:xfrm>
        <a:prstGeom prst="plus">
          <a:avLst/>
        </a:prstGeom>
        <a:solidFill>
          <a:schemeClr val="accent2">
            <a:hueOff val="-10081594"/>
            <a:satOff val="4384"/>
            <a:lumOff val="127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s-MX" sz="2300" kern="1200"/>
        </a:p>
      </dsp:txBody>
      <dsp:txXfrm rot="10800000">
        <a:off x="3969323" y="4702134"/>
        <a:ext cx="280609" cy="303406"/>
      </dsp:txXfrm>
    </dsp:sp>
    <dsp:sp modelId="{DF34A4D1-E968-44D5-A828-44F470DDCA6C}">
      <dsp:nvSpPr>
        <dsp:cNvPr id="0" name=""/>
        <dsp:cNvSpPr/>
      </dsp:nvSpPr>
      <dsp:spPr>
        <a:xfrm>
          <a:off x="280268" y="4131442"/>
          <a:ext cx="2889582" cy="1444791"/>
        </a:xfrm>
        <a:prstGeom prst="roundRect">
          <a:avLst>
            <a:gd name="adj" fmla="val 10000"/>
          </a:avLst>
        </a:prstGeom>
        <a:solidFill>
          <a:schemeClr val="accent2">
            <a:hueOff val="-20163188"/>
            <a:satOff val="8769"/>
            <a:lumOff val="25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s-MX" sz="2900" kern="1200" dirty="0" smtClean="0"/>
            <a:t>Protección de la Constitución</a:t>
          </a:r>
          <a:endParaRPr lang="es-MX" sz="2900" kern="1200" dirty="0"/>
        </a:p>
      </dsp:txBody>
      <dsp:txXfrm>
        <a:off x="322584" y="4173758"/>
        <a:ext cx="2804950" cy="1360159"/>
      </dsp:txXfrm>
    </dsp:sp>
    <dsp:sp modelId="{AC1E5E4F-5D91-4122-A81C-6A6324B44F44}">
      <dsp:nvSpPr>
        <dsp:cNvPr id="0" name=""/>
        <dsp:cNvSpPr/>
      </dsp:nvSpPr>
      <dsp:spPr>
        <a:xfrm rot="17976330">
          <a:off x="2146993" y="2535278"/>
          <a:ext cx="1503643" cy="505676"/>
        </a:xfrm>
        <a:prstGeom prst="leftArrow">
          <a:avLst/>
        </a:prstGeom>
        <a:solidFill>
          <a:schemeClr val="accent2">
            <a:hueOff val="-20163188"/>
            <a:satOff val="8769"/>
            <a:lumOff val="255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s-MX" sz="2300" kern="1200"/>
        </a:p>
      </dsp:txBody>
      <dsp:txXfrm>
        <a:off x="2298696" y="2636413"/>
        <a:ext cx="1200237" cy="303406"/>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9830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9830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9830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D4767E4-D22A-4A83-963F-A0CE6D801623}" type="slidenum">
              <a:rPr lang="es-ES"/>
              <a:pPr/>
              <a:t>‹Nº›</a:t>
            </a:fld>
            <a:endParaRPr lang="es-ES"/>
          </a:p>
        </p:txBody>
      </p:sp>
    </p:spTree>
    <p:extLst>
      <p:ext uri="{BB962C8B-B14F-4D97-AF65-F5344CB8AC3E}">
        <p14:creationId xmlns:p14="http://schemas.microsoft.com/office/powerpoint/2010/main" val="3467408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0EB3FF-C4F1-44CA-B065-5BEA81536407}" type="datetimeFigureOut">
              <a:rPr lang="es-ES" smtClean="0"/>
              <a:pPr/>
              <a:t>09/10/2012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96FCCB-EEF2-40D1-829C-8364B859884E}" type="slidenum">
              <a:rPr lang="es-ES" smtClean="0"/>
              <a:pPr/>
              <a:t>‹Nº›</a:t>
            </a:fld>
            <a:endParaRPr lang="es-ES"/>
          </a:p>
        </p:txBody>
      </p:sp>
    </p:spTree>
    <p:extLst>
      <p:ext uri="{BB962C8B-B14F-4D97-AF65-F5344CB8AC3E}">
        <p14:creationId xmlns:p14="http://schemas.microsoft.com/office/powerpoint/2010/main" val="4257651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a:t>
            </a:fld>
            <a:endParaRPr lang="es-ES"/>
          </a:p>
        </p:txBody>
      </p:sp>
    </p:spTree>
    <p:extLst>
      <p:ext uri="{BB962C8B-B14F-4D97-AF65-F5344CB8AC3E}">
        <p14:creationId xmlns:p14="http://schemas.microsoft.com/office/powerpoint/2010/main" val="2543016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10</a:t>
            </a:fld>
            <a:endParaRPr lang="es-ES"/>
          </a:p>
        </p:txBody>
      </p:sp>
    </p:spTree>
    <p:extLst>
      <p:ext uri="{BB962C8B-B14F-4D97-AF65-F5344CB8AC3E}">
        <p14:creationId xmlns:p14="http://schemas.microsoft.com/office/powerpoint/2010/main" val="979857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11</a:t>
            </a:fld>
            <a:endParaRPr lang="es-ES"/>
          </a:p>
        </p:txBody>
      </p:sp>
    </p:spTree>
    <p:extLst>
      <p:ext uri="{BB962C8B-B14F-4D97-AF65-F5344CB8AC3E}">
        <p14:creationId xmlns:p14="http://schemas.microsoft.com/office/powerpoint/2010/main" val="4219187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12</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13</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14</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15</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16</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17</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18</a:t>
            </a:fld>
            <a:endParaRPr lang="es-ES"/>
          </a:p>
        </p:txBody>
      </p:sp>
    </p:spTree>
    <p:extLst>
      <p:ext uri="{BB962C8B-B14F-4D97-AF65-F5344CB8AC3E}">
        <p14:creationId xmlns:p14="http://schemas.microsoft.com/office/powerpoint/2010/main" val="1837930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19</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a:t>
            </a:fld>
            <a:endParaRPr lang="es-ES"/>
          </a:p>
        </p:txBody>
      </p:sp>
    </p:spTree>
    <p:extLst>
      <p:ext uri="{BB962C8B-B14F-4D97-AF65-F5344CB8AC3E}">
        <p14:creationId xmlns:p14="http://schemas.microsoft.com/office/powerpoint/2010/main" val="1837930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20</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21</a:t>
            </a:fld>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22</a:t>
            </a:fld>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23</a:t>
            </a:fld>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24</a:t>
            </a:fld>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25</a:t>
            </a:fld>
            <a:endParaRPr lang="es-E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26</a:t>
            </a:fld>
            <a:endParaRPr lang="es-E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27</a:t>
            </a:fld>
            <a:endParaRPr lang="es-E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28</a:t>
            </a:fld>
            <a:endParaRPr lang="es-E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29</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a:t>
            </a:fld>
            <a:endParaRPr lang="es-E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30</a:t>
            </a:fld>
            <a:endParaRPr lang="es-E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31</a:t>
            </a:fld>
            <a:endParaRPr lang="es-E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32</a:t>
            </a:fld>
            <a:endParaRPr lang="es-E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33</a:t>
            </a:fld>
            <a:endParaRPr lang="es-E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34</a:t>
            </a:fld>
            <a:endParaRPr lang="es-E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35</a:t>
            </a:fld>
            <a:endParaRPr lang="es-E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36</a:t>
            </a:fld>
            <a:endParaRPr lang="es-E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37</a:t>
            </a:fld>
            <a:endParaRPr lang="es-E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38</a:t>
            </a:fld>
            <a:endParaRPr lang="es-E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39</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sz="1200" kern="1200" dirty="0" smtClean="0">
                <a:solidFill>
                  <a:schemeClr val="tx1"/>
                </a:solidFill>
                <a:effectLst/>
                <a:latin typeface="+mn-lt"/>
                <a:ea typeface="+mn-ea"/>
                <a:cs typeface="+mn-cs"/>
              </a:rPr>
              <a:t>Facultad: Poder, derecho para hacer algo;</a:t>
            </a:r>
          </a:p>
          <a:p>
            <a:r>
              <a:rPr lang="es-MX" sz="1200" kern="1200" dirty="0" smtClean="0">
                <a:solidFill>
                  <a:schemeClr val="tx1"/>
                </a:solidFill>
                <a:effectLst/>
                <a:latin typeface="+mn-lt"/>
                <a:ea typeface="+mn-ea"/>
                <a:cs typeface="+mn-cs"/>
              </a:rPr>
              <a:t>Institución: Cosa establecida o fundada. Órgano del Estado; órgano internacional</a:t>
            </a:r>
            <a:endParaRPr lang="es-ES" dirty="0"/>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4</a:t>
            </a:fld>
            <a:endParaRPr lang="es-E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40</a:t>
            </a:fld>
            <a:endParaRPr lang="es-E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41</a:t>
            </a:fld>
            <a:endParaRPr lang="es-E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42</a:t>
            </a:fld>
            <a:endParaRPr lang="es-E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43</a:t>
            </a:fld>
            <a:endParaRPr lang="es-E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44</a:t>
            </a:fld>
            <a:endParaRPr lang="es-ES"/>
          </a:p>
        </p:txBody>
      </p:sp>
    </p:spTree>
    <p:extLst>
      <p:ext uri="{BB962C8B-B14F-4D97-AF65-F5344CB8AC3E}">
        <p14:creationId xmlns:p14="http://schemas.microsoft.com/office/powerpoint/2010/main" val="1278188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9</a:t>
            </a:fld>
            <a:endParaRPr lang="es-ES"/>
          </a:p>
        </p:txBody>
      </p:sp>
    </p:spTree>
    <p:extLst>
      <p:ext uri="{BB962C8B-B14F-4D97-AF65-F5344CB8AC3E}">
        <p14:creationId xmlns:p14="http://schemas.microsoft.com/office/powerpoint/2010/main" val="979857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08235FA9-0F53-4AF6-BB8C-9DEF99FDE0A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4B51BCF-DEF2-4E83-8C06-78201AA1841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C43C109-5B21-43A5-95C8-518E4FD7043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B2AA4F92-061D-497A-B83C-2636D1A3CE6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DE7C0A4B-4A62-4B7B-BA8A-7DEE7FA1B9A8}"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DC50B97F-5227-4BD6-96C1-225EB45F855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212CAABE-DA68-47C1-9363-4554E71CB2D6}"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F36F5BE-AE8E-44BA-9EAD-32A8974B287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B4D93B6-41E0-46D7-8EA0-6668EE024F8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AA5E3B9-18EA-4B1C-8FB8-0F988F56EAB2}"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941556A7-BF78-4B4E-A0B1-ACBB896C1E72}"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059A415-CB09-46F9-A8DB-D1CDA07A1BEC}"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Documento_de_Microsoft_Word1.docx"/><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196752"/>
            <a:ext cx="8496944" cy="3477875"/>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4400" b="1" cap="all" dirty="0" smtClean="0">
                <a:ln/>
                <a:solidFill>
                  <a:schemeClr val="bg2">
                    <a:lumMod val="2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SEMINARIO DE INVESTIGACIÓN Y ACTUALIZACION JURÍDICA</a:t>
            </a:r>
          </a:p>
          <a:p>
            <a:pPr algn="ctr"/>
            <a:r>
              <a:rPr lang="es-ES" sz="4400" b="1" cap="all" dirty="0" smtClean="0">
                <a:ln/>
                <a:solidFill>
                  <a:schemeClr val="accent2">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ACTUALIZACIÓN EN DERECHOS HUMANOS</a:t>
            </a:r>
            <a:endParaRPr lang="es-ES" sz="4400" b="1" cap="all" dirty="0">
              <a:ln/>
              <a:solidFill>
                <a:schemeClr val="accent2">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3 Rectángulo"/>
          <p:cNvSpPr/>
          <p:nvPr/>
        </p:nvSpPr>
        <p:spPr>
          <a:xfrm>
            <a:off x="2886370" y="5157192"/>
            <a:ext cx="6155852" cy="132343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Universidad Panamericana</a:t>
            </a:r>
          </a:p>
          <a:p>
            <a:pPr algn="ctr"/>
            <a:r>
              <a:rPr lang="es-E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Guadalajara</a:t>
            </a:r>
            <a:endParaRPr lang="es-E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0824133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sz="3600" dirty="0" smtClean="0"/>
              <a:t>Derechos humanos y garantías individuales</a:t>
            </a:r>
            <a:endParaRPr lang="es-MX" sz="3600" dirty="0"/>
          </a:p>
        </p:txBody>
      </p:sp>
      <p:sp>
        <p:nvSpPr>
          <p:cNvPr id="3" name="2 Marcador de contenido"/>
          <p:cNvSpPr>
            <a:spLocks noGrp="1"/>
          </p:cNvSpPr>
          <p:nvPr>
            <p:ph idx="1"/>
          </p:nvPr>
        </p:nvSpPr>
        <p:spPr/>
        <p:txBody>
          <a:bodyPr>
            <a:normAutofit/>
          </a:bodyPr>
          <a:lstStyle/>
          <a:p>
            <a:pPr marL="36576" indent="0" algn="just">
              <a:buNone/>
            </a:pPr>
            <a:r>
              <a:rPr lang="es-MX" dirty="0"/>
              <a:t>“Nuestra Constitución no habla de derechos humanos sino de garantías individuales. La garantía individual es la </a:t>
            </a:r>
            <a:r>
              <a:rPr lang="es-MX" i="1" dirty="0"/>
              <a:t>medida</a:t>
            </a:r>
            <a:r>
              <a:rPr lang="es-MX" dirty="0"/>
              <a:t> en que la Constitución protege el derecho humano... La Constitución mexicana quiso precisar que mientras </a:t>
            </a:r>
            <a:r>
              <a:rPr lang="es-MX" dirty="0" smtClean="0"/>
              <a:t>el </a:t>
            </a:r>
            <a:r>
              <a:rPr lang="es-MX" dirty="0"/>
              <a:t>derecho humano es una idea general y abstracta, las garantía, que es su medida, es una idea individualizada y concreta</a:t>
            </a:r>
            <a:r>
              <a:rPr lang="es-MX" dirty="0" smtClean="0"/>
              <a:t>”. (Jorge Carpizo)</a:t>
            </a:r>
            <a:endParaRPr lang="es-MX" dirty="0"/>
          </a:p>
        </p:txBody>
      </p:sp>
    </p:spTree>
    <p:extLst>
      <p:ext uri="{BB962C8B-B14F-4D97-AF65-F5344CB8AC3E}">
        <p14:creationId xmlns:p14="http://schemas.microsoft.com/office/powerpoint/2010/main" val="94391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23652352"/>
              </p:ext>
            </p:extLst>
          </p:nvPr>
        </p:nvGraphicFramePr>
        <p:xfrm>
          <a:off x="457200" y="548680"/>
          <a:ext cx="8219256" cy="55774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2687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075240" cy="1143000"/>
          </a:xfrm>
        </p:spPr>
        <p:txBody>
          <a:bodyPr/>
          <a:lstStyle/>
          <a:p>
            <a:pPr algn="ctr"/>
            <a:r>
              <a:rPr lang="es-MX" sz="3200" dirty="0" smtClean="0"/>
              <a:t>Protección de la Constitución</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a:bodyPr>
          <a:lstStyle/>
          <a:p>
            <a:pPr marL="36576" indent="0" algn="just">
              <a:buNone/>
            </a:pPr>
            <a:r>
              <a:rPr lang="es-MX" dirty="0"/>
              <a:t>Todos aquellos factores políticos, económicos, sociales y de técnica jurídica que han sido canalizados por medio de normas de carácter fundamental e incorporados a los documentos constitucionales, con el propósito de limitar el poder y lograr que sus titulares se sometan a los lineamientos establecidos por la propia </a:t>
            </a:r>
            <a:r>
              <a:rPr lang="es-MX" dirty="0" smtClean="0"/>
              <a:t>Constitución.</a:t>
            </a:r>
          </a:p>
        </p:txBody>
      </p:sp>
    </p:spTree>
    <p:extLst>
      <p:ext uri="{BB962C8B-B14F-4D97-AF65-F5344CB8AC3E}">
        <p14:creationId xmlns:p14="http://schemas.microsoft.com/office/powerpoint/2010/main" val="3521749071"/>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075240" cy="1143000"/>
          </a:xfrm>
        </p:spPr>
        <p:txBody>
          <a:bodyPr/>
          <a:lstStyle/>
          <a:p>
            <a:pPr algn="ctr"/>
            <a:r>
              <a:rPr lang="es-MX" sz="3200" dirty="0" smtClean="0"/>
              <a:t>Protección de la Constitución</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a:bodyPr>
          <a:lstStyle/>
          <a:p>
            <a:pPr marL="36576" indent="0" algn="just">
              <a:buNone/>
            </a:pPr>
            <a:r>
              <a:rPr lang="es-MX" dirty="0"/>
              <a:t>a) </a:t>
            </a:r>
            <a:r>
              <a:rPr lang="es-MX" dirty="0" smtClean="0"/>
              <a:t>División </a:t>
            </a:r>
            <a:r>
              <a:rPr lang="es-MX" dirty="0"/>
              <a:t>de poderes; b) Participación de los grupos sociales en la toma de decisiones de carácter público; c) </a:t>
            </a:r>
            <a:r>
              <a:rPr lang="es-MX" dirty="0" smtClean="0"/>
              <a:t>Los </a:t>
            </a:r>
            <a:r>
              <a:rPr lang="es-MX" dirty="0"/>
              <a:t>partidos políticos; d) El estatuto jurídico de la oposición; e) Judicialización de los conflictos electorales f) </a:t>
            </a:r>
            <a:r>
              <a:rPr lang="es-MX" dirty="0" smtClean="0"/>
              <a:t>Regulación </a:t>
            </a:r>
            <a:r>
              <a:rPr lang="es-MX" dirty="0"/>
              <a:t>de recursos económicos y financieros</a:t>
            </a:r>
            <a:r>
              <a:rPr lang="es-MX" dirty="0" smtClean="0"/>
              <a:t>; </a:t>
            </a:r>
            <a:r>
              <a:rPr lang="es-MX" dirty="0"/>
              <a:t>y g) Los principios jurídicos de supremacía constitucional y el procedimiento dificultado de reforma.</a:t>
            </a:r>
            <a:endParaRPr lang="es-MX" dirty="0" smtClean="0"/>
          </a:p>
        </p:txBody>
      </p:sp>
    </p:spTree>
    <p:extLst>
      <p:ext uri="{BB962C8B-B14F-4D97-AF65-F5344CB8AC3E}">
        <p14:creationId xmlns:p14="http://schemas.microsoft.com/office/powerpoint/2010/main" val="3115357706"/>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075240" cy="1143000"/>
          </a:xfrm>
        </p:spPr>
        <p:txBody>
          <a:bodyPr/>
          <a:lstStyle/>
          <a:p>
            <a:pPr algn="ctr"/>
            <a:r>
              <a:rPr lang="es-MX" sz="3200" dirty="0" smtClean="0"/>
              <a:t>Garantías constitucionales</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a:bodyPr>
          <a:lstStyle/>
          <a:p>
            <a:pPr marL="36576" indent="0" algn="just">
              <a:buNone/>
            </a:pPr>
            <a:r>
              <a:rPr lang="es-MX" dirty="0" smtClean="0"/>
              <a:t>Son los medios </a:t>
            </a:r>
            <a:r>
              <a:rPr lang="es-MX" dirty="0"/>
              <a:t>jurídicos, de naturaleza predominantemente procesal, que están dirigidos a la reintegración del orden constitucional, cuando el mismo ha sido desconocido o violado por los propios órganos del poder y los instrumentos protectores no han sido suficientes para lograr el respeto y cumplimiento de las disposiciones constitucionales</a:t>
            </a:r>
            <a:r>
              <a:rPr lang="es-MX" dirty="0" smtClean="0"/>
              <a:t>. (</a:t>
            </a:r>
            <a:r>
              <a:rPr lang="es-MX" dirty="0" err="1" smtClean="0"/>
              <a:t>Fix</a:t>
            </a:r>
            <a:r>
              <a:rPr lang="es-MX" dirty="0" smtClean="0"/>
              <a:t>-Zamudio).</a:t>
            </a:r>
          </a:p>
        </p:txBody>
      </p:sp>
    </p:spTree>
    <p:extLst>
      <p:ext uri="{BB962C8B-B14F-4D97-AF65-F5344CB8AC3E}">
        <p14:creationId xmlns:p14="http://schemas.microsoft.com/office/powerpoint/2010/main" val="3256834278"/>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075240" cy="1143000"/>
          </a:xfrm>
        </p:spPr>
        <p:txBody>
          <a:bodyPr/>
          <a:lstStyle/>
          <a:p>
            <a:pPr algn="ctr"/>
            <a:r>
              <a:rPr lang="es-MX" sz="3200" dirty="0" smtClean="0"/>
              <a:t>Garantías constitucionales</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lnSpcReduction="10000"/>
          </a:bodyPr>
          <a:lstStyle/>
          <a:p>
            <a:pPr marL="36576" indent="0" algn="just">
              <a:buNone/>
            </a:pPr>
            <a:r>
              <a:rPr lang="es-MX" dirty="0" smtClean="0"/>
              <a:t>a) Juicio </a:t>
            </a:r>
            <a:r>
              <a:rPr lang="es-MX" dirty="0"/>
              <a:t>de Amparo</a:t>
            </a:r>
            <a:r>
              <a:rPr lang="es-MX" dirty="0" smtClean="0"/>
              <a:t>; b) </a:t>
            </a:r>
            <a:r>
              <a:rPr lang="es-MX" dirty="0"/>
              <a:t>A</a:t>
            </a:r>
            <a:r>
              <a:rPr lang="es-MX" dirty="0" smtClean="0"/>
              <a:t>cción </a:t>
            </a:r>
            <a:r>
              <a:rPr lang="es-MX" dirty="0"/>
              <a:t>de </a:t>
            </a:r>
            <a:r>
              <a:rPr lang="es-MX" dirty="0" smtClean="0"/>
              <a:t>Inconstitucionalidad; c) </a:t>
            </a:r>
            <a:r>
              <a:rPr lang="es-MX" dirty="0"/>
              <a:t>C</a:t>
            </a:r>
            <a:r>
              <a:rPr lang="es-MX" dirty="0" smtClean="0"/>
              <a:t>ontroversia </a:t>
            </a:r>
            <a:r>
              <a:rPr lang="es-MX" dirty="0"/>
              <a:t>constitucional; </a:t>
            </a:r>
            <a:r>
              <a:rPr lang="es-MX" dirty="0" smtClean="0"/>
              <a:t>d) Juicio </a:t>
            </a:r>
            <a:r>
              <a:rPr lang="es-MX" dirty="0"/>
              <a:t>P</a:t>
            </a:r>
            <a:r>
              <a:rPr lang="es-MX" dirty="0" smtClean="0"/>
              <a:t>olítico</a:t>
            </a:r>
            <a:r>
              <a:rPr lang="es-MX" dirty="0"/>
              <a:t>; </a:t>
            </a:r>
            <a:r>
              <a:rPr lang="es-MX" dirty="0" smtClean="0"/>
              <a:t>e) Declaratoria </a:t>
            </a:r>
            <a:r>
              <a:rPr lang="es-MX" dirty="0"/>
              <a:t>de </a:t>
            </a:r>
            <a:r>
              <a:rPr lang="es-MX" dirty="0" smtClean="0"/>
              <a:t>Procedencia</a:t>
            </a:r>
            <a:r>
              <a:rPr lang="es-MX" dirty="0"/>
              <a:t>; </a:t>
            </a:r>
            <a:r>
              <a:rPr lang="es-MX" dirty="0" smtClean="0"/>
              <a:t>f) Juicio </a:t>
            </a:r>
            <a:r>
              <a:rPr lang="es-MX" dirty="0"/>
              <a:t>para la </a:t>
            </a:r>
            <a:r>
              <a:rPr lang="es-MX" dirty="0" smtClean="0"/>
              <a:t>Protección </a:t>
            </a:r>
            <a:r>
              <a:rPr lang="es-MX" dirty="0"/>
              <a:t>de los </a:t>
            </a:r>
            <a:r>
              <a:rPr lang="es-MX" dirty="0" smtClean="0"/>
              <a:t>Derechos </a:t>
            </a:r>
            <a:r>
              <a:rPr lang="es-MX" dirty="0"/>
              <a:t>P</a:t>
            </a:r>
            <a:r>
              <a:rPr lang="es-MX" dirty="0" smtClean="0"/>
              <a:t>olítico-electorales </a:t>
            </a:r>
            <a:r>
              <a:rPr lang="es-MX" dirty="0"/>
              <a:t>de los </a:t>
            </a:r>
            <a:r>
              <a:rPr lang="es-MX" dirty="0" smtClean="0"/>
              <a:t>Ciudadanos</a:t>
            </a:r>
            <a:r>
              <a:rPr lang="es-MX" dirty="0"/>
              <a:t>; </a:t>
            </a:r>
            <a:r>
              <a:rPr lang="es-MX" dirty="0" smtClean="0"/>
              <a:t>g) Juicio </a:t>
            </a:r>
            <a:r>
              <a:rPr lang="es-MX" dirty="0"/>
              <a:t>de </a:t>
            </a:r>
            <a:r>
              <a:rPr lang="es-MX" dirty="0" smtClean="0"/>
              <a:t>Revisión </a:t>
            </a:r>
            <a:r>
              <a:rPr lang="es-MX" dirty="0"/>
              <a:t>C</a:t>
            </a:r>
            <a:r>
              <a:rPr lang="es-MX" dirty="0" smtClean="0"/>
              <a:t>onstitucional </a:t>
            </a:r>
            <a:r>
              <a:rPr lang="es-MX" dirty="0"/>
              <a:t>E</a:t>
            </a:r>
            <a:r>
              <a:rPr lang="es-MX" dirty="0" smtClean="0"/>
              <a:t>lectoral; h) Sistema de protección no jurisdiccional de los </a:t>
            </a:r>
            <a:r>
              <a:rPr lang="es-MX" dirty="0"/>
              <a:t>derechos humanos; </a:t>
            </a:r>
            <a:r>
              <a:rPr lang="es-MX" dirty="0" smtClean="0"/>
              <a:t>i) justicia </a:t>
            </a:r>
            <a:r>
              <a:rPr lang="es-MX" dirty="0"/>
              <a:t>ordinaria y procuración de justicia.</a:t>
            </a:r>
            <a:endParaRPr lang="es-MX" dirty="0" smtClean="0"/>
          </a:p>
        </p:txBody>
      </p:sp>
    </p:spTree>
    <p:extLst>
      <p:ext uri="{BB962C8B-B14F-4D97-AF65-F5344CB8AC3E}">
        <p14:creationId xmlns:p14="http://schemas.microsoft.com/office/powerpoint/2010/main" val="1413673196"/>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075240" cy="1143000"/>
          </a:xfrm>
        </p:spPr>
        <p:txBody>
          <a:bodyPr/>
          <a:lstStyle/>
          <a:p>
            <a:pPr algn="ctr"/>
            <a:r>
              <a:rPr lang="es-MX" sz="3200" dirty="0" smtClean="0"/>
              <a:t>Garantías primarias y secundarias (</a:t>
            </a:r>
            <a:r>
              <a:rPr lang="es-MX" sz="3200" dirty="0" err="1" smtClean="0"/>
              <a:t>Ferrajoli</a:t>
            </a:r>
            <a:r>
              <a:rPr lang="es-MX" sz="3200" dirty="0" smtClean="0"/>
              <a:t>)</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fontScale="92500" lnSpcReduction="20000"/>
          </a:bodyPr>
          <a:lstStyle/>
          <a:p>
            <a:pPr marL="36576" indent="0" algn="just">
              <a:buNone/>
            </a:pPr>
            <a:r>
              <a:rPr lang="es-ES" dirty="0"/>
              <a:t>E</a:t>
            </a:r>
            <a:r>
              <a:rPr lang="es-ES" dirty="0" smtClean="0"/>
              <a:t>xisten </a:t>
            </a:r>
            <a:r>
              <a:rPr lang="es-ES" i="1" dirty="0"/>
              <a:t>garantías primarias o sustanciales</a:t>
            </a:r>
            <a:r>
              <a:rPr lang="es-ES" dirty="0"/>
              <a:t> son precisamente las obligaciones o prohibiciones que corresponden a los derechos subjetivos establecidos en la norma (la garantía es que el derecho esté contenido en la norma, no el derecho en sí); las </a:t>
            </a:r>
            <a:r>
              <a:rPr lang="es-ES" i="1" dirty="0"/>
              <a:t>garantías secundarias o jurisdiccionales</a:t>
            </a:r>
            <a:r>
              <a:rPr lang="es-ES" dirty="0"/>
              <a:t> son las obligaciones que tienen los órganos judiciales de aplicar la sanción o declarara la nulidad cuando consten, respectivamente, actos ilícitos o no válidos que violen los derechos subjetivos y por tanto violen también las garantías primarias.</a:t>
            </a:r>
            <a:endParaRPr lang="es-MX" dirty="0" smtClean="0"/>
          </a:p>
        </p:txBody>
      </p:sp>
    </p:spTree>
    <p:extLst>
      <p:ext uri="{BB962C8B-B14F-4D97-AF65-F5344CB8AC3E}">
        <p14:creationId xmlns:p14="http://schemas.microsoft.com/office/powerpoint/2010/main" val="4150828627"/>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075240" cy="1143000"/>
          </a:xfrm>
        </p:spPr>
        <p:txBody>
          <a:bodyPr/>
          <a:lstStyle/>
          <a:p>
            <a:pPr algn="ctr"/>
            <a:r>
              <a:rPr lang="es-MX" sz="3200" dirty="0" smtClean="0"/>
              <a:t>Otros términos</a:t>
            </a:r>
            <a:endParaRPr lang="es-ES" sz="3200" dirty="0"/>
          </a:p>
        </p:txBody>
      </p:sp>
      <p:sp>
        <p:nvSpPr>
          <p:cNvPr id="45059" name="Rectangle 3"/>
          <p:cNvSpPr>
            <a:spLocks noGrp="1" noChangeArrowheads="1"/>
          </p:cNvSpPr>
          <p:nvPr>
            <p:ph idx="1"/>
          </p:nvPr>
        </p:nvSpPr>
        <p:spPr>
          <a:xfrm>
            <a:off x="457200" y="1600200"/>
            <a:ext cx="8219256" cy="4525963"/>
          </a:xfrm>
        </p:spPr>
        <p:txBody>
          <a:bodyPr>
            <a:noAutofit/>
          </a:bodyPr>
          <a:lstStyle/>
          <a:p>
            <a:pPr algn="just"/>
            <a:r>
              <a:rPr lang="es-MX" sz="2800" dirty="0">
                <a:solidFill>
                  <a:srgbClr val="FF0000"/>
                </a:solidFill>
              </a:rPr>
              <a:t>Derechos del hombre</a:t>
            </a:r>
            <a:r>
              <a:rPr lang="es-MX" sz="2800" dirty="0"/>
              <a:t>, más relacionado con el de los derechos humanos en un aspecto filosófico con carácter iusnaturalista.</a:t>
            </a:r>
          </a:p>
          <a:p>
            <a:pPr algn="just"/>
            <a:r>
              <a:rPr lang="es-MX" sz="2800" dirty="0" smtClean="0">
                <a:solidFill>
                  <a:srgbClr val="FF0000"/>
                </a:solidFill>
              </a:rPr>
              <a:t>Libertades </a:t>
            </a:r>
            <a:r>
              <a:rPr lang="es-MX" sz="2800" dirty="0">
                <a:solidFill>
                  <a:srgbClr val="FF0000"/>
                </a:solidFill>
              </a:rPr>
              <a:t>públicas</a:t>
            </a:r>
            <a:r>
              <a:rPr lang="es-MX" sz="2800" dirty="0"/>
              <a:t>, limitado a ciertos derechos fundamentales, no abarca todos, sino los de derechos de tipo liberal.</a:t>
            </a:r>
          </a:p>
          <a:p>
            <a:pPr algn="just"/>
            <a:r>
              <a:rPr lang="es-MX" sz="2800" dirty="0" smtClean="0">
                <a:solidFill>
                  <a:srgbClr val="FF0000"/>
                </a:solidFill>
              </a:rPr>
              <a:t>Derechos </a:t>
            </a:r>
            <a:r>
              <a:rPr lang="es-MX" sz="2800" dirty="0">
                <a:solidFill>
                  <a:srgbClr val="FF0000"/>
                </a:solidFill>
              </a:rPr>
              <a:t>constitucionales</a:t>
            </a:r>
            <a:r>
              <a:rPr lang="es-MX" sz="2800" dirty="0"/>
              <a:t>: Derechos que aparecen en la constitución, pero que no tendrían el carácter de fundamentales.</a:t>
            </a:r>
            <a:endParaRPr lang="es-MX" sz="2800" dirty="0" smtClean="0"/>
          </a:p>
        </p:txBody>
      </p:sp>
    </p:spTree>
    <p:extLst>
      <p:ext uri="{BB962C8B-B14F-4D97-AF65-F5344CB8AC3E}">
        <p14:creationId xmlns:p14="http://schemas.microsoft.com/office/powerpoint/2010/main" val="4232846079"/>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5" dur="500"/>
                                        <p:tgtEl>
                                          <p:spTgt spid="45059">
                                            <p:txEl>
                                              <p:pRg st="1" end="1"/>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9"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6437" y="1645590"/>
            <a:ext cx="7911140" cy="2585323"/>
          </a:xfrm>
          <a:prstGeom prst="rect">
            <a:avLst/>
          </a:prstGeom>
          <a:noFill/>
        </p:spPr>
        <p:txBody>
          <a:bodyPr wrap="none" lIns="91440" tIns="45720" rIns="91440" bIns="45720">
            <a:spAutoFit/>
          </a:bodyPr>
          <a:lstStyle/>
          <a:p>
            <a:pPr algn="ctr"/>
            <a:r>
              <a:rPr lang="es-ES" sz="5400" b="1" spc="50" dirty="0" smtClean="0">
                <a:ln w="13500">
                  <a:solidFill>
                    <a:srgbClr val="C00000">
                      <a:alpha val="6500"/>
                    </a:srgbClr>
                  </a:solidFill>
                  <a:prstDash val="solid"/>
                </a:ln>
                <a:solidFill>
                  <a:schemeClr val="accent2">
                    <a:alpha val="95000"/>
                  </a:schemeClr>
                </a:solidFill>
                <a:effectLst>
                  <a:innerShdw blurRad="50900" dist="38500" dir="13500000">
                    <a:srgbClr val="000000">
                      <a:alpha val="60000"/>
                    </a:srgbClr>
                  </a:innerShdw>
                </a:effectLst>
              </a:rPr>
              <a:t>Segunda</a:t>
            </a:r>
            <a:r>
              <a:rPr lang="es-ES" sz="5400" b="1" cap="none" spc="50" dirty="0" smtClean="0">
                <a:ln w="13500">
                  <a:solidFill>
                    <a:srgbClr val="C00000">
                      <a:alpha val="6500"/>
                    </a:srgbClr>
                  </a:solidFill>
                  <a:prstDash val="solid"/>
                </a:ln>
                <a:solidFill>
                  <a:schemeClr val="accent2">
                    <a:alpha val="95000"/>
                  </a:schemeClr>
                </a:solidFill>
                <a:effectLst>
                  <a:innerShdw blurRad="50900" dist="38500" dir="13500000">
                    <a:srgbClr val="000000">
                      <a:alpha val="60000"/>
                    </a:srgbClr>
                  </a:innerShdw>
                </a:effectLst>
              </a:rPr>
              <a:t> parte:</a:t>
            </a:r>
          </a:p>
          <a:p>
            <a:pPr algn="ctr"/>
            <a:r>
              <a:rPr lang="es-ES" sz="5400" b="1" spc="50" dirty="0" smtClean="0">
                <a:ln w="13500">
                  <a:solidFill>
                    <a:srgbClr val="C00000">
                      <a:alpha val="6500"/>
                    </a:srgbClr>
                  </a:solidFill>
                  <a:prstDash val="solid"/>
                </a:ln>
                <a:solidFill>
                  <a:schemeClr val="accent2">
                    <a:alpha val="95000"/>
                  </a:schemeClr>
                </a:solidFill>
                <a:effectLst>
                  <a:innerShdw blurRad="50900" dist="38500" dir="13500000">
                    <a:srgbClr val="000000">
                      <a:alpha val="60000"/>
                    </a:srgbClr>
                  </a:innerShdw>
                </a:effectLst>
              </a:rPr>
              <a:t>Evolución histórica de los</a:t>
            </a:r>
          </a:p>
          <a:p>
            <a:pPr algn="ctr"/>
            <a:r>
              <a:rPr lang="es-ES" sz="5400" b="1" cap="none" spc="50" dirty="0" smtClean="0">
                <a:ln w="13500">
                  <a:solidFill>
                    <a:srgbClr val="C00000">
                      <a:alpha val="6500"/>
                    </a:srgbClr>
                  </a:solidFill>
                  <a:prstDash val="solid"/>
                </a:ln>
                <a:solidFill>
                  <a:schemeClr val="accent2">
                    <a:alpha val="95000"/>
                  </a:schemeClr>
                </a:solidFill>
                <a:effectLst>
                  <a:innerShdw blurRad="50900" dist="38500" dir="13500000">
                    <a:srgbClr val="000000">
                      <a:alpha val="60000"/>
                    </a:srgbClr>
                  </a:innerShdw>
                </a:effectLst>
              </a:rPr>
              <a:t>Derechos humanos</a:t>
            </a:r>
            <a:endParaRPr lang="es-ES" sz="5400" b="1" cap="none" spc="50" dirty="0">
              <a:ln w="13500">
                <a:solidFill>
                  <a:srgbClr val="C00000">
                    <a:alpha val="6500"/>
                  </a:srgbClr>
                </a:solidFill>
                <a:prstDash val="solid"/>
              </a:ln>
              <a:solidFill>
                <a:schemeClr val="accent2">
                  <a:alpha val="95000"/>
                </a:schemeClr>
              </a:solidFill>
              <a:effectLst>
                <a:innerShdw blurRad="50900" dist="38500" dir="13500000">
                  <a:srgbClr val="000000">
                    <a:alpha val="60000"/>
                  </a:srgbClr>
                </a:innerShdw>
              </a:effectLst>
            </a:endParaRPr>
          </a:p>
        </p:txBody>
      </p:sp>
    </p:spTree>
    <p:extLst>
      <p:ext uri="{BB962C8B-B14F-4D97-AF65-F5344CB8AC3E}">
        <p14:creationId xmlns:p14="http://schemas.microsoft.com/office/powerpoint/2010/main" val="1841294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147248" cy="1143000"/>
          </a:xfrm>
        </p:spPr>
        <p:txBody>
          <a:bodyPr/>
          <a:lstStyle/>
          <a:p>
            <a:pPr algn="ctr"/>
            <a:r>
              <a:rPr lang="es-MX" sz="3200" dirty="0" smtClean="0"/>
              <a:t>Antecedentes de los derechos humanos</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fontScale="85000" lnSpcReduction="10000"/>
          </a:bodyPr>
          <a:lstStyle/>
          <a:p>
            <a:pPr algn="just"/>
            <a:r>
              <a:rPr lang="es-ES" dirty="0"/>
              <a:t>En los siglos XVI y XVII se configura una amplia teoría de los derechos naturales. Vitoria y Las Casas son exponentes de ellas con la defensa de las personas de los territorios colonizados por la Corona española.</a:t>
            </a:r>
            <a:endParaRPr lang="es-MX" dirty="0"/>
          </a:p>
          <a:p>
            <a:pPr algn="just"/>
            <a:r>
              <a:rPr lang="es-ES" dirty="0" smtClean="0"/>
              <a:t>Juristas </a:t>
            </a:r>
            <a:r>
              <a:rPr lang="es-ES" dirty="0"/>
              <a:t>como Vázquez de Menchaca trabajan en el concepto de los derechos naturales que poseen los individuos con base en el Derecho Natural. Francisco Suárez y Gabriel Vázquez desarrollan sus teorías las cuales influyen en </a:t>
            </a:r>
            <a:r>
              <a:rPr lang="es-ES" dirty="0" err="1"/>
              <a:t>Grocio</a:t>
            </a:r>
            <a:r>
              <a:rPr lang="es-ES" dirty="0"/>
              <a:t>, que le dan un impulso definitivo al iusnaturalismo europeo para la evolución de los derechos naturales</a:t>
            </a:r>
            <a:r>
              <a:rPr lang="es-ES" dirty="0" smtClean="0"/>
              <a:t>.</a:t>
            </a:r>
            <a:endParaRPr lang="es-MX" dirty="0" smtClean="0"/>
          </a:p>
        </p:txBody>
      </p:sp>
    </p:spTree>
    <p:extLst>
      <p:ext uri="{BB962C8B-B14F-4D97-AF65-F5344CB8AC3E}">
        <p14:creationId xmlns:p14="http://schemas.microsoft.com/office/powerpoint/2010/main" val="1889729907"/>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5" dur="500"/>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3068" y="1645590"/>
            <a:ext cx="7917872" cy="2585323"/>
          </a:xfrm>
          <a:prstGeom prst="rect">
            <a:avLst/>
          </a:prstGeom>
          <a:noFill/>
        </p:spPr>
        <p:txBody>
          <a:bodyPr wrap="none" lIns="91440" tIns="45720" rIns="91440" bIns="45720">
            <a:spAutoFit/>
          </a:bodyPr>
          <a:lstStyle/>
          <a:p>
            <a:pPr algn="ctr"/>
            <a:r>
              <a:rPr lang="es-ES" sz="5400" b="1" cap="none" spc="50" dirty="0" smtClean="0">
                <a:ln w="13500">
                  <a:solidFill>
                    <a:srgbClr val="7030A0">
                      <a:alpha val="6500"/>
                    </a:srgbClr>
                  </a:solidFill>
                  <a:prstDash val="solid"/>
                </a:ln>
                <a:solidFill>
                  <a:schemeClr val="bg2">
                    <a:lumMod val="25000"/>
                    <a:alpha val="95000"/>
                  </a:schemeClr>
                </a:solidFill>
                <a:effectLst>
                  <a:innerShdw blurRad="50900" dist="38500" dir="13500000">
                    <a:srgbClr val="000000">
                      <a:alpha val="60000"/>
                    </a:srgbClr>
                  </a:innerShdw>
                </a:effectLst>
              </a:rPr>
              <a:t>Primera parte:</a:t>
            </a:r>
          </a:p>
          <a:p>
            <a:pPr algn="ctr"/>
            <a:r>
              <a:rPr lang="es-ES" sz="5400" b="1" spc="50" dirty="0" smtClean="0">
                <a:ln w="13500">
                  <a:solidFill>
                    <a:srgbClr val="7030A0">
                      <a:alpha val="6500"/>
                    </a:srgbClr>
                  </a:solidFill>
                  <a:prstDash val="solid"/>
                </a:ln>
                <a:solidFill>
                  <a:schemeClr val="bg2">
                    <a:lumMod val="25000"/>
                    <a:alpha val="95000"/>
                  </a:schemeClr>
                </a:solidFill>
                <a:effectLst>
                  <a:innerShdw blurRad="50900" dist="38500" dir="13500000">
                    <a:srgbClr val="000000">
                      <a:alpha val="60000"/>
                    </a:srgbClr>
                  </a:innerShdw>
                </a:effectLst>
              </a:rPr>
              <a:t>Aproximación conceptual</a:t>
            </a:r>
          </a:p>
          <a:p>
            <a:pPr algn="ctr"/>
            <a:r>
              <a:rPr lang="es-ES" sz="5400" b="1" spc="50" dirty="0" smtClean="0">
                <a:ln w="13500">
                  <a:solidFill>
                    <a:srgbClr val="7030A0">
                      <a:alpha val="6500"/>
                    </a:srgbClr>
                  </a:solidFill>
                  <a:prstDash val="solid"/>
                </a:ln>
                <a:solidFill>
                  <a:schemeClr val="bg2">
                    <a:lumMod val="25000"/>
                    <a:alpha val="95000"/>
                  </a:schemeClr>
                </a:solidFill>
                <a:effectLst>
                  <a:innerShdw blurRad="50900" dist="38500" dir="13500000">
                    <a:srgbClr val="000000">
                      <a:alpha val="60000"/>
                    </a:srgbClr>
                  </a:innerShdw>
                </a:effectLst>
              </a:rPr>
              <a:t>a los derechos humanos</a:t>
            </a:r>
            <a:endParaRPr lang="es-ES" sz="5400" b="1" cap="none" spc="50" dirty="0">
              <a:ln w="13500">
                <a:solidFill>
                  <a:srgbClr val="7030A0">
                    <a:alpha val="6500"/>
                  </a:srgbClr>
                </a:solidFill>
                <a:prstDash val="solid"/>
              </a:ln>
              <a:solidFill>
                <a:schemeClr val="bg2">
                  <a:lumMod val="25000"/>
                  <a:alpha val="95000"/>
                </a:schemeClr>
              </a:solidFill>
              <a:effectLst>
                <a:innerShdw blurRad="50900" dist="38500" dir="13500000">
                  <a:srgbClr val="000000">
                    <a:alpha val="60000"/>
                  </a:srgbClr>
                </a:innerShdw>
              </a:effectLst>
            </a:endParaRPr>
          </a:p>
        </p:txBody>
      </p:sp>
    </p:spTree>
    <p:extLst>
      <p:ext uri="{BB962C8B-B14F-4D97-AF65-F5344CB8AC3E}">
        <p14:creationId xmlns:p14="http://schemas.microsoft.com/office/powerpoint/2010/main" val="4425629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147248" cy="1143000"/>
          </a:xfrm>
        </p:spPr>
        <p:txBody>
          <a:bodyPr/>
          <a:lstStyle/>
          <a:p>
            <a:pPr algn="ctr"/>
            <a:r>
              <a:rPr lang="es-MX" sz="3200" dirty="0" smtClean="0"/>
              <a:t>Antecedentes de los derechos humanos</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fontScale="85000" lnSpcReduction="20000"/>
          </a:bodyPr>
          <a:lstStyle/>
          <a:p>
            <a:pPr algn="just"/>
            <a:r>
              <a:rPr lang="es-ES" dirty="0"/>
              <a:t>Locke plantea la defensa de los derechos naturales a la vida, la libertad y la propiedad, los cuales son el fin prioritario de la sociedad civil y en el principio básico legitimador del gobierno.</a:t>
            </a:r>
            <a:endParaRPr lang="es-MX" dirty="0"/>
          </a:p>
          <a:p>
            <a:pPr algn="just"/>
            <a:r>
              <a:rPr lang="es-ES" dirty="0" smtClean="0"/>
              <a:t>En </a:t>
            </a:r>
            <a:r>
              <a:rPr lang="es-ES" dirty="0"/>
              <a:t>el Siglo XVIII Rousseau plantea la  teoría del contrato social, para justificar con ella toda forma de poder en el libre consentimiento de los miembros de la sociedad; dicho consentimiento halla su expresión en la voluntad general, a cuya formación concurre cada ciudadano en condiciones de igualdad, y que constituye el fundamento de la ley entendida como instrumento para garantizar y limitar la libertad.</a:t>
            </a:r>
            <a:endParaRPr lang="es-MX" dirty="0"/>
          </a:p>
          <a:p>
            <a:pPr algn="just"/>
            <a:endParaRPr lang="es-MX" dirty="0" smtClean="0"/>
          </a:p>
        </p:txBody>
      </p:sp>
    </p:spTree>
    <p:extLst>
      <p:ext uri="{BB962C8B-B14F-4D97-AF65-F5344CB8AC3E}">
        <p14:creationId xmlns:p14="http://schemas.microsoft.com/office/powerpoint/2010/main" val="2325539801"/>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5" dur="500"/>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147248" cy="1143000"/>
          </a:xfrm>
        </p:spPr>
        <p:txBody>
          <a:bodyPr/>
          <a:lstStyle/>
          <a:p>
            <a:pPr algn="ctr"/>
            <a:r>
              <a:rPr lang="es-MX" sz="3200" dirty="0" smtClean="0"/>
              <a:t>Las cartas de derechos</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fontScale="92500" lnSpcReduction="20000"/>
          </a:bodyPr>
          <a:lstStyle/>
          <a:p>
            <a:pPr algn="just"/>
            <a:r>
              <a:rPr lang="es-ES" b="1" dirty="0"/>
              <a:t>Paralelamente</a:t>
            </a:r>
            <a:r>
              <a:rPr lang="es-ES" dirty="0"/>
              <a:t> al proceso doctrinal descrito se produjo una progresiva recepción en textos o documentos normativos (denominados genéricamente Cartas o Declaraciones de derechos</a:t>
            </a:r>
            <a:r>
              <a:rPr lang="es-ES" dirty="0" smtClean="0"/>
              <a:t>).</a:t>
            </a:r>
          </a:p>
          <a:p>
            <a:pPr algn="just"/>
            <a:r>
              <a:rPr lang="es-ES" dirty="0"/>
              <a:t>Pactos como el convenido en las Cortes de León del año 1188 entre Alfonso IX y el reino, en la monarquía castellano-leonesa, y el Privilegio General otorgado por Pedro III en las Cortes de Zaragoza son ejemplos de estas cartas.</a:t>
            </a:r>
            <a:endParaRPr lang="es-MX" dirty="0" smtClean="0"/>
          </a:p>
        </p:txBody>
      </p:sp>
    </p:spTree>
    <p:extLst>
      <p:ext uri="{BB962C8B-B14F-4D97-AF65-F5344CB8AC3E}">
        <p14:creationId xmlns:p14="http://schemas.microsoft.com/office/powerpoint/2010/main" val="389414506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5" dur="500"/>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19256" cy="1143000"/>
          </a:xfrm>
        </p:spPr>
        <p:txBody>
          <a:bodyPr/>
          <a:lstStyle/>
          <a:p>
            <a:pPr algn="ctr"/>
            <a:r>
              <a:rPr lang="es-MX" sz="3200" dirty="0" smtClean="0"/>
              <a:t>Antecedentes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a:bodyPr>
          <a:lstStyle/>
          <a:p>
            <a:pPr marL="36576" indent="0" algn="ctr">
              <a:buNone/>
            </a:pPr>
            <a:r>
              <a:rPr lang="es-MX" sz="2800" dirty="0" smtClean="0"/>
              <a:t>Documentos ingleses</a:t>
            </a:r>
          </a:p>
          <a:p>
            <a:pPr marL="36576" indent="0" algn="ctr">
              <a:buNone/>
            </a:pPr>
            <a:endParaRPr lang="es-MX" sz="2800" dirty="0"/>
          </a:p>
          <a:p>
            <a:pPr algn="just"/>
            <a:r>
              <a:rPr lang="es-MX" sz="2800" dirty="0" smtClean="0"/>
              <a:t>Carta Magna de Juan sin Tierra de 1215.</a:t>
            </a:r>
          </a:p>
          <a:p>
            <a:pPr algn="just"/>
            <a:r>
              <a:rPr lang="es-MX" sz="2800" dirty="0" err="1" smtClean="0"/>
              <a:t>Petition</a:t>
            </a:r>
            <a:r>
              <a:rPr lang="es-MX" sz="2800" dirty="0" smtClean="0"/>
              <a:t> </a:t>
            </a:r>
            <a:r>
              <a:rPr lang="es-MX" sz="2800" dirty="0"/>
              <a:t>of </a:t>
            </a:r>
            <a:r>
              <a:rPr lang="es-MX" sz="2800" dirty="0" err="1"/>
              <a:t>Rights</a:t>
            </a:r>
            <a:r>
              <a:rPr lang="es-MX" sz="2800" dirty="0"/>
              <a:t> o Petición de </a:t>
            </a:r>
            <a:r>
              <a:rPr lang="es-MX" sz="2800" dirty="0" smtClean="0"/>
              <a:t>Derechos de 1628.</a:t>
            </a:r>
          </a:p>
          <a:p>
            <a:pPr algn="just"/>
            <a:r>
              <a:rPr lang="es-ES" sz="2800" dirty="0"/>
              <a:t>El Bill of </a:t>
            </a:r>
            <a:r>
              <a:rPr lang="es-ES" sz="2800" dirty="0" err="1"/>
              <a:t>Rights</a:t>
            </a:r>
            <a:r>
              <a:rPr lang="es-ES" sz="2800" dirty="0"/>
              <a:t> o Carta de </a:t>
            </a:r>
            <a:r>
              <a:rPr lang="es-ES" sz="2800" dirty="0" smtClean="0"/>
              <a:t>Derechos de 1689.</a:t>
            </a:r>
            <a:endParaRPr lang="es-MX" sz="2800" dirty="0"/>
          </a:p>
        </p:txBody>
      </p:sp>
    </p:spTree>
    <p:extLst>
      <p:ext uri="{BB962C8B-B14F-4D97-AF65-F5344CB8AC3E}">
        <p14:creationId xmlns:p14="http://schemas.microsoft.com/office/powerpoint/2010/main" val="3150387591"/>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Effect transition="in" filter="slide(fromBottom)">
                                      <p:cBhvr>
                                        <p:cTn id="19" dur="500"/>
                                        <p:tgtEl>
                                          <p:spTgt spid="45059">
                                            <p:txEl>
                                              <p:pRg st="3" end="3"/>
                                            </p:txEl>
                                          </p:spTgt>
                                        </p:tgtEl>
                                      </p:cBhvr>
                                    </p:animEffect>
                                  </p:childTnLst>
                                </p:cTn>
                              </p:par>
                            </p:childTnLst>
                          </p:cTn>
                        </p:par>
                        <p:par>
                          <p:cTn id="20" fill="hold">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45059">
                                            <p:txEl>
                                              <p:pRg st="4" end="4"/>
                                            </p:txEl>
                                          </p:spTgt>
                                        </p:tgtEl>
                                        <p:attrNameLst>
                                          <p:attrName>style.visibility</p:attrName>
                                        </p:attrNameLst>
                                      </p:cBhvr>
                                      <p:to>
                                        <p:strVal val="visible"/>
                                      </p:to>
                                    </p:set>
                                    <p:animEffect transition="in" filter="slide(fromBottom)">
                                      <p:cBhvr>
                                        <p:cTn id="23" dur="5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147248" cy="1143000"/>
          </a:xfrm>
        </p:spPr>
        <p:txBody>
          <a:bodyPr/>
          <a:lstStyle/>
          <a:p>
            <a:pPr algn="ctr"/>
            <a:r>
              <a:rPr lang="es-MX" sz="3200" dirty="0" smtClean="0"/>
              <a:t>Antecedentes de los derechos humanos</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fontScale="92500" lnSpcReduction="20000"/>
          </a:bodyPr>
          <a:lstStyle/>
          <a:p>
            <a:pPr>
              <a:buNone/>
            </a:pPr>
            <a:r>
              <a:rPr lang="es-ES" sz="2800" dirty="0"/>
              <a:t>Aportaciones al constitucionalismo</a:t>
            </a:r>
            <a:r>
              <a:rPr lang="es-ES" dirty="0"/>
              <a:t>:</a:t>
            </a:r>
            <a:endParaRPr lang="es-MX" dirty="0"/>
          </a:p>
          <a:p>
            <a:pPr algn="just">
              <a:buNone/>
            </a:pPr>
            <a:endParaRPr lang="es-MX" dirty="0"/>
          </a:p>
          <a:p>
            <a:pPr algn="just">
              <a:buNone/>
            </a:pPr>
            <a:endParaRPr lang="es-MX" dirty="0"/>
          </a:p>
          <a:p>
            <a:pPr lvl="0" algn="just"/>
            <a:r>
              <a:rPr lang="es-ES" sz="2800" dirty="0"/>
              <a:t>Una Monarquía constitucional centrada en Asambleas legislativas que comparten el poder con el Rey.</a:t>
            </a:r>
            <a:endParaRPr lang="es-MX" sz="2800" dirty="0"/>
          </a:p>
          <a:p>
            <a:pPr lvl="0" algn="just"/>
            <a:r>
              <a:rPr lang="es-ES" sz="2800" dirty="0"/>
              <a:t>Un Parlamento bicameral en el que una de las cámaras será elegida por sufragio censitario primero y posteriormente por sufragio universal.</a:t>
            </a:r>
            <a:endParaRPr lang="es-MX" sz="2800" dirty="0"/>
          </a:p>
          <a:p>
            <a:pPr lvl="0" algn="just"/>
            <a:r>
              <a:rPr lang="es-ES" sz="2800" dirty="0"/>
              <a:t>Una tutela jurisdiccional eficaz para proteger las libertades civiles esenciales basándose en las disposiciones consuetudinarias del </a:t>
            </a:r>
            <a:r>
              <a:rPr lang="es-ES" sz="2800" i="1" dirty="0" err="1"/>
              <a:t>Common</a:t>
            </a:r>
            <a:r>
              <a:rPr lang="es-ES" sz="2800" i="1" dirty="0"/>
              <a:t> </a:t>
            </a:r>
            <a:r>
              <a:rPr lang="es-ES" sz="2800" i="1" dirty="0" err="1"/>
              <a:t>Law</a:t>
            </a:r>
            <a:r>
              <a:rPr lang="es-ES" sz="2800" i="1" dirty="0"/>
              <a:t>.</a:t>
            </a:r>
            <a:endParaRPr lang="es-MX" sz="2800" dirty="0"/>
          </a:p>
        </p:txBody>
      </p:sp>
    </p:spTree>
    <p:extLst>
      <p:ext uri="{BB962C8B-B14F-4D97-AF65-F5344CB8AC3E}">
        <p14:creationId xmlns:p14="http://schemas.microsoft.com/office/powerpoint/2010/main" val="1957032246"/>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3" end="3"/>
                                            </p:txEl>
                                          </p:spTgt>
                                        </p:tgtEl>
                                        <p:attrNameLst>
                                          <p:attrName>style.visibility</p:attrName>
                                        </p:attrNameLst>
                                      </p:cBhvr>
                                      <p:to>
                                        <p:strVal val="visible"/>
                                      </p:to>
                                    </p:set>
                                    <p:animEffect transition="in" filter="slide(fromBottom)">
                                      <p:cBhvr>
                                        <p:cTn id="15" dur="500"/>
                                        <p:tgtEl>
                                          <p:spTgt spid="45059">
                                            <p:txEl>
                                              <p:pRg st="3" end="3"/>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animEffect transition="in" filter="slide(fromBottom)">
                                      <p:cBhvr>
                                        <p:cTn id="19" dur="500"/>
                                        <p:tgtEl>
                                          <p:spTgt spid="45059">
                                            <p:txEl>
                                              <p:pRg st="4" end="4"/>
                                            </p:txEl>
                                          </p:spTgt>
                                        </p:tgtEl>
                                      </p:cBhvr>
                                    </p:animEffect>
                                  </p:childTnLst>
                                </p:cTn>
                              </p:par>
                            </p:childTnLst>
                          </p:cTn>
                        </p:par>
                        <p:par>
                          <p:cTn id="20" fill="hold">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45059">
                                            <p:txEl>
                                              <p:pRg st="5" end="5"/>
                                            </p:txEl>
                                          </p:spTgt>
                                        </p:tgtEl>
                                        <p:attrNameLst>
                                          <p:attrName>style.visibility</p:attrName>
                                        </p:attrNameLst>
                                      </p:cBhvr>
                                      <p:to>
                                        <p:strVal val="visible"/>
                                      </p:to>
                                    </p:set>
                                    <p:animEffect transition="in" filter="slide(fromBottom)">
                                      <p:cBhvr>
                                        <p:cTn id="23" dur="500"/>
                                        <p:tgtEl>
                                          <p:spTgt spid="45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Antecedentes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a:bodyPr>
          <a:lstStyle/>
          <a:p>
            <a:pPr algn="ctr">
              <a:buFont typeface="Wingdings" pitchFamily="2" charset="2"/>
              <a:buNone/>
            </a:pPr>
            <a:r>
              <a:rPr lang="es-MX" sz="2800" dirty="0" smtClean="0"/>
              <a:t>Documentos Americanos</a:t>
            </a:r>
          </a:p>
          <a:p>
            <a:pPr algn="just">
              <a:buFont typeface="Wingdings" pitchFamily="2" charset="2"/>
              <a:buNone/>
            </a:pPr>
            <a:endParaRPr lang="es-MX" sz="2800" dirty="0" smtClean="0"/>
          </a:p>
          <a:p>
            <a:pPr algn="just"/>
            <a:r>
              <a:rPr lang="es-MX" sz="2800" dirty="0" smtClean="0"/>
              <a:t>Carta de Derechos del Buen Pueblo de Virginia (1776).</a:t>
            </a:r>
          </a:p>
          <a:p>
            <a:pPr algn="just"/>
            <a:r>
              <a:rPr lang="es-MX" sz="2800" dirty="0" smtClean="0"/>
              <a:t>Declaración de Independencia de Estados Unidos (1776).</a:t>
            </a:r>
          </a:p>
          <a:p>
            <a:pPr algn="just"/>
            <a:r>
              <a:rPr lang="es-MX" sz="2800" dirty="0" smtClean="0"/>
              <a:t>Primeras diez enmiendas (entre 1789 y 1791) a la Constitución americana de 1787.</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Effect transition="in" filter="slide(fromBottom)">
                                      <p:cBhvr>
                                        <p:cTn id="19" dur="500"/>
                                        <p:tgtEl>
                                          <p:spTgt spid="45059">
                                            <p:txEl>
                                              <p:pRg st="3" end="3"/>
                                            </p:txEl>
                                          </p:spTgt>
                                        </p:tgtEl>
                                      </p:cBhvr>
                                    </p:animEffect>
                                  </p:childTnLst>
                                </p:cTn>
                              </p:par>
                            </p:childTnLst>
                          </p:cTn>
                        </p:par>
                        <p:par>
                          <p:cTn id="20" fill="hold">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45059">
                                            <p:txEl>
                                              <p:pRg st="4" end="4"/>
                                            </p:txEl>
                                          </p:spTgt>
                                        </p:tgtEl>
                                        <p:attrNameLst>
                                          <p:attrName>style.visibility</p:attrName>
                                        </p:attrNameLst>
                                      </p:cBhvr>
                                      <p:to>
                                        <p:strVal val="visible"/>
                                      </p:to>
                                    </p:set>
                                    <p:animEffect transition="in" filter="slide(fromBottom)">
                                      <p:cBhvr>
                                        <p:cTn id="23" dur="5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Antecedentes de los derechos humanos</a:t>
            </a:r>
            <a:endParaRPr lang="es-ES" sz="3200" dirty="0"/>
          </a:p>
        </p:txBody>
      </p:sp>
      <p:sp>
        <p:nvSpPr>
          <p:cNvPr id="45059" name="Rectangle 3"/>
          <p:cNvSpPr>
            <a:spLocks noGrp="1" noChangeArrowheads="1"/>
          </p:cNvSpPr>
          <p:nvPr>
            <p:ph idx="1"/>
          </p:nvPr>
        </p:nvSpPr>
        <p:spPr>
          <a:xfrm>
            <a:off x="457200" y="1600200"/>
            <a:ext cx="8219256" cy="4525963"/>
          </a:xfrm>
        </p:spPr>
        <p:txBody>
          <a:bodyPr>
            <a:normAutofit/>
          </a:bodyPr>
          <a:lstStyle/>
          <a:p>
            <a:pPr algn="just">
              <a:buNone/>
            </a:pPr>
            <a:r>
              <a:rPr lang="es-ES" sz="3200" dirty="0" smtClean="0"/>
              <a:t>Aportaciones al constitucionalismo:</a:t>
            </a:r>
            <a:endParaRPr lang="es-MX" sz="3200" dirty="0" smtClean="0"/>
          </a:p>
          <a:p>
            <a:pPr algn="just">
              <a:buNone/>
            </a:pPr>
            <a:endParaRPr lang="es-MX" sz="3200" dirty="0" smtClean="0"/>
          </a:p>
          <a:p>
            <a:pPr lvl="0" algn="just"/>
            <a:r>
              <a:rPr lang="es-ES" sz="3200" dirty="0" smtClean="0"/>
              <a:t>La estructura federal del Estado.</a:t>
            </a:r>
            <a:endParaRPr lang="es-MX" sz="3200" dirty="0" smtClean="0"/>
          </a:p>
          <a:p>
            <a:pPr lvl="0" algn="just"/>
            <a:r>
              <a:rPr lang="es-ES" sz="3200" dirty="0" smtClean="0"/>
              <a:t>La forma de gobierno presidencial.</a:t>
            </a:r>
            <a:endParaRPr lang="es-MX" sz="3200" dirty="0" smtClean="0"/>
          </a:p>
          <a:p>
            <a:pPr algn="just"/>
            <a:r>
              <a:rPr lang="es-ES" sz="3200" dirty="0" smtClean="0"/>
              <a:t>El control jurisdiccional de la constitucionalidad de las leyes</a:t>
            </a:r>
            <a:endParaRPr lang="es-MX" sz="3200" dirty="0" smtClean="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Effect transition="in" filter="slide(fromBottom)">
                                      <p:cBhvr>
                                        <p:cTn id="19" dur="500"/>
                                        <p:tgtEl>
                                          <p:spTgt spid="45059">
                                            <p:txEl>
                                              <p:pRg st="3" end="3"/>
                                            </p:txEl>
                                          </p:spTgt>
                                        </p:tgtEl>
                                      </p:cBhvr>
                                    </p:animEffect>
                                  </p:childTnLst>
                                </p:cTn>
                              </p:par>
                            </p:childTnLst>
                          </p:cTn>
                        </p:par>
                        <p:par>
                          <p:cTn id="20" fill="hold">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45059">
                                            <p:txEl>
                                              <p:pRg st="4" end="4"/>
                                            </p:txEl>
                                          </p:spTgt>
                                        </p:tgtEl>
                                        <p:attrNameLst>
                                          <p:attrName>style.visibility</p:attrName>
                                        </p:attrNameLst>
                                      </p:cBhvr>
                                      <p:to>
                                        <p:strVal val="visible"/>
                                      </p:to>
                                    </p:set>
                                    <p:animEffect transition="in" filter="slide(fromBottom)">
                                      <p:cBhvr>
                                        <p:cTn id="23" dur="5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147248" cy="1143000"/>
          </a:xfrm>
        </p:spPr>
        <p:txBody>
          <a:bodyPr/>
          <a:lstStyle/>
          <a:p>
            <a:pPr algn="ctr"/>
            <a:r>
              <a:rPr lang="es-MX" sz="3200" dirty="0" smtClean="0"/>
              <a:t>Antecedentes de los derechos humanos</a:t>
            </a:r>
            <a:endParaRPr lang="es-ES" sz="3200" dirty="0"/>
          </a:p>
        </p:txBody>
      </p:sp>
      <p:sp>
        <p:nvSpPr>
          <p:cNvPr id="45059" name="Rectangle 3"/>
          <p:cNvSpPr>
            <a:spLocks noGrp="1" noChangeArrowheads="1"/>
          </p:cNvSpPr>
          <p:nvPr>
            <p:ph idx="1"/>
          </p:nvPr>
        </p:nvSpPr>
        <p:spPr>
          <a:xfrm>
            <a:off x="457200" y="1600200"/>
            <a:ext cx="8075240" cy="4525963"/>
          </a:xfrm>
        </p:spPr>
        <p:txBody>
          <a:bodyPr>
            <a:normAutofit/>
          </a:bodyPr>
          <a:lstStyle/>
          <a:p>
            <a:pPr algn="ctr">
              <a:buFont typeface="Wingdings" pitchFamily="2" charset="2"/>
              <a:buNone/>
            </a:pPr>
            <a:r>
              <a:rPr lang="es-MX" sz="3200" dirty="0" smtClean="0"/>
              <a:t>Modelo Francés</a:t>
            </a:r>
          </a:p>
          <a:p>
            <a:pPr algn="just">
              <a:buFont typeface="Wingdings" pitchFamily="2" charset="2"/>
              <a:buNone/>
            </a:pPr>
            <a:endParaRPr lang="es-MX" sz="3200" dirty="0" smtClean="0"/>
          </a:p>
          <a:p>
            <a:pPr algn="just"/>
            <a:r>
              <a:rPr lang="es-MX" sz="3200" dirty="0" smtClean="0"/>
              <a:t>Declaración de los Derechos del Hombre y del Ciudadano (1789)</a:t>
            </a:r>
          </a:p>
          <a:p>
            <a:pPr algn="just"/>
            <a:r>
              <a:rPr lang="es-MX" sz="3200" dirty="0" smtClean="0"/>
              <a:t>Constituciones francesas de 1791 y 1793.</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Effect transition="in" filter="slide(fromBottom)">
                                      <p:cBhvr>
                                        <p:cTn id="19"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147248" cy="1143000"/>
          </a:xfrm>
        </p:spPr>
        <p:txBody>
          <a:bodyPr/>
          <a:lstStyle/>
          <a:p>
            <a:pPr algn="ctr"/>
            <a:r>
              <a:rPr lang="es-MX" sz="3200" dirty="0" smtClean="0"/>
              <a:t>Antecedentes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fontScale="92500" lnSpcReduction="20000"/>
          </a:bodyPr>
          <a:lstStyle/>
          <a:p>
            <a:pPr>
              <a:buNone/>
            </a:pPr>
            <a:r>
              <a:rPr lang="es-ES" sz="3200" dirty="0" smtClean="0"/>
              <a:t>Aportaciones al constitucionalismo:</a:t>
            </a:r>
            <a:endParaRPr lang="es-MX" sz="3200" dirty="0" smtClean="0"/>
          </a:p>
          <a:p>
            <a:pPr>
              <a:buNone/>
            </a:pPr>
            <a:endParaRPr lang="es-MX" sz="3200" dirty="0" smtClean="0"/>
          </a:p>
          <a:p>
            <a:pPr lvl="0" algn="just"/>
            <a:r>
              <a:rPr lang="es-ES" sz="3200" dirty="0" smtClean="0"/>
              <a:t>El principio universal de la división de poderes, estableciéndose las competencias de los órganos del Estado.</a:t>
            </a:r>
            <a:endParaRPr lang="es-MX" sz="3200" dirty="0" smtClean="0"/>
          </a:p>
          <a:p>
            <a:pPr lvl="0" algn="just"/>
            <a:r>
              <a:rPr lang="es-ES" sz="3200" dirty="0" smtClean="0"/>
              <a:t>El principio de la soberanía nacional.</a:t>
            </a:r>
            <a:endParaRPr lang="es-MX" sz="3200" dirty="0" smtClean="0"/>
          </a:p>
          <a:p>
            <a:pPr algn="just"/>
            <a:r>
              <a:rPr lang="es-ES" sz="3200" dirty="0" smtClean="0"/>
              <a:t>El desarrollo doctrinal de los derechos públicos subjetivos de los ciudadanos como intrínsecos a la naturaleza humana y, por tanto, por encima de los derechos positivos.</a:t>
            </a:r>
            <a:endParaRPr lang="es-MX" sz="3200" dirty="0" smtClean="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Effect transition="in" filter="slide(fromBottom)">
                                      <p:cBhvr>
                                        <p:cTn id="19" dur="500"/>
                                        <p:tgtEl>
                                          <p:spTgt spid="45059">
                                            <p:txEl>
                                              <p:pRg st="3" end="3"/>
                                            </p:txEl>
                                          </p:spTgt>
                                        </p:tgtEl>
                                      </p:cBhvr>
                                    </p:animEffect>
                                  </p:childTnLst>
                                </p:cTn>
                              </p:par>
                            </p:childTnLst>
                          </p:cTn>
                        </p:par>
                        <p:par>
                          <p:cTn id="20" fill="hold">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45059">
                                            <p:txEl>
                                              <p:pRg st="4" end="4"/>
                                            </p:txEl>
                                          </p:spTgt>
                                        </p:tgtEl>
                                        <p:attrNameLst>
                                          <p:attrName>style.visibility</p:attrName>
                                        </p:attrNameLst>
                                      </p:cBhvr>
                                      <p:to>
                                        <p:strVal val="visible"/>
                                      </p:to>
                                    </p:set>
                                    <p:animEffect transition="in" filter="slide(fromBottom)">
                                      <p:cBhvr>
                                        <p:cTn id="23" dur="5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Evolución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fontScale="92500" lnSpcReduction="20000"/>
          </a:bodyPr>
          <a:lstStyle/>
          <a:p>
            <a:pPr algn="just"/>
            <a:r>
              <a:rPr lang="es-ES" sz="3200" dirty="0"/>
              <a:t>La Constitución de Cádiz de 1812 (que rigió en México), aunque no contiene una declaración sistemática de derechos, reconoce una amplia relación de libertades que aparecen diseminadas por los distintos artículos que integran su contenido.</a:t>
            </a:r>
            <a:endParaRPr lang="es-MX" sz="3200" dirty="0"/>
          </a:p>
          <a:p>
            <a:pPr marL="36576" indent="0">
              <a:buNone/>
            </a:pPr>
            <a:endParaRPr lang="es-MX" sz="3200" dirty="0"/>
          </a:p>
          <a:p>
            <a:pPr algn="just"/>
            <a:r>
              <a:rPr lang="es-ES" sz="3200" dirty="0"/>
              <a:t>La Constitución belga de 1831, así como en cartas constitucionales de los Estados alemán e italiano de la época, incluyen una serie de derechos y libertades, más o menos amplia.</a:t>
            </a:r>
            <a:endParaRPr lang="es-MX" sz="3200" dirty="0"/>
          </a:p>
          <a:p>
            <a:pPr algn="just"/>
            <a:endParaRPr lang="es-MX" sz="2800" dirty="0" smtClean="0"/>
          </a:p>
        </p:txBody>
      </p:sp>
    </p:spTree>
    <p:extLst>
      <p:ext uri="{BB962C8B-B14F-4D97-AF65-F5344CB8AC3E}">
        <p14:creationId xmlns:p14="http://schemas.microsoft.com/office/powerpoint/2010/main" val="263120292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Evolución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a:bodyPr>
          <a:lstStyle/>
          <a:p>
            <a:pPr marL="36576" indent="0" algn="just">
              <a:buNone/>
            </a:pPr>
            <a:r>
              <a:rPr lang="es-ES" sz="2800" dirty="0"/>
              <a:t>En el Siglo XIX inicia un proceso de progresiva relativización del contenido iusnaturalista de los derechos, los cuales pasan a encuadrarse y entenderse dentro del sistema de relaciones jurídico-positivas entre el Estado, en cuanto a persona jurídica, y los sujetos privados, que la dogmática alemana del Derecho público estudiará bajo el epígrafe de </a:t>
            </a:r>
            <a:r>
              <a:rPr lang="es-ES" sz="2800" i="1" dirty="0"/>
              <a:t>derechos públicos subjetivos.</a:t>
            </a:r>
            <a:endParaRPr lang="es-MX" sz="28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147248" cy="1143000"/>
          </a:xfrm>
        </p:spPr>
        <p:txBody>
          <a:bodyPr/>
          <a:lstStyle/>
          <a:p>
            <a:pPr algn="ctr"/>
            <a:r>
              <a:rPr lang="es-MX" sz="3200" dirty="0" smtClean="0"/>
              <a:t>APROXIMACIÓN CONCEPTUAL</a:t>
            </a:r>
            <a:endParaRPr lang="es-ES" sz="3200" dirty="0"/>
          </a:p>
        </p:txBody>
      </p:sp>
      <p:sp>
        <p:nvSpPr>
          <p:cNvPr id="45059" name="Rectangle 3"/>
          <p:cNvSpPr>
            <a:spLocks noGrp="1" noChangeArrowheads="1"/>
          </p:cNvSpPr>
          <p:nvPr>
            <p:ph idx="1"/>
          </p:nvPr>
        </p:nvSpPr>
        <p:spPr>
          <a:xfrm>
            <a:off x="457200" y="1600200"/>
            <a:ext cx="8363272" cy="4525963"/>
          </a:xfrm>
        </p:spPr>
        <p:txBody>
          <a:bodyPr>
            <a:normAutofit/>
          </a:bodyPr>
          <a:lstStyle/>
          <a:p>
            <a:pPr algn="ctr">
              <a:buFont typeface="Wingdings" pitchFamily="2" charset="2"/>
              <a:buNone/>
            </a:pPr>
            <a:r>
              <a:rPr lang="es-MX" dirty="0"/>
              <a:t>	</a:t>
            </a:r>
            <a:r>
              <a:rPr lang="es-MX" sz="4000" dirty="0" smtClean="0"/>
              <a:t>¿Es lo mismo?</a:t>
            </a:r>
          </a:p>
          <a:p>
            <a:pPr algn="ctr">
              <a:buFont typeface="Wingdings" pitchFamily="2" charset="2"/>
              <a:buNone/>
            </a:pPr>
            <a:endParaRPr lang="es-MX" sz="4000" dirty="0"/>
          </a:p>
          <a:p>
            <a:pPr algn="just"/>
            <a:r>
              <a:rPr lang="es-MX" sz="4000" dirty="0" smtClean="0"/>
              <a:t>Derechos humanos</a:t>
            </a:r>
          </a:p>
          <a:p>
            <a:pPr algn="just"/>
            <a:r>
              <a:rPr lang="es-MX" sz="4000" dirty="0" smtClean="0"/>
              <a:t>Derechos fundamentales</a:t>
            </a:r>
          </a:p>
          <a:p>
            <a:pPr algn="just"/>
            <a:r>
              <a:rPr lang="es-MX" sz="4000" dirty="0" smtClean="0"/>
              <a:t>Garantías (individuales, constitucionales)</a:t>
            </a:r>
          </a:p>
        </p:txBody>
      </p:sp>
    </p:spTree>
    <p:extLst>
      <p:ext uri="{BB962C8B-B14F-4D97-AF65-F5344CB8AC3E}">
        <p14:creationId xmlns:p14="http://schemas.microsoft.com/office/powerpoint/2010/main" val="12637992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Effect transition="in" filter="slide(fromBottom)">
                                      <p:cBhvr>
                                        <p:cTn id="19" dur="500"/>
                                        <p:tgtEl>
                                          <p:spTgt spid="45059">
                                            <p:txEl>
                                              <p:pRg st="3" end="3"/>
                                            </p:txEl>
                                          </p:spTgt>
                                        </p:tgtEl>
                                      </p:cBhvr>
                                    </p:animEffect>
                                  </p:childTnLst>
                                </p:cTn>
                              </p:par>
                            </p:childTnLst>
                          </p:cTn>
                        </p:par>
                        <p:par>
                          <p:cTn id="20" fill="hold">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45059">
                                            <p:txEl>
                                              <p:pRg st="4" end="4"/>
                                            </p:txEl>
                                          </p:spTgt>
                                        </p:tgtEl>
                                        <p:attrNameLst>
                                          <p:attrName>style.visibility</p:attrName>
                                        </p:attrNameLst>
                                      </p:cBhvr>
                                      <p:to>
                                        <p:strVal val="visible"/>
                                      </p:to>
                                    </p:set>
                                    <p:animEffect transition="in" filter="slide(fromBottom)">
                                      <p:cBhvr>
                                        <p:cTn id="23" dur="5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Evolución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fontScale="92500" lnSpcReduction="20000"/>
          </a:bodyPr>
          <a:lstStyle/>
          <a:p>
            <a:pPr algn="just"/>
            <a:r>
              <a:rPr lang="es-ES" sz="3200" dirty="0"/>
              <a:t>Durante el Siglo XIX el proletariado va adquiriendo protagonismo histórico, a medida que avanza el proceso de industrialización, y cuando desarrolla una conciencia de clase reivindica unos </a:t>
            </a:r>
            <a:r>
              <a:rPr lang="es-ES" sz="3200" i="1" dirty="0"/>
              <a:t>derechos económicos y sociales</a:t>
            </a:r>
            <a:r>
              <a:rPr lang="es-ES" sz="3200" dirty="0"/>
              <a:t> frente a los derechos individuales.</a:t>
            </a:r>
            <a:endParaRPr lang="es-MX" sz="3200" dirty="0"/>
          </a:p>
          <a:p>
            <a:pPr marL="36576" indent="0">
              <a:buNone/>
            </a:pPr>
            <a:endParaRPr lang="es-MX" sz="3200" dirty="0"/>
          </a:p>
          <a:p>
            <a:pPr algn="just"/>
            <a:r>
              <a:rPr lang="es-ES" sz="3200" dirty="0"/>
              <a:t>Se puede considerar que la carta de estos nuevos derechos es el </a:t>
            </a:r>
            <a:r>
              <a:rPr lang="es-ES" sz="3200" i="1" dirty="0"/>
              <a:t>Manifiesto del Partido Comunista</a:t>
            </a:r>
            <a:r>
              <a:rPr lang="es-ES" sz="3200" dirty="0"/>
              <a:t> redactado por Marx y Engels en el año de 1848.</a:t>
            </a:r>
            <a:endParaRPr lang="es-MX" sz="2800" dirty="0" smtClean="0"/>
          </a:p>
        </p:txBody>
      </p:sp>
    </p:spTree>
    <p:extLst>
      <p:ext uri="{BB962C8B-B14F-4D97-AF65-F5344CB8AC3E}">
        <p14:creationId xmlns:p14="http://schemas.microsoft.com/office/powerpoint/2010/main" val="232351446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Evolución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a:bodyPr>
          <a:lstStyle/>
          <a:p>
            <a:pPr algn="just"/>
            <a:r>
              <a:rPr lang="es-ES" sz="2800" dirty="0"/>
              <a:t>El espíritu del </a:t>
            </a:r>
            <a:r>
              <a:rPr lang="es-ES" sz="2800" i="1" dirty="0"/>
              <a:t>Manifiesto</a:t>
            </a:r>
            <a:r>
              <a:rPr lang="es-ES" sz="2800" dirty="0"/>
              <a:t> se refleja </a:t>
            </a:r>
            <a:r>
              <a:rPr lang="es-ES" sz="2800" dirty="0" smtClean="0"/>
              <a:t>en </a:t>
            </a:r>
            <a:r>
              <a:rPr lang="es-ES" sz="2800" dirty="0"/>
              <a:t>la Declaración de los Derechos del Pueblo Trabajador y Explotado, promulgada en la URSS tras el triunfo de la Revolución, en el año </a:t>
            </a:r>
            <a:r>
              <a:rPr lang="es-ES" sz="2800" dirty="0" smtClean="0"/>
              <a:t>de 1918.</a:t>
            </a:r>
            <a:endParaRPr lang="es-MX" sz="2800" dirty="0"/>
          </a:p>
          <a:p>
            <a:pPr algn="just"/>
            <a:r>
              <a:rPr lang="es-ES" sz="2800" dirty="0" smtClean="0"/>
              <a:t>La </a:t>
            </a:r>
            <a:r>
              <a:rPr lang="es-ES" sz="2800" dirty="0"/>
              <a:t>Constitución </a:t>
            </a:r>
            <a:r>
              <a:rPr lang="es-ES" sz="2800" dirty="0" smtClean="0"/>
              <a:t>mexicana de 1917 es la primera en incluir los derechos sociales.</a:t>
            </a:r>
          </a:p>
          <a:p>
            <a:pPr algn="just"/>
            <a:r>
              <a:rPr lang="es-ES" sz="2800" dirty="0"/>
              <a:t>Posteriormente, </a:t>
            </a:r>
            <a:r>
              <a:rPr lang="es-ES" sz="2800" dirty="0" smtClean="0"/>
              <a:t>la </a:t>
            </a:r>
            <a:r>
              <a:rPr lang="es-ES" sz="2800" dirty="0"/>
              <a:t>Constitución germana de Weimar de </a:t>
            </a:r>
            <a:r>
              <a:rPr lang="es-ES" sz="2800" dirty="0" smtClean="0"/>
              <a:t>1919 amplia este catálogo de derechos económicos, sociales y culturales.</a:t>
            </a:r>
          </a:p>
          <a:p>
            <a:pPr algn="just"/>
            <a:endParaRPr lang="es-MX" sz="2800" dirty="0" smtClean="0"/>
          </a:p>
        </p:txBody>
      </p:sp>
    </p:spTree>
    <p:extLst>
      <p:ext uri="{BB962C8B-B14F-4D97-AF65-F5344CB8AC3E}">
        <p14:creationId xmlns:p14="http://schemas.microsoft.com/office/powerpoint/2010/main" val="231421680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5" dur="500"/>
                                        <p:tgtEl>
                                          <p:spTgt spid="45059">
                                            <p:txEl>
                                              <p:pRg st="1" end="1"/>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9"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Evolución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a:bodyPr>
          <a:lstStyle/>
          <a:p>
            <a:pPr algn="just"/>
            <a:r>
              <a:rPr lang="es-MX" sz="2800" dirty="0" smtClean="0"/>
              <a:t>A partir de entonces se incorporan los derechos económicos, sociales y culturales en las constituciones</a:t>
            </a:r>
            <a:r>
              <a:rPr lang="es-ES" sz="2800" dirty="0" smtClean="0"/>
              <a:t>.</a:t>
            </a:r>
          </a:p>
          <a:p>
            <a:pPr algn="just"/>
            <a:r>
              <a:rPr lang="es-ES" sz="2800" dirty="0" smtClean="0"/>
              <a:t>Se rompe con el paradigma de la simple abstención del Estado para la satisfacción de los derechos.</a:t>
            </a:r>
          </a:p>
          <a:p>
            <a:pPr algn="just"/>
            <a:r>
              <a:rPr lang="es-ES" sz="2800" dirty="0" smtClean="0"/>
              <a:t>Se comienza a gestar una nueva generación de derechos humanos.</a:t>
            </a:r>
          </a:p>
          <a:p>
            <a:pPr algn="just"/>
            <a:endParaRPr lang="es-MX" sz="2800" dirty="0" smtClean="0"/>
          </a:p>
        </p:txBody>
      </p:sp>
    </p:spTree>
    <p:extLst>
      <p:ext uri="{BB962C8B-B14F-4D97-AF65-F5344CB8AC3E}">
        <p14:creationId xmlns:p14="http://schemas.microsoft.com/office/powerpoint/2010/main" val="345209191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5" dur="500"/>
                                        <p:tgtEl>
                                          <p:spTgt spid="45059">
                                            <p:txEl>
                                              <p:pRg st="1" end="1"/>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9"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Sistemas internacional y regional de protección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a:bodyPr>
          <a:lstStyle/>
          <a:p>
            <a:pPr marL="36576" indent="0" algn="just">
              <a:buNone/>
            </a:pPr>
            <a:endParaRPr lang="es-MX" sz="2800" dirty="0" smtClean="0"/>
          </a:p>
          <a:p>
            <a:pPr algn="just"/>
            <a:r>
              <a:rPr lang="es-MX" sz="2800" dirty="0" smtClean="0"/>
              <a:t>Organización de las Naciones Unidas 1945.</a:t>
            </a:r>
          </a:p>
          <a:p>
            <a:pPr algn="just"/>
            <a:r>
              <a:rPr lang="es-MX" sz="2800" dirty="0" smtClean="0"/>
              <a:t>Declaración Universal de los Derechos Humanos 1948.</a:t>
            </a:r>
          </a:p>
          <a:p>
            <a:pPr algn="just"/>
            <a:r>
              <a:rPr lang="es-MX" sz="2800" dirty="0" smtClean="0"/>
              <a:t>Pacto Internacional de Derechos Civiles y Políticos 1966.</a:t>
            </a:r>
          </a:p>
          <a:p>
            <a:pPr algn="just"/>
            <a:r>
              <a:rPr lang="es-MX" sz="2800" dirty="0" smtClean="0"/>
              <a:t>Pacto Internacional de Derechos Económicos, Sociales y Culturales 1966.</a:t>
            </a:r>
            <a:endParaRPr lang="es-MX" sz="2800" dirty="0"/>
          </a:p>
          <a:p>
            <a:pPr marL="0" indent="0" algn="just">
              <a:buNone/>
            </a:pPr>
            <a:endParaRPr lang="es-MX" sz="2800" b="1" dirty="0"/>
          </a:p>
        </p:txBody>
      </p:sp>
    </p:spTree>
    <p:extLst>
      <p:ext uri="{BB962C8B-B14F-4D97-AF65-F5344CB8AC3E}">
        <p14:creationId xmlns:p14="http://schemas.microsoft.com/office/powerpoint/2010/main" val="12498407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Sistemas internacional y regional de protección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a:bodyPr>
          <a:lstStyle/>
          <a:p>
            <a:pPr marL="36576" indent="0" algn="ctr">
              <a:buNone/>
            </a:pPr>
            <a:r>
              <a:rPr lang="es-MX" sz="2800" dirty="0" smtClean="0"/>
              <a:t>Sistema Interamericano</a:t>
            </a:r>
          </a:p>
          <a:p>
            <a:pPr algn="just"/>
            <a:r>
              <a:rPr lang="es-MX" sz="2800" dirty="0" smtClean="0"/>
              <a:t>Organización de las Estados Americanos 1948.</a:t>
            </a:r>
          </a:p>
          <a:p>
            <a:pPr algn="just"/>
            <a:r>
              <a:rPr lang="es-MX" sz="2800" dirty="0" smtClean="0"/>
              <a:t>Declaración Americana de los Derechos y Deberes del Hombre 1948.</a:t>
            </a:r>
          </a:p>
          <a:p>
            <a:pPr algn="just"/>
            <a:r>
              <a:rPr lang="es-MX" sz="2800" dirty="0" smtClean="0"/>
              <a:t>Convención Americana sobre Derechos Humanos 1969. (entró en vigor en 1978).</a:t>
            </a:r>
          </a:p>
          <a:p>
            <a:pPr algn="just"/>
            <a:r>
              <a:rPr lang="es-MX" sz="2800" dirty="0" smtClean="0"/>
              <a:t>Protocolos adicionales sobre Derechos Económicos, Sociales y Culturales (1988) y sobre Pena de Muerte (1990).</a:t>
            </a:r>
            <a:endParaRPr lang="es-MX" sz="2800" dirty="0"/>
          </a:p>
          <a:p>
            <a:pPr marL="0" indent="0" algn="just">
              <a:buNone/>
            </a:pPr>
            <a:endParaRPr lang="es-MX" sz="2800" b="1" dirty="0"/>
          </a:p>
        </p:txBody>
      </p:sp>
    </p:spTree>
    <p:extLst>
      <p:ext uri="{BB962C8B-B14F-4D97-AF65-F5344CB8AC3E}">
        <p14:creationId xmlns:p14="http://schemas.microsoft.com/office/powerpoint/2010/main" val="104524251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Sistemas internacional y regional de protección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a:bodyPr>
          <a:lstStyle/>
          <a:p>
            <a:pPr marL="36576" indent="0" algn="ctr">
              <a:buNone/>
            </a:pPr>
            <a:r>
              <a:rPr lang="es-MX" sz="2800" dirty="0" smtClean="0"/>
              <a:t>Sistema Interamericano</a:t>
            </a:r>
          </a:p>
          <a:p>
            <a:pPr marL="36576" indent="0" algn="ctr">
              <a:buNone/>
            </a:pPr>
            <a:r>
              <a:rPr lang="es-MX" sz="2800" dirty="0" smtClean="0"/>
              <a:t>Órganos</a:t>
            </a:r>
          </a:p>
          <a:p>
            <a:pPr algn="just"/>
            <a:r>
              <a:rPr lang="es-MX" sz="2800" dirty="0" smtClean="0"/>
              <a:t>Comisión Interamericana de Derechos Humanos. Se crea en 1959 y se considera órgano de la OEA desde 1967. Se establece después en la Convención.</a:t>
            </a:r>
          </a:p>
          <a:p>
            <a:pPr algn="just"/>
            <a:r>
              <a:rPr lang="es-MX" sz="2800" dirty="0" smtClean="0"/>
              <a:t>Corte Interamericana de Derechos Humanos. Se establece en la Convención.</a:t>
            </a:r>
            <a:endParaRPr lang="es-MX" sz="2800" dirty="0"/>
          </a:p>
          <a:p>
            <a:pPr marL="0" indent="0" algn="just">
              <a:buNone/>
            </a:pPr>
            <a:endParaRPr lang="es-MX" sz="2800" b="1" dirty="0"/>
          </a:p>
        </p:txBody>
      </p:sp>
    </p:spTree>
    <p:extLst>
      <p:ext uri="{BB962C8B-B14F-4D97-AF65-F5344CB8AC3E}">
        <p14:creationId xmlns:p14="http://schemas.microsoft.com/office/powerpoint/2010/main" val="211071072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Sistemas internacional y regional de protección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lnSpcReduction="10000"/>
          </a:bodyPr>
          <a:lstStyle/>
          <a:p>
            <a:pPr marL="36576" indent="0" algn="ctr">
              <a:buNone/>
            </a:pPr>
            <a:r>
              <a:rPr lang="es-MX" sz="2800" dirty="0" smtClean="0"/>
              <a:t>Sistema Europeo (Antecedentes)</a:t>
            </a:r>
          </a:p>
          <a:p>
            <a:pPr algn="just"/>
            <a:r>
              <a:rPr lang="es-ES" sz="2800" dirty="0"/>
              <a:t>Constitución del Consejo de Europa en el Congreso celebrado en La Haya, Holanda, el 7 de mayo de 1948.</a:t>
            </a:r>
          </a:p>
          <a:p>
            <a:pPr algn="just"/>
            <a:r>
              <a:rPr lang="es-ES" sz="2800" dirty="0" smtClean="0"/>
              <a:t>El </a:t>
            </a:r>
            <a:r>
              <a:rPr lang="es-ES" sz="2800" dirty="0"/>
              <a:t>tratado de Londres o Estatuto del Consejo de Europa se suscribió el 5 de mayo de 1947.</a:t>
            </a:r>
          </a:p>
          <a:p>
            <a:pPr algn="just"/>
            <a:r>
              <a:rPr lang="es-ES" sz="2800" dirty="0" smtClean="0"/>
              <a:t>La </a:t>
            </a:r>
            <a:r>
              <a:rPr lang="es-ES" sz="2800" dirty="0"/>
              <a:t>finalidad del Consejo es la de realizar una unión más estrecha entre sus miembros para salvaguardar los ideales y principios que constituyen su patrimonio común.</a:t>
            </a:r>
          </a:p>
          <a:p>
            <a:pPr marL="0" indent="0" algn="just">
              <a:buNone/>
            </a:pPr>
            <a:endParaRPr lang="es-MX" sz="2800" b="1" dirty="0"/>
          </a:p>
        </p:txBody>
      </p:sp>
    </p:spTree>
    <p:extLst>
      <p:ext uri="{BB962C8B-B14F-4D97-AF65-F5344CB8AC3E}">
        <p14:creationId xmlns:p14="http://schemas.microsoft.com/office/powerpoint/2010/main" val="224922895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91264" cy="1143000"/>
          </a:xfrm>
        </p:spPr>
        <p:txBody>
          <a:bodyPr/>
          <a:lstStyle/>
          <a:p>
            <a:pPr algn="ctr"/>
            <a:r>
              <a:rPr lang="es-MX" sz="3200" dirty="0" smtClean="0"/>
              <a:t>Sistemas internacional y regional de protección de los derechos humanos</a:t>
            </a:r>
            <a:endParaRPr lang="es-ES" sz="3200" dirty="0"/>
          </a:p>
        </p:txBody>
      </p:sp>
      <p:sp>
        <p:nvSpPr>
          <p:cNvPr id="45059" name="Rectangle 3"/>
          <p:cNvSpPr>
            <a:spLocks noGrp="1" noChangeArrowheads="1"/>
          </p:cNvSpPr>
          <p:nvPr>
            <p:ph idx="1"/>
          </p:nvPr>
        </p:nvSpPr>
        <p:spPr>
          <a:xfrm>
            <a:off x="457200" y="1600200"/>
            <a:ext cx="8291264" cy="4525963"/>
          </a:xfrm>
        </p:spPr>
        <p:txBody>
          <a:bodyPr>
            <a:normAutofit lnSpcReduction="10000"/>
          </a:bodyPr>
          <a:lstStyle/>
          <a:p>
            <a:pPr marL="36576" indent="0" algn="ctr">
              <a:buNone/>
            </a:pPr>
            <a:r>
              <a:rPr lang="es-MX" sz="2800" dirty="0" smtClean="0"/>
              <a:t>Sistema Europeo (Antecedentes)</a:t>
            </a:r>
          </a:p>
          <a:p>
            <a:pPr algn="just"/>
            <a:r>
              <a:rPr lang="es-ES" sz="2800" dirty="0"/>
              <a:t>Constitución del Consejo de Europa en el Congreso celebrado en La Haya, Holanda, el 7 de mayo de 1948.</a:t>
            </a:r>
          </a:p>
          <a:p>
            <a:pPr algn="just"/>
            <a:r>
              <a:rPr lang="es-ES" sz="2800" dirty="0" smtClean="0"/>
              <a:t>El </a:t>
            </a:r>
            <a:r>
              <a:rPr lang="es-ES" sz="2800" dirty="0"/>
              <a:t>tratado de Londres o Estatuto del Consejo de Europa se suscribió el 5 de mayo de 1947.</a:t>
            </a:r>
          </a:p>
          <a:p>
            <a:pPr algn="just"/>
            <a:r>
              <a:rPr lang="es-ES" sz="2800" dirty="0" smtClean="0"/>
              <a:t>La </a:t>
            </a:r>
            <a:r>
              <a:rPr lang="es-ES" sz="2800" dirty="0"/>
              <a:t>finalidad del Consejo es la de realizar una unión más estrecha entre sus miembros para salvaguardar los ideales y principios que constituyen su patrimonio común.</a:t>
            </a:r>
          </a:p>
          <a:p>
            <a:pPr marL="0" indent="0" algn="just">
              <a:buNone/>
            </a:pPr>
            <a:endParaRPr lang="es-MX" sz="2800" b="1" dirty="0"/>
          </a:p>
        </p:txBody>
      </p:sp>
    </p:spTree>
    <p:extLst>
      <p:ext uri="{BB962C8B-B14F-4D97-AF65-F5344CB8AC3E}">
        <p14:creationId xmlns:p14="http://schemas.microsoft.com/office/powerpoint/2010/main" val="189831125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pPr algn="ctr"/>
            <a:r>
              <a:rPr lang="es-MX" sz="2400" dirty="0"/>
              <a:t>Sistemas internacional y regional de protección de los derechos humanos</a:t>
            </a:r>
            <a:endParaRPr lang="es-ES" sz="2400" dirty="0"/>
          </a:p>
        </p:txBody>
      </p:sp>
      <p:sp>
        <p:nvSpPr>
          <p:cNvPr id="3" name="Content Placeholder 2"/>
          <p:cNvSpPr>
            <a:spLocks noGrp="1"/>
          </p:cNvSpPr>
          <p:nvPr>
            <p:ph idx="1"/>
          </p:nvPr>
        </p:nvSpPr>
        <p:spPr>
          <a:xfrm>
            <a:off x="457200" y="1124744"/>
            <a:ext cx="8229600" cy="5001419"/>
          </a:xfrm>
        </p:spPr>
        <p:txBody>
          <a:bodyPr>
            <a:normAutofit/>
          </a:bodyPr>
          <a:lstStyle/>
          <a:p>
            <a:pPr marL="0" indent="0" algn="ctr">
              <a:buNone/>
            </a:pPr>
            <a:r>
              <a:rPr lang="es-ES" dirty="0" smtClean="0"/>
              <a:t>Sistema Europeo</a:t>
            </a:r>
          </a:p>
          <a:p>
            <a:pPr marL="0" indent="0" algn="ctr">
              <a:buNone/>
            </a:pPr>
            <a:r>
              <a:rPr lang="es-ES" dirty="0" smtClean="0"/>
              <a:t>(Fundamento convencional)</a:t>
            </a:r>
          </a:p>
          <a:p>
            <a:pPr algn="just"/>
            <a:endParaRPr lang="es-ES" sz="2800" dirty="0" smtClean="0"/>
          </a:p>
          <a:p>
            <a:pPr marL="0" indent="0" algn="just">
              <a:buNone/>
            </a:pPr>
            <a:endParaRPr lang="es-ES" sz="2800" dirty="0"/>
          </a:p>
          <a:p>
            <a:pPr marL="0" indent="0" algn="just">
              <a:buNone/>
            </a:pPr>
            <a:endParaRPr lang="es-ES" sz="2800" dirty="0"/>
          </a:p>
        </p:txBody>
      </p:sp>
      <p:sp>
        <p:nvSpPr>
          <p:cNvPr id="4" name="3 Proceso"/>
          <p:cNvSpPr/>
          <p:nvPr/>
        </p:nvSpPr>
        <p:spPr>
          <a:xfrm>
            <a:off x="611560" y="3429000"/>
            <a:ext cx="3168352" cy="23042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smtClean="0"/>
              <a:t>Convenio Europeo para la Protección de los  Derechos Humanos y las Libertades Fundamentales</a:t>
            </a:r>
          </a:p>
          <a:p>
            <a:pPr algn="ctr"/>
            <a:r>
              <a:rPr lang="es-MX" sz="2000" dirty="0" smtClean="0">
                <a:solidFill>
                  <a:srgbClr val="FFC000"/>
                </a:solidFill>
              </a:rPr>
              <a:t>4 de noviembre de 1950</a:t>
            </a:r>
            <a:endParaRPr lang="es-MX" sz="2000" dirty="0">
              <a:solidFill>
                <a:srgbClr val="FFC000"/>
              </a:solidFill>
            </a:endParaRPr>
          </a:p>
        </p:txBody>
      </p:sp>
      <p:sp>
        <p:nvSpPr>
          <p:cNvPr id="5" name="4 Rectángulo"/>
          <p:cNvSpPr/>
          <p:nvPr/>
        </p:nvSpPr>
        <p:spPr>
          <a:xfrm>
            <a:off x="4788024" y="3429000"/>
            <a:ext cx="3456384" cy="2304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smtClean="0"/>
              <a:t>Carta Social Europea</a:t>
            </a:r>
          </a:p>
          <a:p>
            <a:pPr algn="ctr"/>
            <a:endParaRPr lang="es-MX" sz="2800" dirty="0"/>
          </a:p>
          <a:p>
            <a:pPr algn="ctr"/>
            <a:r>
              <a:rPr lang="es-MX" sz="2800" dirty="0" smtClean="0">
                <a:solidFill>
                  <a:srgbClr val="FFC000"/>
                </a:solidFill>
              </a:rPr>
              <a:t>18 de octubre de 1961</a:t>
            </a:r>
            <a:endParaRPr lang="es-MX" sz="2800" dirty="0">
              <a:solidFill>
                <a:srgbClr val="FFC000"/>
              </a:solidFill>
            </a:endParaRPr>
          </a:p>
        </p:txBody>
      </p:sp>
      <p:cxnSp>
        <p:nvCxnSpPr>
          <p:cNvPr id="9" name="8 Conector recto de flecha"/>
          <p:cNvCxnSpPr/>
          <p:nvPr/>
        </p:nvCxnSpPr>
        <p:spPr>
          <a:xfrm>
            <a:off x="4788024" y="2348880"/>
            <a:ext cx="1152128" cy="64807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flipH="1">
            <a:off x="2987824" y="2348880"/>
            <a:ext cx="1008112" cy="64807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5006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19256" cy="1143000"/>
          </a:xfrm>
        </p:spPr>
        <p:txBody>
          <a:bodyPr/>
          <a:lstStyle/>
          <a:p>
            <a:pPr algn="ctr"/>
            <a:r>
              <a:rPr lang="es-MX" sz="3200" dirty="0"/>
              <a:t>Sistemas internacional y regional de protección de los derechos humanos</a:t>
            </a:r>
            <a:endParaRPr lang="es-ES" sz="3200" dirty="0"/>
          </a:p>
        </p:txBody>
      </p:sp>
      <p:sp>
        <p:nvSpPr>
          <p:cNvPr id="45059" name="Rectangle 3"/>
          <p:cNvSpPr>
            <a:spLocks noGrp="1" noChangeArrowheads="1"/>
          </p:cNvSpPr>
          <p:nvPr>
            <p:ph idx="1"/>
          </p:nvPr>
        </p:nvSpPr>
        <p:spPr>
          <a:xfrm>
            <a:off x="457200" y="1600200"/>
            <a:ext cx="8147248" cy="4525963"/>
          </a:xfrm>
        </p:spPr>
        <p:txBody>
          <a:bodyPr>
            <a:normAutofit lnSpcReduction="10000"/>
          </a:bodyPr>
          <a:lstStyle/>
          <a:p>
            <a:pPr algn="ctr">
              <a:buNone/>
            </a:pPr>
            <a:r>
              <a:rPr lang="es-MX" sz="2800" dirty="0" smtClean="0"/>
              <a:t>Sistema Europeo (Convenio Europeo)</a:t>
            </a:r>
          </a:p>
          <a:p>
            <a:pPr algn="just"/>
            <a:r>
              <a:rPr lang="es-ES" sz="2800" dirty="0"/>
              <a:t>Su elaboración inicia después de la adopción de la Declaración Universal de los Derechos Humanos.</a:t>
            </a:r>
          </a:p>
          <a:p>
            <a:pPr algn="just"/>
            <a:r>
              <a:rPr lang="es-ES" sz="2800" dirty="0" smtClean="0"/>
              <a:t>Es </a:t>
            </a:r>
            <a:r>
              <a:rPr lang="es-ES" sz="2800" dirty="0"/>
              <a:t>adoptado el 4 de noviembre de 1950 en la ciudad de Roma, Italia y entró en vigor el 3 de septiembre de 1953.</a:t>
            </a:r>
          </a:p>
          <a:p>
            <a:pPr algn="just"/>
            <a:r>
              <a:rPr lang="es-ES" sz="2800" dirty="0" smtClean="0"/>
              <a:t>Se </a:t>
            </a:r>
            <a:r>
              <a:rPr lang="es-ES" sz="2800" dirty="0"/>
              <a:t>estima que se configuró como un primer instrumento destinado a dotar de contenido jurídico obligatorio a los derechos proclamados en la </a:t>
            </a:r>
            <a:r>
              <a:rPr lang="es-ES" sz="2800" dirty="0" smtClean="0"/>
              <a:t>DUDH.</a:t>
            </a:r>
            <a:endParaRPr lang="es-MX" sz="2800" dirty="0" smtClean="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es-MX" sz="3200" dirty="0"/>
              <a:t>DERECHOS HUMANOS</a:t>
            </a:r>
            <a:endParaRPr lang="es-ES" sz="3200" dirty="0"/>
          </a:p>
        </p:txBody>
      </p:sp>
      <p:sp>
        <p:nvSpPr>
          <p:cNvPr id="45059" name="Rectangle 3"/>
          <p:cNvSpPr>
            <a:spLocks noGrp="1" noChangeArrowheads="1"/>
          </p:cNvSpPr>
          <p:nvPr>
            <p:ph idx="1"/>
          </p:nvPr>
        </p:nvSpPr>
        <p:spPr/>
        <p:txBody>
          <a:bodyPr/>
          <a:lstStyle/>
          <a:p>
            <a:pPr algn="just">
              <a:buFont typeface="Wingdings" pitchFamily="2" charset="2"/>
              <a:buNone/>
            </a:pPr>
            <a:r>
              <a:rPr lang="es-MX" dirty="0"/>
              <a:t>	</a:t>
            </a:r>
            <a:r>
              <a:rPr lang="es-MX" dirty="0" smtClean="0"/>
              <a:t>“Conjunto de facultades e instituciones que, en cada momento histórico, concretan las exigencias de la dignidad, la libertad y la igualdad humanas, las cuales deben ser reconocidas positivamente por los ordenamientos jurídicos a nivel nacional e internacional”</a:t>
            </a:r>
          </a:p>
          <a:p>
            <a:pPr algn="r">
              <a:buFont typeface="Wingdings" pitchFamily="2" charset="2"/>
              <a:buNone/>
            </a:pPr>
            <a:r>
              <a:rPr lang="es-MX" b="1" i="1" dirty="0" smtClean="0"/>
              <a:t>Antonio Enrique Pérez </a:t>
            </a:r>
            <a:r>
              <a:rPr lang="es-MX" b="1" i="1" dirty="0" err="1" smtClean="0"/>
              <a:t>Luño</a:t>
            </a:r>
            <a:endParaRPr lang="es-ES" b="1" i="1" dirty="0"/>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5" dur="500"/>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19256" cy="1143000"/>
          </a:xfrm>
        </p:spPr>
        <p:txBody>
          <a:bodyPr/>
          <a:lstStyle/>
          <a:p>
            <a:pPr algn="ctr"/>
            <a:r>
              <a:rPr lang="es-MX" sz="3200" dirty="0"/>
              <a:t>Sistemas internacional y regional de protección de los derechos humanos</a:t>
            </a:r>
            <a:endParaRPr lang="es-ES" sz="3200" dirty="0"/>
          </a:p>
        </p:txBody>
      </p:sp>
      <p:sp>
        <p:nvSpPr>
          <p:cNvPr id="45059" name="Rectangle 3"/>
          <p:cNvSpPr>
            <a:spLocks noGrp="1" noChangeArrowheads="1"/>
          </p:cNvSpPr>
          <p:nvPr>
            <p:ph idx="1"/>
          </p:nvPr>
        </p:nvSpPr>
        <p:spPr>
          <a:xfrm>
            <a:off x="457200" y="1600200"/>
            <a:ext cx="8147248" cy="4525963"/>
          </a:xfrm>
        </p:spPr>
        <p:txBody>
          <a:bodyPr>
            <a:normAutofit/>
          </a:bodyPr>
          <a:lstStyle/>
          <a:p>
            <a:pPr algn="ctr">
              <a:buNone/>
            </a:pPr>
            <a:r>
              <a:rPr lang="es-MX" sz="2800" dirty="0" smtClean="0"/>
              <a:t>Sistema Europeo</a:t>
            </a:r>
          </a:p>
          <a:p>
            <a:pPr algn="ctr">
              <a:buNone/>
            </a:pPr>
            <a:endParaRPr lang="es-MX" sz="2800" dirty="0" smtClean="0"/>
          </a:p>
          <a:p>
            <a:pPr marL="0" indent="0" algn="just">
              <a:buNone/>
            </a:pPr>
            <a:r>
              <a:rPr lang="es-ES" sz="2800" dirty="0"/>
              <a:t>En la redacción original del Convenio se establecían los siguientes órganos:</a:t>
            </a:r>
          </a:p>
          <a:p>
            <a:pPr marL="0" indent="0" algn="just">
              <a:buNone/>
            </a:pPr>
            <a:endParaRPr lang="es-ES" sz="2800" dirty="0"/>
          </a:p>
          <a:p>
            <a:pPr algn="just"/>
            <a:r>
              <a:rPr lang="es-ES" sz="2800" dirty="0"/>
              <a:t>La Comisión Europea de Derechos Humanos (1954);</a:t>
            </a:r>
          </a:p>
          <a:p>
            <a:pPr algn="just"/>
            <a:r>
              <a:rPr lang="es-ES" sz="2800" dirty="0"/>
              <a:t>El Tribunal Europeo de Derechos Humanos (1959); </a:t>
            </a:r>
          </a:p>
          <a:p>
            <a:pPr algn="just"/>
            <a:r>
              <a:rPr lang="es-ES" sz="2800" dirty="0"/>
              <a:t>El Comité de Ministros de Europa.</a:t>
            </a:r>
          </a:p>
        </p:txBody>
      </p:sp>
    </p:spTree>
    <p:extLst>
      <p:ext uri="{BB962C8B-B14F-4D97-AF65-F5344CB8AC3E}">
        <p14:creationId xmlns:p14="http://schemas.microsoft.com/office/powerpoint/2010/main" val="2683654202"/>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19256" cy="1143000"/>
          </a:xfrm>
        </p:spPr>
        <p:txBody>
          <a:bodyPr/>
          <a:lstStyle/>
          <a:p>
            <a:pPr algn="ctr"/>
            <a:r>
              <a:rPr lang="es-MX" sz="3200" dirty="0"/>
              <a:t>Sistemas internacional y regional de protección de los derechos humanos</a:t>
            </a:r>
            <a:endParaRPr lang="es-ES" sz="3200" dirty="0"/>
          </a:p>
        </p:txBody>
      </p:sp>
      <p:sp>
        <p:nvSpPr>
          <p:cNvPr id="45059" name="Rectangle 3"/>
          <p:cNvSpPr>
            <a:spLocks noGrp="1" noChangeArrowheads="1"/>
          </p:cNvSpPr>
          <p:nvPr>
            <p:ph idx="1"/>
          </p:nvPr>
        </p:nvSpPr>
        <p:spPr>
          <a:xfrm>
            <a:off x="457200" y="1600200"/>
            <a:ext cx="8147248" cy="4525963"/>
          </a:xfrm>
        </p:spPr>
        <p:txBody>
          <a:bodyPr>
            <a:normAutofit/>
          </a:bodyPr>
          <a:lstStyle/>
          <a:p>
            <a:pPr algn="ctr">
              <a:buNone/>
            </a:pPr>
            <a:r>
              <a:rPr lang="es-MX" sz="2800" dirty="0" smtClean="0"/>
              <a:t>Sistema Europeo</a:t>
            </a:r>
          </a:p>
          <a:p>
            <a:pPr algn="ctr">
              <a:buNone/>
            </a:pPr>
            <a:endParaRPr lang="es-MX" sz="2800" dirty="0" smtClean="0"/>
          </a:p>
          <a:p>
            <a:pPr algn="just"/>
            <a:r>
              <a:rPr lang="es-ES" sz="2800" dirty="0"/>
              <a:t>Con motivo de la creciente carga de trabajo y de la adhesión de nuevos Estados, se restructuró  y simplificó el mecanismos de acceso.</a:t>
            </a:r>
          </a:p>
          <a:p>
            <a:pPr algn="just"/>
            <a:r>
              <a:rPr lang="es-ES" sz="2800" dirty="0"/>
              <a:t>El 11 de mayo se abrió a firma el Protocolo n° 11 que enmienda el Convenio.</a:t>
            </a:r>
          </a:p>
          <a:p>
            <a:pPr algn="just"/>
            <a:r>
              <a:rPr lang="es-ES" sz="2800" dirty="0"/>
              <a:t>El 31 de octubre de 1998, comenzó a funcionar el “nuevo” Tribunal con sede en Estrasburgo.</a:t>
            </a:r>
          </a:p>
        </p:txBody>
      </p:sp>
    </p:spTree>
    <p:extLst>
      <p:ext uri="{BB962C8B-B14F-4D97-AF65-F5344CB8AC3E}">
        <p14:creationId xmlns:p14="http://schemas.microsoft.com/office/powerpoint/2010/main" val="2395339516"/>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19256" cy="1143000"/>
          </a:xfrm>
        </p:spPr>
        <p:txBody>
          <a:bodyPr/>
          <a:lstStyle/>
          <a:p>
            <a:pPr algn="ctr"/>
            <a:r>
              <a:rPr lang="es-MX" sz="3200" dirty="0" smtClean="0"/>
              <a:t>Constitucionalismo contemporáneo</a:t>
            </a:r>
            <a:endParaRPr lang="es-ES" sz="3200" dirty="0"/>
          </a:p>
        </p:txBody>
      </p:sp>
      <p:sp>
        <p:nvSpPr>
          <p:cNvPr id="45059" name="Rectangle 3"/>
          <p:cNvSpPr>
            <a:spLocks noGrp="1" noChangeArrowheads="1"/>
          </p:cNvSpPr>
          <p:nvPr>
            <p:ph idx="1"/>
          </p:nvPr>
        </p:nvSpPr>
        <p:spPr>
          <a:xfrm>
            <a:off x="457200" y="1600200"/>
            <a:ext cx="8363272" cy="4525963"/>
          </a:xfrm>
        </p:spPr>
        <p:txBody>
          <a:bodyPr>
            <a:normAutofit/>
          </a:bodyPr>
          <a:lstStyle/>
          <a:p>
            <a:pPr algn="just">
              <a:buNone/>
            </a:pPr>
            <a:endParaRPr lang="es-MX" sz="2800" dirty="0" smtClean="0"/>
          </a:p>
          <a:p>
            <a:pPr algn="just"/>
            <a:r>
              <a:rPr lang="es-MX" sz="2800" dirty="0" smtClean="0"/>
              <a:t>A partir de la segunda mitad del Siglo XX surge un nuevo impulso de los derechos humanos a nivel nacional e internacional.</a:t>
            </a:r>
          </a:p>
          <a:p>
            <a:pPr algn="just"/>
            <a:r>
              <a:rPr lang="es-MX" sz="2800" dirty="0" smtClean="0"/>
              <a:t>La crisis política y de valores que representó el totalitarismo europeo que desencadenó la Segunda Guerra Mundial trajo como reacción la revalorización de los conceptos de democracia y libertad.</a:t>
            </a:r>
          </a:p>
        </p:txBody>
      </p:sp>
    </p:spTree>
    <p:extLst>
      <p:ext uri="{BB962C8B-B14F-4D97-AF65-F5344CB8AC3E}">
        <p14:creationId xmlns:p14="http://schemas.microsoft.com/office/powerpoint/2010/main" val="1569819858"/>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1" dur="500"/>
                                        <p:tgtEl>
                                          <p:spTgt spid="45059">
                                            <p:txEl>
                                              <p:pRg st="1" end="1"/>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es-MX" sz="3200" dirty="0" smtClean="0"/>
              <a:t>Constitucionalismo contemporáneo</a:t>
            </a:r>
            <a:endParaRPr lang="es-ES" sz="3200" dirty="0"/>
          </a:p>
        </p:txBody>
      </p:sp>
      <p:sp>
        <p:nvSpPr>
          <p:cNvPr id="45059" name="Rectangle 3"/>
          <p:cNvSpPr>
            <a:spLocks noGrp="1" noChangeArrowheads="1"/>
          </p:cNvSpPr>
          <p:nvPr>
            <p:ph idx="1"/>
          </p:nvPr>
        </p:nvSpPr>
        <p:spPr>
          <a:xfrm>
            <a:off x="457200" y="1600200"/>
            <a:ext cx="8147248" cy="4525963"/>
          </a:xfrm>
        </p:spPr>
        <p:txBody>
          <a:bodyPr>
            <a:normAutofit/>
          </a:bodyPr>
          <a:lstStyle/>
          <a:p>
            <a:pPr algn="just">
              <a:buNone/>
            </a:pPr>
            <a:endParaRPr lang="es-MX" sz="2800" dirty="0" smtClean="0"/>
          </a:p>
          <a:p>
            <a:pPr algn="just"/>
            <a:r>
              <a:rPr lang="es-MX" sz="2800" dirty="0" smtClean="0"/>
              <a:t>Se establecen en diversos países los tribunales constitucionales, órganos que tienen como misión la defensa de la Constitución.</a:t>
            </a:r>
          </a:p>
          <a:p>
            <a:pPr algn="just"/>
            <a:r>
              <a:rPr lang="es-MX" sz="2800" dirty="0" smtClean="0"/>
              <a:t>Las constituciones amplían su catálogo de derechos fundamentales.</a:t>
            </a:r>
          </a:p>
          <a:p>
            <a:pPr algn="just"/>
            <a:r>
              <a:rPr lang="es-MX" sz="2800" dirty="0" smtClean="0"/>
              <a:t>Se consolida progresivamente la figura del </a:t>
            </a:r>
            <a:r>
              <a:rPr lang="es-MX" sz="2800" i="1" dirty="0" smtClean="0"/>
              <a:t>Ombudsman.</a:t>
            </a:r>
            <a:endParaRPr lang="es-MX" sz="2800" dirty="0" smtClean="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1" dur="500"/>
                                        <p:tgtEl>
                                          <p:spTgt spid="45059">
                                            <p:txEl>
                                              <p:pRg st="1" end="1"/>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Effect transition="in" filter="slide(fromBottom)">
                                      <p:cBhvr>
                                        <p:cTn id="19"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dirty="0"/>
          </a:p>
        </p:txBody>
      </p:sp>
      <p:graphicFrame>
        <p:nvGraphicFramePr>
          <p:cNvPr id="7" name="6 Objeto"/>
          <p:cNvGraphicFramePr>
            <a:graphicFrameLocks noChangeAspect="1"/>
          </p:cNvGraphicFramePr>
          <p:nvPr>
            <p:extLst>
              <p:ext uri="{D42A27DB-BD31-4B8C-83A1-F6EECF244321}">
                <p14:modId xmlns:p14="http://schemas.microsoft.com/office/powerpoint/2010/main" val="4002078937"/>
              </p:ext>
            </p:extLst>
          </p:nvPr>
        </p:nvGraphicFramePr>
        <p:xfrm>
          <a:off x="141794" y="116632"/>
          <a:ext cx="8822694" cy="6624736"/>
        </p:xfrm>
        <a:graphic>
          <a:graphicData uri="http://schemas.openxmlformats.org/presentationml/2006/ole">
            <mc:AlternateContent xmlns:mc="http://schemas.openxmlformats.org/markup-compatibility/2006">
              <mc:Choice xmlns:v="urn:schemas-microsoft-com:vml" Requires="v">
                <p:oleObj spid="_x0000_s1036" name="Documento" r:id="rId5" imgW="8406246" imgH="5738454" progId="Word.Document.12">
                  <p:embed/>
                </p:oleObj>
              </mc:Choice>
              <mc:Fallback>
                <p:oleObj name="Documento" r:id="rId5" imgW="8406246" imgH="5738454" progId="Word.Document.12">
                  <p:embed/>
                  <p:pic>
                    <p:nvPicPr>
                      <p:cNvPr id="0" name=""/>
                      <p:cNvPicPr/>
                      <p:nvPr/>
                    </p:nvPicPr>
                    <p:blipFill>
                      <a:blip r:embed="rId6"/>
                      <a:stretch>
                        <a:fillRect/>
                      </a:stretch>
                    </p:blipFill>
                    <p:spPr>
                      <a:xfrm>
                        <a:off x="141794" y="116632"/>
                        <a:ext cx="8822694" cy="6624736"/>
                      </a:xfrm>
                      <a:prstGeom prst="rect">
                        <a:avLst/>
                      </a:prstGeom>
                    </p:spPr>
                  </p:pic>
                </p:oleObj>
              </mc:Fallback>
            </mc:AlternateContent>
          </a:graphicData>
        </a:graphic>
      </p:graphicFrame>
    </p:spTree>
    <p:extLst>
      <p:ext uri="{BB962C8B-B14F-4D97-AF65-F5344CB8AC3E}">
        <p14:creationId xmlns:p14="http://schemas.microsoft.com/office/powerpoint/2010/main" val="4266961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es-MX" sz="3200" dirty="0"/>
              <a:t>DERECHOS </a:t>
            </a:r>
            <a:r>
              <a:rPr lang="es-MX" sz="3200" dirty="0" smtClean="0"/>
              <a:t>FUNDAMENTALES</a:t>
            </a:r>
            <a:endParaRPr lang="es-ES" sz="3200" dirty="0"/>
          </a:p>
        </p:txBody>
      </p:sp>
      <p:sp>
        <p:nvSpPr>
          <p:cNvPr id="45059" name="Rectangle 3"/>
          <p:cNvSpPr>
            <a:spLocks noGrp="1" noChangeArrowheads="1"/>
          </p:cNvSpPr>
          <p:nvPr>
            <p:ph idx="1"/>
          </p:nvPr>
        </p:nvSpPr>
        <p:spPr/>
        <p:txBody>
          <a:bodyPr/>
          <a:lstStyle/>
          <a:p>
            <a:pPr algn="just">
              <a:buFont typeface="Wingdings" pitchFamily="2" charset="2"/>
              <a:buNone/>
            </a:pPr>
            <a:r>
              <a:rPr lang="es-MX" dirty="0"/>
              <a:t>	</a:t>
            </a:r>
            <a:r>
              <a:rPr lang="es-MX" dirty="0" smtClean="0"/>
              <a:t>“Aquellos </a:t>
            </a:r>
            <a:r>
              <a:rPr lang="es-MX" i="1" dirty="0" smtClean="0"/>
              <a:t>derechos humanos</a:t>
            </a:r>
            <a:r>
              <a:rPr lang="es-MX" dirty="0" smtClean="0"/>
              <a:t> garantizados por el ordenamiento jurídico positivo, en la mayor parte de los casos en su normativa constitucional, y que suelen gozar de una tutela reforzada”</a:t>
            </a:r>
          </a:p>
          <a:p>
            <a:pPr>
              <a:buFont typeface="Wingdings" pitchFamily="2" charset="2"/>
              <a:buNone/>
            </a:pPr>
            <a:endParaRPr lang="es-MX" dirty="0" smtClean="0"/>
          </a:p>
          <a:p>
            <a:pPr algn="r">
              <a:buFont typeface="Wingdings" pitchFamily="2" charset="2"/>
              <a:buNone/>
            </a:pPr>
            <a:r>
              <a:rPr lang="es-MX" i="1" dirty="0" smtClean="0"/>
              <a:t>Antonio Enrique Pérez </a:t>
            </a:r>
            <a:r>
              <a:rPr lang="es-MX" i="1" dirty="0" err="1" smtClean="0"/>
              <a:t>Luño</a:t>
            </a:r>
            <a:endParaRPr lang="es-ES" i="1" dirty="0"/>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5"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endParaRPr lang="es-ES" sz="3200" dirty="0"/>
          </a:p>
        </p:txBody>
      </p:sp>
      <p:sp>
        <p:nvSpPr>
          <p:cNvPr id="45059" name="Rectangle 3"/>
          <p:cNvSpPr>
            <a:spLocks noGrp="1" noChangeArrowheads="1"/>
          </p:cNvSpPr>
          <p:nvPr>
            <p:ph idx="1"/>
          </p:nvPr>
        </p:nvSpPr>
        <p:spPr/>
        <p:txBody>
          <a:bodyPr>
            <a:normAutofit fontScale="92500" lnSpcReduction="10000"/>
          </a:bodyPr>
          <a:lstStyle/>
          <a:p>
            <a:pPr marL="36576" indent="0" algn="just">
              <a:buNone/>
            </a:pPr>
            <a:r>
              <a:rPr lang="es-MX" sz="3200" dirty="0" smtClean="0">
                <a:solidFill>
                  <a:schemeClr val="accent5">
                    <a:lumMod val="50000"/>
                  </a:schemeClr>
                </a:solidFill>
                <a:latin typeface="Times New Roman" pitchFamily="18" charset="0"/>
              </a:rPr>
              <a:t>Por tanto, siguiendo a Antonio E. Pérez </a:t>
            </a:r>
            <a:r>
              <a:rPr lang="es-MX" sz="3200" dirty="0" err="1" smtClean="0">
                <a:solidFill>
                  <a:schemeClr val="accent5">
                    <a:lumMod val="50000"/>
                  </a:schemeClr>
                </a:solidFill>
                <a:latin typeface="Times New Roman" pitchFamily="18" charset="0"/>
              </a:rPr>
              <a:t>Luño</a:t>
            </a:r>
            <a:r>
              <a:rPr lang="es-MX" sz="3600" dirty="0" smtClean="0">
                <a:solidFill>
                  <a:schemeClr val="accent5">
                    <a:lumMod val="50000"/>
                  </a:schemeClr>
                </a:solidFill>
                <a:latin typeface="Times New Roman" pitchFamily="18" charset="0"/>
              </a:rPr>
              <a:t>,</a:t>
            </a:r>
            <a:br>
              <a:rPr lang="es-MX" sz="3600" dirty="0" smtClean="0">
                <a:solidFill>
                  <a:schemeClr val="accent5">
                    <a:lumMod val="50000"/>
                  </a:schemeClr>
                </a:solidFill>
                <a:latin typeface="Times New Roman" pitchFamily="18" charset="0"/>
              </a:rPr>
            </a:br>
            <a:r>
              <a:rPr lang="es-MX" sz="3600" dirty="0" smtClean="0">
                <a:solidFill>
                  <a:schemeClr val="accent5">
                    <a:lumMod val="50000"/>
                  </a:schemeClr>
                </a:solidFill>
                <a:latin typeface="Times New Roman" pitchFamily="18" charset="0"/>
              </a:rPr>
              <a:t/>
            </a:r>
            <a:br>
              <a:rPr lang="es-MX" sz="3600" dirty="0" smtClean="0">
                <a:solidFill>
                  <a:schemeClr val="accent5">
                    <a:lumMod val="50000"/>
                  </a:schemeClr>
                </a:solidFill>
                <a:latin typeface="Times New Roman" pitchFamily="18" charset="0"/>
              </a:rPr>
            </a:br>
            <a:r>
              <a:rPr lang="es-MX" sz="3200" dirty="0" smtClean="0">
                <a:solidFill>
                  <a:schemeClr val="accent5">
                    <a:lumMod val="50000"/>
                  </a:schemeClr>
                </a:solidFill>
                <a:latin typeface="Times New Roman" pitchFamily="18" charset="0"/>
              </a:rPr>
              <a:t>Utilizaremos el término </a:t>
            </a:r>
            <a:r>
              <a:rPr lang="es-MX" sz="3200" i="1" dirty="0" smtClean="0">
                <a:solidFill>
                  <a:schemeClr val="accent5">
                    <a:lumMod val="50000"/>
                  </a:schemeClr>
                </a:solidFill>
                <a:latin typeface="Times New Roman" pitchFamily="18" charset="0"/>
              </a:rPr>
              <a:t>derechos humanos</a:t>
            </a:r>
            <a:r>
              <a:rPr lang="es-MX" sz="3200" dirty="0" smtClean="0">
                <a:solidFill>
                  <a:schemeClr val="accent5">
                    <a:lumMod val="50000"/>
                  </a:schemeClr>
                </a:solidFill>
                <a:latin typeface="Times New Roman" pitchFamily="18" charset="0"/>
              </a:rPr>
              <a:t> para denominar los derechos positivados en las declaraciones y convenciones internacionales, así como aquellas exigencias básicas relacionadas con  la libertad, dignidad e igualdad de la persona que no han alcanzado estatuto jurídico positivo, y el término </a:t>
            </a:r>
            <a:r>
              <a:rPr lang="es-MX" sz="3200" i="1" dirty="0" smtClean="0">
                <a:solidFill>
                  <a:schemeClr val="accent5">
                    <a:lumMod val="50000"/>
                  </a:schemeClr>
                </a:solidFill>
                <a:latin typeface="Times New Roman" pitchFamily="18" charset="0"/>
              </a:rPr>
              <a:t>derechos fundamentales</a:t>
            </a:r>
            <a:r>
              <a:rPr lang="es-MX" sz="3200" dirty="0" smtClean="0">
                <a:solidFill>
                  <a:schemeClr val="accent5">
                    <a:lumMod val="50000"/>
                  </a:schemeClr>
                </a:solidFill>
                <a:latin typeface="Times New Roman" pitchFamily="18" charset="0"/>
              </a:rPr>
              <a:t> para designar los derechos positivados a nivel interno.</a:t>
            </a:r>
            <a:endParaRPr lang="es-ES" i="1" dirty="0">
              <a:solidFill>
                <a:schemeClr val="accent5">
                  <a:lumMod val="50000"/>
                </a:schemeClr>
              </a:solidFill>
            </a:endParaRPr>
          </a:p>
        </p:txBody>
      </p:sp>
    </p:spTree>
    <p:extLst>
      <p:ext uri="{BB962C8B-B14F-4D97-AF65-F5344CB8AC3E}">
        <p14:creationId xmlns:p14="http://schemas.microsoft.com/office/powerpoint/2010/main" val="3880918391"/>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nodePh="1">
                                  <p:stCondLst>
                                    <p:cond delay="0"/>
                                  </p:stCondLst>
                                  <p:endCondLst>
                                    <p:cond evt="begin" delay="0">
                                      <p:tn val="5"/>
                                    </p:cond>
                                  </p:end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pPr algn="ctr"/>
            <a:r>
              <a:rPr lang="es-ES" sz="3200" dirty="0" smtClean="0">
                <a:solidFill>
                  <a:schemeClr val="accent5">
                    <a:lumMod val="50000"/>
                  </a:schemeClr>
                </a:solidFill>
              </a:rPr>
              <a:t>Derechos fundamentales (Luigi </a:t>
            </a:r>
            <a:r>
              <a:rPr lang="es-ES" sz="3200" dirty="0" err="1" smtClean="0">
                <a:solidFill>
                  <a:schemeClr val="accent5">
                    <a:lumMod val="50000"/>
                  </a:schemeClr>
                </a:solidFill>
              </a:rPr>
              <a:t>Ferrajoli</a:t>
            </a:r>
            <a:r>
              <a:rPr lang="es-ES" sz="3200" dirty="0" smtClean="0">
                <a:solidFill>
                  <a:schemeClr val="accent5">
                    <a:lumMod val="50000"/>
                  </a:schemeClr>
                </a:solidFill>
              </a:rPr>
              <a:t>) Definición formal</a:t>
            </a:r>
            <a:endParaRPr lang="es-ES" sz="3200" dirty="0">
              <a:solidFill>
                <a:schemeClr val="accent5">
                  <a:lumMod val="50000"/>
                </a:schemeClr>
              </a:solidFill>
            </a:endParaRPr>
          </a:p>
        </p:txBody>
      </p:sp>
      <p:sp>
        <p:nvSpPr>
          <p:cNvPr id="45059" name="Rectangle 3"/>
          <p:cNvSpPr>
            <a:spLocks noGrp="1" noChangeArrowheads="1"/>
          </p:cNvSpPr>
          <p:nvPr>
            <p:ph idx="1"/>
          </p:nvPr>
        </p:nvSpPr>
        <p:spPr/>
        <p:txBody>
          <a:bodyPr>
            <a:normAutofit fontScale="85000" lnSpcReduction="20000"/>
          </a:bodyPr>
          <a:lstStyle/>
          <a:p>
            <a:pPr algn="just">
              <a:buFont typeface="Wingdings" pitchFamily="2" charset="2"/>
              <a:buNone/>
            </a:pPr>
            <a:r>
              <a:rPr lang="es-MX" dirty="0"/>
              <a:t>	</a:t>
            </a:r>
            <a:r>
              <a:rPr lang="es-MX" dirty="0">
                <a:solidFill>
                  <a:schemeClr val="accent5">
                    <a:lumMod val="50000"/>
                  </a:schemeClr>
                </a:solidFill>
              </a:rPr>
              <a:t>“Son ‘derechos fundamentales’ todos aquellos derechos subjetivos que corresponden universalmente a todos los seres humanos en cuanto a dotados del </a:t>
            </a:r>
            <a:r>
              <a:rPr lang="es-MX" i="1" dirty="0">
                <a:solidFill>
                  <a:schemeClr val="accent5">
                    <a:lumMod val="50000"/>
                  </a:schemeClr>
                </a:solidFill>
              </a:rPr>
              <a:t>status</a:t>
            </a:r>
            <a:r>
              <a:rPr lang="es-MX" dirty="0">
                <a:solidFill>
                  <a:schemeClr val="accent5">
                    <a:lumMod val="50000"/>
                  </a:schemeClr>
                </a:solidFill>
              </a:rPr>
              <a:t> de persona, de ciudadanos o personas con capacidad de obrar; entendiendo por ‘derecho subjetivo’ cualquier expectativa positiva (de pretensiones) o negativa (de no sufrir lesiones) adscrita a un sujeto por una norma jurídica y por </a:t>
            </a:r>
            <a:r>
              <a:rPr lang="es-MX" i="1" dirty="0">
                <a:solidFill>
                  <a:schemeClr val="accent5">
                    <a:lumMod val="50000"/>
                  </a:schemeClr>
                </a:solidFill>
              </a:rPr>
              <a:t>‘status’</a:t>
            </a:r>
            <a:r>
              <a:rPr lang="es-MX" dirty="0">
                <a:solidFill>
                  <a:schemeClr val="accent5">
                    <a:lumMod val="50000"/>
                  </a:schemeClr>
                </a:solidFill>
              </a:rPr>
              <a:t> la condición de un sujeto, prevista asimismo por una norma jurídica positiva, como presupuesto de su idoneidad para disfrutar de situaciones jurídicas y/o autor de los actos que son ejercicio de éstas”.</a:t>
            </a:r>
            <a:endParaRPr lang="es-ES" i="1" dirty="0">
              <a:solidFill>
                <a:schemeClr val="accent5">
                  <a:lumMod val="50000"/>
                </a:schemeClr>
              </a:solidFill>
            </a:endParaRPr>
          </a:p>
        </p:txBody>
      </p:sp>
    </p:spTree>
    <p:extLst>
      <p:ext uri="{BB962C8B-B14F-4D97-AF65-F5344CB8AC3E}">
        <p14:creationId xmlns:p14="http://schemas.microsoft.com/office/powerpoint/2010/main" val="2651086272"/>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endParaRPr lang="es-ES" sz="3200" dirty="0"/>
          </a:p>
        </p:txBody>
      </p:sp>
      <p:sp>
        <p:nvSpPr>
          <p:cNvPr id="45059" name="Rectangle 3"/>
          <p:cNvSpPr>
            <a:spLocks noGrp="1" noChangeArrowheads="1"/>
          </p:cNvSpPr>
          <p:nvPr>
            <p:ph idx="1"/>
          </p:nvPr>
        </p:nvSpPr>
        <p:spPr/>
        <p:txBody>
          <a:bodyPr>
            <a:normAutofit/>
          </a:bodyPr>
          <a:lstStyle/>
          <a:p>
            <a:pPr algn="just">
              <a:buFont typeface="Wingdings" pitchFamily="2" charset="2"/>
              <a:buNone/>
            </a:pPr>
            <a:r>
              <a:rPr lang="es-MX" dirty="0"/>
              <a:t>	</a:t>
            </a:r>
            <a:endParaRPr lang="es-ES" i="1" dirty="0"/>
          </a:p>
        </p:txBody>
      </p:sp>
      <p:graphicFrame>
        <p:nvGraphicFramePr>
          <p:cNvPr id="2" name="1 Tabla"/>
          <p:cNvGraphicFramePr>
            <a:graphicFrameLocks noGrp="1"/>
          </p:cNvGraphicFramePr>
          <p:nvPr>
            <p:extLst>
              <p:ext uri="{D42A27DB-BD31-4B8C-83A1-F6EECF244321}">
                <p14:modId xmlns:p14="http://schemas.microsoft.com/office/powerpoint/2010/main" val="2520561142"/>
              </p:ext>
            </p:extLst>
          </p:nvPr>
        </p:nvGraphicFramePr>
        <p:xfrm>
          <a:off x="395536" y="1484784"/>
          <a:ext cx="8280919" cy="4471848"/>
        </p:xfrm>
        <a:graphic>
          <a:graphicData uri="http://schemas.openxmlformats.org/drawingml/2006/table">
            <a:tbl>
              <a:tblPr firstRow="1" firstCol="1" bandRow="1">
                <a:tableStyleId>{EB344D84-9AFB-497E-A393-DC336BA19D2E}</a:tableStyleId>
              </a:tblPr>
              <a:tblGrid>
                <a:gridCol w="2759999"/>
                <a:gridCol w="2759999"/>
                <a:gridCol w="2760921"/>
              </a:tblGrid>
              <a:tr h="386224">
                <a:tc>
                  <a:txBody>
                    <a:bodyPr/>
                    <a:lstStyle/>
                    <a:p>
                      <a:pPr algn="just">
                        <a:spcAft>
                          <a:spcPts val="0"/>
                        </a:spcAft>
                      </a:pPr>
                      <a:r>
                        <a:rPr lang="es-MX" sz="900" dirty="0">
                          <a:effectLst/>
                        </a:rPr>
                        <a:t> </a:t>
                      </a:r>
                      <a:endParaRPr lang="es-MX" sz="1200" dirty="0">
                        <a:effectLst/>
                        <a:latin typeface="Arial"/>
                        <a:ea typeface="Times New Roman"/>
                        <a:cs typeface="Times New Roman"/>
                      </a:endParaRPr>
                    </a:p>
                  </a:txBody>
                  <a:tcPr marL="68580" marR="68580" marT="0" marB="0"/>
                </a:tc>
                <a:tc>
                  <a:txBody>
                    <a:bodyPr/>
                    <a:lstStyle/>
                    <a:p>
                      <a:pPr algn="ctr">
                        <a:spcAft>
                          <a:spcPts val="0"/>
                        </a:spcAft>
                      </a:pPr>
                      <a:r>
                        <a:rPr lang="es-MX" sz="2000" dirty="0">
                          <a:effectLst/>
                        </a:rPr>
                        <a:t>Derechos de la personalidad</a:t>
                      </a:r>
                      <a:endParaRPr lang="es-MX" sz="2000" dirty="0">
                        <a:effectLst/>
                        <a:latin typeface="Arial"/>
                        <a:ea typeface="Times New Roman"/>
                        <a:cs typeface="Times New Roman"/>
                      </a:endParaRPr>
                    </a:p>
                  </a:txBody>
                  <a:tcPr marL="68580" marR="68580" marT="0" marB="0"/>
                </a:tc>
                <a:tc>
                  <a:txBody>
                    <a:bodyPr/>
                    <a:lstStyle/>
                    <a:p>
                      <a:pPr algn="ctr">
                        <a:spcAft>
                          <a:spcPts val="0"/>
                        </a:spcAft>
                      </a:pPr>
                      <a:r>
                        <a:rPr lang="es-MX" sz="2000" dirty="0">
                          <a:effectLst/>
                        </a:rPr>
                        <a:t>Derechos de la ciudadanía</a:t>
                      </a:r>
                      <a:endParaRPr lang="es-MX" sz="2000" dirty="0">
                        <a:effectLst/>
                        <a:latin typeface="Arial"/>
                        <a:ea typeface="Times New Roman"/>
                        <a:cs typeface="Times New Roman"/>
                      </a:endParaRPr>
                    </a:p>
                  </a:txBody>
                  <a:tcPr marL="68580" marR="68580" marT="0" marB="0"/>
                </a:tc>
              </a:tr>
              <a:tr h="1931124">
                <a:tc>
                  <a:txBody>
                    <a:bodyPr/>
                    <a:lstStyle/>
                    <a:p>
                      <a:pPr algn="ctr">
                        <a:spcAft>
                          <a:spcPts val="0"/>
                        </a:spcAft>
                      </a:pPr>
                      <a:r>
                        <a:rPr lang="es-MX" sz="2000" dirty="0">
                          <a:effectLst/>
                        </a:rPr>
                        <a:t>Derechos primarios (sustanciales)</a:t>
                      </a:r>
                    </a:p>
                    <a:p>
                      <a:pPr algn="ctr">
                        <a:spcAft>
                          <a:spcPts val="0"/>
                        </a:spcAft>
                      </a:pPr>
                      <a:r>
                        <a:rPr lang="es-MX" sz="2000" dirty="0">
                          <a:effectLst/>
                        </a:rPr>
                        <a:t>Corresponden a todas las personas</a:t>
                      </a:r>
                    </a:p>
                    <a:p>
                      <a:pPr algn="ctr">
                        <a:spcAft>
                          <a:spcPts val="0"/>
                        </a:spcAft>
                      </a:pPr>
                      <a:r>
                        <a:rPr lang="es-MX" sz="900" dirty="0">
                          <a:effectLst/>
                        </a:rPr>
                        <a:t> </a:t>
                      </a:r>
                      <a:endParaRPr lang="es-MX" sz="1200" dirty="0">
                        <a:effectLst/>
                        <a:latin typeface="Arial"/>
                        <a:ea typeface="Times New Roman"/>
                        <a:cs typeface="Times New Roman"/>
                      </a:endParaRPr>
                    </a:p>
                  </a:txBody>
                  <a:tcPr marL="68580" marR="68580" marT="0" marB="0"/>
                </a:tc>
                <a:tc>
                  <a:txBody>
                    <a:bodyPr/>
                    <a:lstStyle/>
                    <a:p>
                      <a:pPr algn="just">
                        <a:spcAft>
                          <a:spcPts val="0"/>
                        </a:spcAft>
                      </a:pPr>
                      <a:r>
                        <a:rPr lang="es-MX" sz="900" dirty="0">
                          <a:effectLst/>
                        </a:rPr>
                        <a:t> </a:t>
                      </a:r>
                      <a:endParaRPr lang="es-MX" sz="1200" dirty="0">
                        <a:effectLst/>
                      </a:endParaRPr>
                    </a:p>
                    <a:p>
                      <a:pPr algn="just">
                        <a:spcAft>
                          <a:spcPts val="0"/>
                        </a:spcAft>
                      </a:pPr>
                      <a:r>
                        <a:rPr lang="es-MX" sz="2000" dirty="0">
                          <a:effectLst/>
                        </a:rPr>
                        <a:t>Derechos humanos: Vida, integridad física, libertades, etc.</a:t>
                      </a:r>
                      <a:endParaRPr lang="es-MX" sz="2000" dirty="0">
                        <a:effectLst/>
                        <a:latin typeface="Arial"/>
                        <a:ea typeface="Times New Roman"/>
                        <a:cs typeface="Times New Roman"/>
                      </a:endParaRPr>
                    </a:p>
                  </a:txBody>
                  <a:tcPr marL="68580" marR="68580" marT="0" marB="0"/>
                </a:tc>
                <a:tc>
                  <a:txBody>
                    <a:bodyPr/>
                    <a:lstStyle/>
                    <a:p>
                      <a:pPr algn="just">
                        <a:spcAft>
                          <a:spcPts val="0"/>
                        </a:spcAft>
                      </a:pPr>
                      <a:r>
                        <a:rPr lang="es-MX" sz="1800" dirty="0">
                          <a:effectLst/>
                        </a:rPr>
                        <a:t>Derechos públicos: Reconocidos a los ciudadanos (nacionales): Libre tránsito, reunión, asociación con fines políticos, derecho al trabajo</a:t>
                      </a:r>
                      <a:endParaRPr lang="es-MX" sz="1800" dirty="0">
                        <a:effectLst/>
                        <a:latin typeface="Arial"/>
                        <a:ea typeface="Times New Roman"/>
                        <a:cs typeface="Times New Roman"/>
                      </a:endParaRPr>
                    </a:p>
                  </a:txBody>
                  <a:tcPr marL="68580" marR="68580" marT="0" marB="0"/>
                </a:tc>
              </a:tr>
              <a:tr h="1931124">
                <a:tc>
                  <a:txBody>
                    <a:bodyPr/>
                    <a:lstStyle/>
                    <a:p>
                      <a:pPr algn="ctr">
                        <a:spcAft>
                          <a:spcPts val="0"/>
                        </a:spcAft>
                      </a:pPr>
                      <a:r>
                        <a:rPr lang="es-MX" sz="1800" dirty="0">
                          <a:effectLst/>
                        </a:rPr>
                        <a:t>Derechos secundarios (instrumentales o de autonomía)</a:t>
                      </a:r>
                    </a:p>
                    <a:p>
                      <a:pPr algn="ctr">
                        <a:spcAft>
                          <a:spcPts val="0"/>
                        </a:spcAft>
                      </a:pPr>
                      <a:r>
                        <a:rPr lang="es-MX" sz="1800" dirty="0">
                          <a:effectLst/>
                        </a:rPr>
                        <a:t>Corresponden a personas con capacidad de obrar</a:t>
                      </a:r>
                      <a:endParaRPr lang="es-MX" sz="1800" dirty="0">
                        <a:effectLst/>
                        <a:latin typeface="Arial"/>
                        <a:ea typeface="Times New Roman"/>
                        <a:cs typeface="Times New Roman"/>
                      </a:endParaRPr>
                    </a:p>
                  </a:txBody>
                  <a:tcPr marL="68580" marR="68580" marT="0" marB="0"/>
                </a:tc>
                <a:tc>
                  <a:txBody>
                    <a:bodyPr/>
                    <a:lstStyle/>
                    <a:p>
                      <a:pPr algn="just">
                        <a:spcAft>
                          <a:spcPts val="0"/>
                        </a:spcAft>
                      </a:pPr>
                      <a:r>
                        <a:rPr lang="es-MX" sz="1600" dirty="0">
                          <a:effectLst/>
                        </a:rPr>
                        <a:t>Derechos civiles: Adscritos a las personas con capacidad de obrar: Potestad </a:t>
                      </a:r>
                      <a:r>
                        <a:rPr lang="es-MX" sz="1600" dirty="0" err="1">
                          <a:effectLst/>
                        </a:rPr>
                        <a:t>negocial</a:t>
                      </a:r>
                      <a:r>
                        <a:rPr lang="es-MX" sz="1600" dirty="0">
                          <a:effectLst/>
                        </a:rPr>
                        <a:t>, libertad contractual, libertad de empresa (derechos del mercado)</a:t>
                      </a:r>
                      <a:endParaRPr lang="es-MX" sz="1600" dirty="0">
                        <a:effectLst/>
                        <a:latin typeface="Arial"/>
                        <a:ea typeface="Times New Roman"/>
                        <a:cs typeface="Times New Roman"/>
                      </a:endParaRPr>
                    </a:p>
                  </a:txBody>
                  <a:tcPr marL="68580" marR="68580" marT="0" marB="0"/>
                </a:tc>
                <a:tc>
                  <a:txBody>
                    <a:bodyPr/>
                    <a:lstStyle/>
                    <a:p>
                      <a:pPr algn="just">
                        <a:spcAft>
                          <a:spcPts val="0"/>
                        </a:spcAft>
                      </a:pPr>
                      <a:r>
                        <a:rPr lang="es-MX" sz="1600" dirty="0">
                          <a:effectLst/>
                        </a:rPr>
                        <a:t>Derechos políticos: reservados a los ciudadanos con capacidad de obrar: voto, sufragio pasivo, acceso a cargos públicos (autonomía política).</a:t>
                      </a:r>
                      <a:endParaRPr lang="es-MX" sz="1600" dirty="0">
                        <a:effectLst/>
                        <a:latin typeface="Arial"/>
                        <a:ea typeface="Times New Roman"/>
                        <a:cs typeface="Times New Roman"/>
                      </a:endParaRPr>
                    </a:p>
                  </a:txBody>
                  <a:tcPr marL="68580" marR="68580" marT="0" marB="0"/>
                </a:tc>
              </a:tr>
            </a:tbl>
          </a:graphicData>
        </a:graphic>
      </p:graphicFrame>
      <p:sp>
        <p:nvSpPr>
          <p:cNvPr id="3" name="Rectangle 1"/>
          <p:cNvSpPr>
            <a:spLocks noChangeArrowheads="1"/>
          </p:cNvSpPr>
          <p:nvPr/>
        </p:nvSpPr>
        <p:spPr bwMode="auto">
          <a:xfrm>
            <a:off x="1339850" y="31083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92839043"/>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nodePh="1">
                                  <p:stCondLst>
                                    <p:cond delay="0"/>
                                  </p:stCondLst>
                                  <p:endCondLst>
                                    <p:cond evt="begin" delay="0">
                                      <p:tn val="5"/>
                                    </p:cond>
                                  </p:endCondLst>
                                  <p:childTnLst>
                                    <p:set>
                                      <p:cBhvr>
                                        <p:cTn id="6" dur="1" fill="hold">
                                          <p:stCondLst>
                                            <p:cond delay="0"/>
                                          </p:stCondLst>
                                        </p:cTn>
                                        <p:tgtEl>
                                          <p:spTgt spid="45058"/>
                                        </p:tgtEl>
                                        <p:attrNameLst>
                                          <p:attrName>style.visibility</p:attrName>
                                        </p:attrNameLst>
                                      </p:cBhvr>
                                      <p:to>
                                        <p:strVal val="visible"/>
                                      </p:to>
                                    </p:set>
                                    <p:animEffect transition="in" filter="strips(downLeft)">
                                      <p:cBhvr>
                                        <p:cTn id="7" dur="500"/>
                                        <p:tgtEl>
                                          <p:spTgt spid="45058"/>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1" dur="500"/>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47248" cy="1143000"/>
          </a:xfrm>
        </p:spPr>
        <p:txBody>
          <a:bodyPr>
            <a:normAutofit fontScale="90000"/>
          </a:bodyPr>
          <a:lstStyle/>
          <a:p>
            <a:pPr algn="ctr"/>
            <a:r>
              <a:rPr lang="es-MX" sz="3600" dirty="0" smtClean="0"/>
              <a:t>Derechos humanos y garantías individuales</a:t>
            </a:r>
            <a:endParaRPr lang="es-MX" sz="3600" dirty="0"/>
          </a:p>
        </p:txBody>
      </p:sp>
      <p:sp>
        <p:nvSpPr>
          <p:cNvPr id="3" name="2 Marcador de contenido"/>
          <p:cNvSpPr>
            <a:spLocks noGrp="1"/>
          </p:cNvSpPr>
          <p:nvPr>
            <p:ph idx="1"/>
          </p:nvPr>
        </p:nvSpPr>
        <p:spPr>
          <a:xfrm>
            <a:off x="457200" y="1600200"/>
            <a:ext cx="8291264" cy="4525963"/>
          </a:xfrm>
        </p:spPr>
        <p:txBody>
          <a:bodyPr>
            <a:normAutofit lnSpcReduction="10000"/>
          </a:bodyPr>
          <a:lstStyle/>
          <a:p>
            <a:pPr algn="just"/>
            <a:r>
              <a:rPr lang="es-MX" dirty="0" smtClean="0"/>
              <a:t>Durante mucho tiempo la declaración de derechos en nuestra Constitución de denominó “De las garantías individuales”.</a:t>
            </a:r>
          </a:p>
          <a:p>
            <a:pPr algn="just"/>
            <a:r>
              <a:rPr lang="es-ES" dirty="0"/>
              <a:t>Garantía: Acción y efecto de afianzar lo estipulado. 2. Fianza, prenda, 3. Cosa que asegura y protege contra algún riesgo o necesidad</a:t>
            </a:r>
            <a:r>
              <a:rPr lang="es-ES" dirty="0" smtClean="0"/>
              <a:t>.</a:t>
            </a:r>
          </a:p>
          <a:p>
            <a:pPr algn="just"/>
            <a:r>
              <a:rPr lang="es-ES" dirty="0" smtClean="0"/>
              <a:t>Símil: Diferencia entre los contratos principales y los contratos de garantía.</a:t>
            </a:r>
            <a:endParaRPr lang="es-MX" dirty="0"/>
          </a:p>
        </p:txBody>
      </p:sp>
    </p:spTree>
    <p:extLst>
      <p:ext uri="{BB962C8B-B14F-4D97-AF65-F5344CB8AC3E}">
        <p14:creationId xmlns:p14="http://schemas.microsoft.com/office/powerpoint/2010/main" val="5406884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2278</TotalTime>
  <Words>2343</Words>
  <Application>Microsoft Office PowerPoint</Application>
  <PresentationFormat>Presentación en pantalla (4:3)</PresentationFormat>
  <Paragraphs>237</Paragraphs>
  <Slides>44</Slides>
  <Notes>44</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44</vt:i4>
      </vt:variant>
    </vt:vector>
  </HeadingPairs>
  <TitlesOfParts>
    <vt:vector size="46" baseType="lpstr">
      <vt:lpstr>Viajes</vt:lpstr>
      <vt:lpstr>Documento</vt:lpstr>
      <vt:lpstr>Presentación de PowerPoint</vt:lpstr>
      <vt:lpstr>Presentación de PowerPoint</vt:lpstr>
      <vt:lpstr>APROXIMACIÓN CONCEPTUAL</vt:lpstr>
      <vt:lpstr>DERECHOS HUMANOS</vt:lpstr>
      <vt:lpstr>DERECHOS FUNDAMENTALES</vt:lpstr>
      <vt:lpstr>Presentación de PowerPoint</vt:lpstr>
      <vt:lpstr>Derechos fundamentales (Luigi Ferrajoli) Definición formal</vt:lpstr>
      <vt:lpstr>Presentación de PowerPoint</vt:lpstr>
      <vt:lpstr>Derechos humanos y garantías individuales</vt:lpstr>
      <vt:lpstr>Derechos humanos y garantías individuales</vt:lpstr>
      <vt:lpstr>Presentación de PowerPoint</vt:lpstr>
      <vt:lpstr>Protección de la Constitución</vt:lpstr>
      <vt:lpstr>Protección de la Constitución</vt:lpstr>
      <vt:lpstr>Garantías constitucionales</vt:lpstr>
      <vt:lpstr>Garantías constitucionales</vt:lpstr>
      <vt:lpstr>Garantías primarias y secundarias (Ferrajoli)</vt:lpstr>
      <vt:lpstr>Otros términos</vt:lpstr>
      <vt:lpstr>Presentación de PowerPoint</vt:lpstr>
      <vt:lpstr>Antecedentes de los derechos humanos</vt:lpstr>
      <vt:lpstr>Antecedentes de los derechos humanos</vt:lpstr>
      <vt:lpstr>Las cartas de derechos</vt:lpstr>
      <vt:lpstr>Antecedentes de los derechos humanos</vt:lpstr>
      <vt:lpstr>Antecedentes de los derechos humanos</vt:lpstr>
      <vt:lpstr>Antecedentes de los derechos humanos</vt:lpstr>
      <vt:lpstr>Antecedentes de los derechos humanos</vt:lpstr>
      <vt:lpstr>Antecedentes de los derechos humanos</vt:lpstr>
      <vt:lpstr>Antecedentes de los derechos humanos</vt:lpstr>
      <vt:lpstr>Evolución de los derechos humanos</vt:lpstr>
      <vt:lpstr>Evolución de los derechos humanos</vt:lpstr>
      <vt:lpstr>Evolución de los derechos humanos</vt:lpstr>
      <vt:lpstr>Evolución de los derechos humanos</vt:lpstr>
      <vt:lpstr>Evolución de los derechos humanos</vt:lpstr>
      <vt:lpstr>Sistemas internacional y regional de protección de los derechos humanos</vt:lpstr>
      <vt:lpstr>Sistemas internacional y regional de protección de los derechos humanos</vt:lpstr>
      <vt:lpstr>Sistemas internacional y regional de protección de los derechos humanos</vt:lpstr>
      <vt:lpstr>Sistemas internacional y regional de protección de los derechos humanos</vt:lpstr>
      <vt:lpstr>Sistemas internacional y regional de protección de los derechos humanos</vt:lpstr>
      <vt:lpstr>Sistemas internacional y regional de protección de los derechos humanos</vt:lpstr>
      <vt:lpstr>Sistemas internacional y regional de protección de los derechos humanos</vt:lpstr>
      <vt:lpstr>Sistemas internacional y regional de protección de los derechos humanos</vt:lpstr>
      <vt:lpstr>Sistemas internacional y regional de protección de los derechos humanos</vt:lpstr>
      <vt:lpstr>Constitucionalismo contemporáneo</vt:lpstr>
      <vt:lpstr>Constitucionalismo contemporáneo</vt:lpstr>
      <vt:lpstr>Presentación de PowerPoint</vt:lpstr>
    </vt:vector>
  </TitlesOfParts>
  <Company>cndh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sfarias</dc:creator>
  <cp:lastModifiedBy>Salvador F. Arias R</cp:lastModifiedBy>
  <cp:revision>126</cp:revision>
  <dcterms:created xsi:type="dcterms:W3CDTF">2002-06-10T16:24:25Z</dcterms:created>
  <dcterms:modified xsi:type="dcterms:W3CDTF">2012-10-09T19:17:53Z</dcterms:modified>
</cp:coreProperties>
</file>