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1E64-FE9B-4D5B-A5F4-1C48649760F4}" type="datetimeFigureOut">
              <a:rPr lang="es-MX" smtClean="0"/>
              <a:t>20/10/2014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505D-6118-4B7B-A137-5CA24C066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0995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1E64-FE9B-4D5B-A5F4-1C48649760F4}" type="datetimeFigureOut">
              <a:rPr lang="es-MX" smtClean="0"/>
              <a:t>20/10/2014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505D-6118-4B7B-A137-5CA24C066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3002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1E64-FE9B-4D5B-A5F4-1C48649760F4}" type="datetimeFigureOut">
              <a:rPr lang="es-MX" smtClean="0"/>
              <a:t>20/10/2014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505D-6118-4B7B-A137-5CA24C066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8928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1E64-FE9B-4D5B-A5F4-1C48649760F4}" type="datetimeFigureOut">
              <a:rPr lang="es-MX" smtClean="0"/>
              <a:t>20/10/2014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505D-6118-4B7B-A137-5CA24C066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82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1E64-FE9B-4D5B-A5F4-1C48649760F4}" type="datetimeFigureOut">
              <a:rPr lang="es-MX" smtClean="0"/>
              <a:t>20/10/2014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505D-6118-4B7B-A137-5CA24C066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933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1E64-FE9B-4D5B-A5F4-1C48649760F4}" type="datetimeFigureOut">
              <a:rPr lang="es-MX" smtClean="0"/>
              <a:t>20/10/2014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505D-6118-4B7B-A137-5CA24C066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0614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1E64-FE9B-4D5B-A5F4-1C48649760F4}" type="datetimeFigureOut">
              <a:rPr lang="es-MX" smtClean="0"/>
              <a:t>20/10/2014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505D-6118-4B7B-A137-5CA24C066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562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1E64-FE9B-4D5B-A5F4-1C48649760F4}" type="datetimeFigureOut">
              <a:rPr lang="es-MX" smtClean="0"/>
              <a:t>20/10/2014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505D-6118-4B7B-A137-5CA24C066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854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1E64-FE9B-4D5B-A5F4-1C48649760F4}" type="datetimeFigureOut">
              <a:rPr lang="es-MX" smtClean="0"/>
              <a:t>20/10/2014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505D-6118-4B7B-A137-5CA24C066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376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1E64-FE9B-4D5B-A5F4-1C48649760F4}" type="datetimeFigureOut">
              <a:rPr lang="es-MX" smtClean="0"/>
              <a:t>20/10/2014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505D-6118-4B7B-A137-5CA24C066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586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61E64-FE9B-4D5B-A5F4-1C48649760F4}" type="datetimeFigureOut">
              <a:rPr lang="es-MX" smtClean="0"/>
              <a:t>20/10/2014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C505D-6118-4B7B-A137-5CA24C066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7983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5D2EC"/>
            </a:gs>
            <a:gs pos="100000">
              <a:srgbClr val="B5D2EC"/>
            </a:gs>
            <a:gs pos="45000">
              <a:schemeClr val="accent6">
                <a:lumMod val="40000"/>
                <a:lumOff val="60000"/>
              </a:schemeClr>
            </a:gs>
            <a:gs pos="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61E64-FE9B-4D5B-A5F4-1C48649760F4}" type="datetimeFigureOut">
              <a:rPr lang="es-MX" smtClean="0"/>
              <a:t>20/10/2014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C505D-6118-4B7B-A137-5CA24C0663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0396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2880" y="86061"/>
            <a:ext cx="11908715" cy="774551"/>
          </a:xfrm>
        </p:spPr>
        <p:txBody>
          <a:bodyPr>
            <a:normAutofit/>
          </a:bodyPr>
          <a:lstStyle/>
          <a:p>
            <a:r>
              <a:rPr lang="es-MX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La Función SUMA en Excel </a:t>
            </a:r>
            <a:endParaRPr lang="es-MX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6871" y="1084748"/>
            <a:ext cx="11804724" cy="5773252"/>
          </a:xfrm>
        </p:spPr>
        <p:txBody>
          <a:bodyPr>
            <a:normAutofit/>
          </a:bodyPr>
          <a:lstStyle/>
          <a:p>
            <a:pPr algn="l"/>
            <a:endParaRPr lang="es-MX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forma mas básica de sumar es:</a:t>
            </a:r>
          </a:p>
          <a:p>
            <a:pPr algn="l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=(A1 + B1 + C1)</a:t>
            </a:r>
          </a:p>
          <a:p>
            <a:pPr algn="l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También se puede usar la función integrada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SUMA:</a:t>
            </a:r>
          </a:p>
          <a:p>
            <a:pPr algn="l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=SUMA(A1:C1)</a:t>
            </a:r>
          </a:p>
          <a:p>
            <a:pPr algn="l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Otra forma de sumar es seleccionado el rango que se va a sumar y oprimir este símbolo:</a:t>
            </a:r>
          </a:p>
          <a:p>
            <a:pPr algn="l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∑ suma</a:t>
            </a:r>
          </a:p>
          <a:p>
            <a:pPr algn="l"/>
            <a:endParaRPr lang="es-MX" dirty="0" smtClean="0"/>
          </a:p>
          <a:p>
            <a:pPr algn="l"/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572385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72123" y="215153"/>
            <a:ext cx="1181189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También se pueden incluir más celdas.</a:t>
            </a:r>
          </a:p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</a:t>
            </a:r>
          </a:p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=SUMA(A1:C1,D9,E12,G25)</a:t>
            </a:r>
          </a:p>
          <a:p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Incluso puedes utilizar otra función de SUMA:</a:t>
            </a:r>
          </a:p>
          <a:p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=SUMA(A1:C1) + SUMA (G1:H1)</a:t>
            </a:r>
          </a:p>
          <a:p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Como Multiplicar en Excel </a:t>
            </a:r>
          </a:p>
          <a:p>
            <a:pPr algn="ctr"/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Aquí se puede utilizar un asterisco *entre las referencias de las dos celdas</a:t>
            </a:r>
          </a:p>
          <a:p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=A4 * B5</a:t>
            </a:r>
          </a:p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28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63237" y="393808"/>
            <a:ext cx="90989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Si necesita multiplicar más de dos números, no tiene que hacer </a:t>
            </a:r>
            <a:r>
              <a:rPr lang="es-ES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esto:</a:t>
            </a:r>
            <a:endParaRPr lang="es-MX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168337" y="1228497"/>
            <a:ext cx="29617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= A4 * A5 * A6 * A7 * A8</a:t>
            </a:r>
            <a:endParaRPr lang="es-MX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63237" y="1959417"/>
            <a:ext cx="110487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 puede usar los dos puntos (:) para acortar la fórmula. En el caso de la suma se usó la función </a:t>
            </a:r>
            <a:r>
              <a:rPr lang="es-ES" sz="2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SUMA </a:t>
            </a:r>
            <a:r>
              <a:rPr lang="es-E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y colocó los argumentos entre paréntesis:</a:t>
            </a:r>
            <a:endParaRPr lang="es-MX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127621" y="3109252"/>
            <a:ext cx="20730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= </a:t>
            </a:r>
            <a:r>
              <a:rPr lang="es-ES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SUMA(A4</a:t>
            </a:r>
            <a:r>
              <a:rPr lang="es-ES" sz="2000" b="1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r>
              <a:rPr lang="es-ES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A8</a:t>
            </a:r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endParaRPr lang="es-MX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63237" y="3982088"/>
            <a:ext cx="65300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En la multiplicación se utiliza la palabra PRODUCT. Así:</a:t>
            </a:r>
            <a:endParaRPr lang="es-MX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184527" y="5125088"/>
            <a:ext cx="25875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= PRODUCT(A4</a:t>
            </a:r>
            <a:r>
              <a:rPr lang="es-E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A8)</a:t>
            </a:r>
            <a:endParaRPr lang="es-MX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500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4800" y="373026"/>
            <a:ext cx="71662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Lo único que ha cambiado es el nombre de la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función </a:t>
            </a:r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integrada.</a:t>
            </a:r>
            <a:endParaRPr lang="es-MX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04799" y="1128144"/>
            <a:ext cx="114577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La función PRODUCT se usa de la misma manera que SUM. Por ejemplo si quiere multiplicar los valores de las A4 a la A8 y B4 y B5 hará algo como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esto:</a:t>
            </a:r>
            <a:endParaRPr lang="es-MX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585650" y="2298761"/>
            <a:ext cx="31918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= PRODUCT(A4:A8, B4, B5)</a:t>
            </a:r>
            <a:endParaRPr lang="es-MX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036" y="2757868"/>
            <a:ext cx="1157547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Restar en Excel 2007</a:t>
            </a:r>
            <a:endParaRPr kumimoji="0" lang="en-US" altLang="es-MX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Usted ya sabe que para restar un número de otro se usa el signo menos (-):</a:t>
            </a:r>
            <a:endParaRPr kumimoji="0" lang="en-US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A1 - A2</a:t>
            </a:r>
            <a:endParaRPr kumimoji="0" lang="en-US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imagen debajo muestra el valor en la celda A! al cual se ha restado el valor en la celda B1. la fórmula está en la celda A3.</a:t>
            </a:r>
            <a:endParaRPr kumimoji="0" lang="en-US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5" name="Imagen 7" descr="A Subtraction Formula in Excel 2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777" y="4512194"/>
            <a:ext cx="3128995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323608" y="5736946"/>
            <a:ext cx="64388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 quiere restare más de una celda puede hacer lo siguiente:</a:t>
            </a:r>
            <a:endParaRPr kumimoji="0" lang="en-US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 A1 - B1 - C1</a:t>
            </a:r>
            <a:endParaRPr kumimoji="0" lang="es-ES" alt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437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4408" y="281620"/>
            <a:ext cx="11405755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División </a:t>
            </a:r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en Excel </a:t>
            </a:r>
            <a:r>
              <a:rPr lang="es-ES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2007</a:t>
            </a:r>
          </a:p>
          <a:p>
            <a:pPr algn="ctr"/>
            <a:endParaRPr lang="es-MX" sz="2000" b="1" dirty="0">
              <a:latin typeface="Times New Roman" panose="02020603050405020304" pitchFamily="18" charset="0"/>
            </a:endParaRPr>
          </a:p>
          <a:p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Dividiendo un valor entre otro involucra utilizar el signo ( / ). Por ejemplo:</a:t>
            </a:r>
            <a:endParaRPr lang="es-MX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s-ES" b="1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s-ES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= </a:t>
            </a:r>
            <a:r>
              <a:rPr lang="es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A1 / </a:t>
            </a:r>
            <a:r>
              <a:rPr lang="es-ES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C1</a:t>
            </a:r>
          </a:p>
          <a:p>
            <a:pPr algn="ctr"/>
            <a:endParaRPr lang="es-MX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Esto quiere decir que el valor de la celda A1 se divide entre el valor de la celda C1.</a:t>
            </a:r>
            <a:endParaRPr lang="es-MX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15635" y="2579906"/>
            <a:ext cx="11461173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Combinación de operadores aritméticos</a:t>
            </a:r>
            <a:endParaRPr lang="es-MX" sz="2800" b="1" dirty="0">
              <a:latin typeface="Times New Roman" panose="02020603050405020304" pitchFamily="18" charset="0"/>
            </a:endParaRPr>
          </a:p>
          <a:p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MX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Los diferentes operadores se pueden combinar. Por ejemplo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</a:p>
          <a:p>
            <a:endParaRPr lang="es-MX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= A1 + A2 * A3</a:t>
            </a:r>
            <a:endParaRPr lang="es-MX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 </a:t>
            </a:r>
            <a:r>
              <a:rPr lang="es-E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esto:</a:t>
            </a:r>
            <a:endParaRPr lang="es-MX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= A1 + A2 - A3</a:t>
            </a:r>
            <a:endParaRPr lang="es-MX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Incluso así:</a:t>
            </a:r>
            <a:endParaRPr lang="es-MX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s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=</a:t>
            </a:r>
            <a:r>
              <a:rPr lang="es-ES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SUMA(A1:A9</a:t>
            </a:r>
            <a:r>
              <a:rPr lang="es-E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 * </a:t>
            </a:r>
            <a:r>
              <a:rPr lang="es-ES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B1</a:t>
            </a:r>
          </a:p>
          <a:p>
            <a:pPr algn="ctr"/>
            <a:endParaRPr lang="es-MX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s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En la formula de arriba le pedimos a Excel que sume los números en las celdas A1 a A9, y que luego multiplique la respuesta por B1. Al hacer estas operaciones debe tener en cuenta la precedencia de operaciones.</a:t>
            </a:r>
            <a:endParaRPr lang="es-MX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9743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353</Words>
  <Application>Microsoft Office PowerPoint</Application>
  <PresentationFormat>Panorámica</PresentationFormat>
  <Paragraphs>59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Tema de Office</vt:lpstr>
      <vt:lpstr>La Función SUMA en Excel 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Función SUMA en Excel</dc:title>
  <dc:creator>victor</dc:creator>
  <cp:lastModifiedBy>victor</cp:lastModifiedBy>
  <cp:revision>17</cp:revision>
  <dcterms:created xsi:type="dcterms:W3CDTF">2014-10-19T02:32:52Z</dcterms:created>
  <dcterms:modified xsi:type="dcterms:W3CDTF">2014-10-20T16:41:01Z</dcterms:modified>
</cp:coreProperties>
</file>