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9" r:id="rId2"/>
    <p:sldId id="260" r:id="rId3"/>
    <p:sldId id="261" r:id="rId4"/>
    <p:sldId id="262" r:id="rId5"/>
    <p:sldId id="263" r:id="rId6"/>
    <p:sldId id="264" r:id="rId7"/>
    <p:sldId id="265"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F916B445-3131-44DB-85D7-219A8FB166A6}" type="datetimeFigureOut">
              <a:rPr lang="es-MX" smtClean="0"/>
              <a:t>23/02/2014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7045478-2185-428B-BC60-4F0BD52EB650}"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916B445-3131-44DB-85D7-219A8FB166A6}" type="datetimeFigureOut">
              <a:rPr lang="es-MX" smtClean="0"/>
              <a:t>23/02/2014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7045478-2185-428B-BC60-4F0BD52EB650}"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916B445-3131-44DB-85D7-219A8FB166A6}" type="datetimeFigureOut">
              <a:rPr lang="es-MX" smtClean="0"/>
              <a:t>23/02/2014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7045478-2185-428B-BC60-4F0BD52EB650}" type="slidenum">
              <a:rPr lang="es-MX" smtClean="0"/>
              <a:t>‹Nº›</a:t>
            </a:fld>
            <a:endParaRPr lang="es-MX"/>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916B445-3131-44DB-85D7-219A8FB166A6}" type="datetimeFigureOut">
              <a:rPr lang="es-MX" smtClean="0"/>
              <a:t>23/02/2014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7045478-2185-428B-BC60-4F0BD52EB650}" type="slidenum">
              <a:rPr lang="es-MX" smtClean="0"/>
              <a:t>‹Nº›</a:t>
            </a:fld>
            <a:endParaRPr lang="es-MX"/>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916B445-3131-44DB-85D7-219A8FB166A6}" type="datetimeFigureOut">
              <a:rPr lang="es-MX" smtClean="0"/>
              <a:t>23/02/2014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7045478-2185-428B-BC60-4F0BD52EB650}"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F916B445-3131-44DB-85D7-219A8FB166A6}" type="datetimeFigureOut">
              <a:rPr lang="es-MX" smtClean="0"/>
              <a:t>23/02/2014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7045478-2185-428B-BC60-4F0BD52EB650}" type="slidenum">
              <a:rPr lang="es-MX" smtClean="0"/>
              <a:t>‹Nº›</a:t>
            </a:fld>
            <a:endParaRPr lang="es-MX"/>
          </a:p>
        </p:txBody>
      </p:sp>
      <p:sp>
        <p:nvSpPr>
          <p:cNvPr id="9" name="Content Placeholder 8"/>
          <p:cNvSpPr>
            <a:spLocks noGrp="1"/>
          </p:cNvSpPr>
          <p:nvPr>
            <p:ph sz="quarter" idx="13"/>
          </p:nvPr>
        </p:nvSpPr>
        <p:spPr>
          <a:xfrm>
            <a:off x="676655"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916B445-3131-44DB-85D7-219A8FB166A6}" type="datetimeFigureOut">
              <a:rPr lang="es-MX" smtClean="0"/>
              <a:t>23/02/2014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7045478-2185-428B-BC60-4F0BD52EB650}"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F916B445-3131-44DB-85D7-219A8FB166A6}" type="datetimeFigureOut">
              <a:rPr lang="es-MX" smtClean="0"/>
              <a:t>23/02/2014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7045478-2185-428B-BC60-4F0BD52EB650}"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F916B445-3131-44DB-85D7-219A8FB166A6}" type="datetimeFigureOut">
              <a:rPr lang="es-MX" smtClean="0"/>
              <a:t>23/02/2014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7045478-2185-428B-BC60-4F0BD52EB650}"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916B445-3131-44DB-85D7-219A8FB166A6}" type="datetimeFigureOut">
              <a:rPr lang="es-MX" smtClean="0"/>
              <a:t>23/02/2014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7045478-2185-428B-BC60-4F0BD52EB650}" type="slidenum">
              <a:rPr lang="es-MX" smtClean="0"/>
              <a:t>‹Nº›</a:t>
            </a:fld>
            <a:endParaRPr lang="es-MX"/>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916B445-3131-44DB-85D7-219A8FB166A6}" type="datetimeFigureOut">
              <a:rPr lang="es-MX" smtClean="0"/>
              <a:t>23/02/2014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7045478-2185-428B-BC60-4F0BD52EB650}" type="slidenum">
              <a:rPr lang="es-MX" smtClean="0"/>
              <a:t>‹Nº›</a:t>
            </a:fld>
            <a:endParaRPr lang="es-MX"/>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916B445-3131-44DB-85D7-219A8FB166A6}" type="datetimeFigureOut">
              <a:rPr lang="es-MX" smtClean="0"/>
              <a:t>23/02/2014</a:t>
            </a:fld>
            <a:endParaRPr lang="es-MX"/>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MX"/>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7045478-2185-428B-BC60-4F0BD52EB650}" type="slidenum">
              <a:rPr lang="es-MX" smtClean="0"/>
              <a:t>‹Nº›</a:t>
            </a:fld>
            <a:endParaRPr lang="es-MX"/>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714348" y="500042"/>
            <a:ext cx="7643866" cy="646331"/>
          </a:xfrm>
          <a:prstGeom prst="rect">
            <a:avLst/>
          </a:prstGeom>
          <a:noFill/>
        </p:spPr>
        <p:txBody>
          <a:bodyPr wrap="square" rtlCol="0">
            <a:spAutoFit/>
          </a:bodyPr>
          <a:lstStyle/>
          <a:p>
            <a:r>
              <a:rPr lang="es-MX" b="1" i="1" dirty="0">
                <a:latin typeface="Arial Narrow" pitchFamily="34" charset="0"/>
              </a:rPr>
              <a:t>Las Barras</a:t>
            </a:r>
          </a:p>
          <a:p>
            <a:r>
              <a:rPr lang="es-MX" b="1" i="1" dirty="0">
                <a:latin typeface="Arial Narrow" pitchFamily="34" charset="0"/>
              </a:rPr>
              <a:t>La barra </a:t>
            </a:r>
            <a:r>
              <a:rPr lang="es-MX" b="1" i="1" dirty="0" smtClean="0">
                <a:latin typeface="Arial Narrow" pitchFamily="34" charset="0"/>
              </a:rPr>
              <a:t>de título</a:t>
            </a:r>
            <a:endParaRPr lang="es-MX" i="1" dirty="0">
              <a:latin typeface="Arial Narrow" pitchFamily="34" charset="0"/>
            </a:endParaRPr>
          </a:p>
        </p:txBody>
      </p:sp>
      <p:pic>
        <p:nvPicPr>
          <p:cNvPr id="4" name="Picture 2"/>
          <p:cNvPicPr>
            <a:picLocks noChangeAspect="1" noChangeArrowheads="1"/>
          </p:cNvPicPr>
          <p:nvPr/>
        </p:nvPicPr>
        <p:blipFill>
          <a:blip r:embed="rId2" cstate="print"/>
          <a:srcRect/>
          <a:stretch>
            <a:fillRect/>
          </a:stretch>
        </p:blipFill>
        <p:spPr bwMode="auto">
          <a:xfrm>
            <a:off x="857224" y="1285860"/>
            <a:ext cx="7358114" cy="357190"/>
          </a:xfrm>
          <a:prstGeom prst="rect">
            <a:avLst/>
          </a:prstGeom>
          <a:noFill/>
          <a:ln w="9525">
            <a:noFill/>
            <a:miter lim="800000"/>
            <a:headEnd/>
            <a:tailEnd/>
          </a:ln>
        </p:spPr>
      </p:pic>
      <p:sp>
        <p:nvSpPr>
          <p:cNvPr id="5" name="4 Rectángulo"/>
          <p:cNvSpPr/>
          <p:nvPr/>
        </p:nvSpPr>
        <p:spPr>
          <a:xfrm>
            <a:off x="827584" y="1700808"/>
            <a:ext cx="7488832" cy="1015663"/>
          </a:xfrm>
          <a:prstGeom prst="rect">
            <a:avLst/>
          </a:prstGeom>
        </p:spPr>
        <p:txBody>
          <a:bodyPr wrap="square">
            <a:spAutoFit/>
          </a:bodyPr>
          <a:lstStyle/>
          <a:p>
            <a:pPr algn="just"/>
            <a:r>
              <a:rPr lang="es-MX" sz="2000" i="1" dirty="0" smtClean="0">
                <a:latin typeface="Arial Narrow" pitchFamily="34" charset="0"/>
              </a:rPr>
              <a:t>Contiene el nombre del documento sobre el que se está trabajando en ese momento. Cuando creamos un libro nuevo se le asigna el nombre provisional Libro1, hasta que lo guardemos y le demos el nombre que queramos.</a:t>
            </a:r>
            <a:endParaRPr lang="es-MX" sz="2000" i="1" dirty="0">
              <a:latin typeface="Arial Narrow" pitchFamily="34" charset="0"/>
            </a:endParaRPr>
          </a:p>
        </p:txBody>
      </p:sp>
      <p:sp>
        <p:nvSpPr>
          <p:cNvPr id="6" name="5 CuadroTexto"/>
          <p:cNvSpPr txBox="1"/>
          <p:nvPr/>
        </p:nvSpPr>
        <p:spPr>
          <a:xfrm>
            <a:off x="539552" y="2636912"/>
            <a:ext cx="8215370" cy="461665"/>
          </a:xfrm>
          <a:prstGeom prst="rect">
            <a:avLst/>
          </a:prstGeom>
          <a:noFill/>
        </p:spPr>
        <p:txBody>
          <a:bodyPr wrap="square" rtlCol="0">
            <a:spAutoFit/>
          </a:bodyPr>
          <a:lstStyle/>
          <a:p>
            <a:pPr algn="ctr"/>
            <a:r>
              <a:rPr lang="es-MX" sz="2400" b="1" i="1" dirty="0">
                <a:latin typeface="Arial Narrow" pitchFamily="34" charset="0"/>
              </a:rPr>
              <a:t>La Banda de Opciones</a:t>
            </a:r>
            <a:endParaRPr lang="es-MX" sz="2400" i="1" dirty="0">
              <a:latin typeface="Arial Narrow" pitchFamily="34" charset="0"/>
            </a:endParaRPr>
          </a:p>
        </p:txBody>
      </p:sp>
      <p:pic>
        <p:nvPicPr>
          <p:cNvPr id="7" name="Picture 2"/>
          <p:cNvPicPr>
            <a:picLocks noChangeAspect="1" noChangeArrowheads="1"/>
          </p:cNvPicPr>
          <p:nvPr/>
        </p:nvPicPr>
        <p:blipFill>
          <a:blip r:embed="rId3" cstate="print"/>
          <a:srcRect/>
          <a:stretch>
            <a:fillRect/>
          </a:stretch>
        </p:blipFill>
        <p:spPr bwMode="auto">
          <a:xfrm>
            <a:off x="683568" y="3140968"/>
            <a:ext cx="8138586" cy="1823738"/>
          </a:xfrm>
          <a:prstGeom prst="rect">
            <a:avLst/>
          </a:prstGeom>
          <a:noFill/>
          <a:ln w="9525">
            <a:noFill/>
            <a:miter lim="800000"/>
            <a:headEnd/>
            <a:tailEnd/>
          </a:ln>
        </p:spPr>
      </p:pic>
      <p:sp>
        <p:nvSpPr>
          <p:cNvPr id="8" name="7 CuadroTexto"/>
          <p:cNvSpPr txBox="1"/>
          <p:nvPr/>
        </p:nvSpPr>
        <p:spPr>
          <a:xfrm>
            <a:off x="683568" y="5085184"/>
            <a:ext cx="8001056" cy="1323439"/>
          </a:xfrm>
          <a:prstGeom prst="rect">
            <a:avLst/>
          </a:prstGeom>
          <a:noFill/>
        </p:spPr>
        <p:txBody>
          <a:bodyPr wrap="square" rtlCol="0">
            <a:spAutoFit/>
          </a:bodyPr>
          <a:lstStyle/>
          <a:p>
            <a:pPr algn="just"/>
            <a:r>
              <a:rPr lang="es-MX" sz="2000" i="1" dirty="0">
                <a:latin typeface="Arial Narrow" pitchFamily="34" charset="0"/>
              </a:rPr>
              <a:t>La Banda de opciones contiene todas las opciones del programa agrupadas en pestañas. Al hacer </a:t>
            </a:r>
            <a:r>
              <a:rPr lang="es-MX" sz="2000" i="1" dirty="0" smtClean="0">
                <a:latin typeface="Arial Narrow" pitchFamily="34" charset="0"/>
              </a:rPr>
              <a:t>clic en </a:t>
            </a:r>
            <a:r>
              <a:rPr lang="es-MX" sz="2000" i="1" dirty="0">
                <a:latin typeface="Arial Narrow" pitchFamily="34" charset="0"/>
              </a:rPr>
              <a:t>Insertar, por ejemplo, veremos las </a:t>
            </a:r>
            <a:r>
              <a:rPr lang="es-MX" sz="2000" i="1" dirty="0" smtClean="0">
                <a:latin typeface="Arial Narrow" pitchFamily="34" charset="0"/>
              </a:rPr>
              <a:t>operaciones relacionadas </a:t>
            </a:r>
            <a:r>
              <a:rPr lang="es-MX" sz="2000" i="1" dirty="0">
                <a:latin typeface="Arial Narrow" pitchFamily="34" charset="0"/>
              </a:rPr>
              <a:t>con la inserción de los </a:t>
            </a:r>
            <a:r>
              <a:rPr lang="es-MX" sz="2000" i="1" dirty="0" smtClean="0">
                <a:latin typeface="Arial Narrow" pitchFamily="34" charset="0"/>
              </a:rPr>
              <a:t>diferentes  elementos </a:t>
            </a:r>
            <a:r>
              <a:rPr lang="es-MX" sz="2000" i="1" dirty="0">
                <a:latin typeface="Arial Narrow" pitchFamily="34" charset="0"/>
              </a:rPr>
              <a:t>que se pueden crear en Excel.</a:t>
            </a:r>
          </a:p>
        </p:txBody>
      </p:sp>
    </p:spTree>
    <p:extLst>
      <p:ext uri="{BB962C8B-B14F-4D97-AF65-F5344CB8AC3E}">
        <p14:creationId xmlns:p14="http://schemas.microsoft.com/office/powerpoint/2010/main" val="2128083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188640"/>
            <a:ext cx="8143932" cy="1015663"/>
          </a:xfrm>
          <a:prstGeom prst="rect">
            <a:avLst/>
          </a:prstGeom>
          <a:noFill/>
        </p:spPr>
        <p:txBody>
          <a:bodyPr wrap="square" rtlCol="0">
            <a:spAutoFit/>
          </a:bodyPr>
          <a:lstStyle/>
          <a:p>
            <a:pPr algn="just"/>
            <a:r>
              <a:rPr lang="es-MX" sz="2000" i="1" dirty="0">
                <a:latin typeface="Arial Narrow" pitchFamily="34" charset="0"/>
              </a:rPr>
              <a:t>Las pestañas que forman la banda pueden ir cambiando según el momento en que te encuentres </a:t>
            </a:r>
            <a:r>
              <a:rPr lang="es-MX" sz="2000" i="1" dirty="0" smtClean="0">
                <a:latin typeface="Arial Narrow" pitchFamily="34" charset="0"/>
              </a:rPr>
              <a:t>trabajando</a:t>
            </a:r>
            <a:r>
              <a:rPr lang="es-MX" sz="2000" i="1" dirty="0" smtClean="0">
                <a:latin typeface="Arial Narrow" pitchFamily="34" charset="0"/>
              </a:rPr>
              <a:t> </a:t>
            </a:r>
            <a:r>
              <a:rPr lang="es-MX" sz="2000" i="1" dirty="0">
                <a:latin typeface="Arial Narrow" pitchFamily="34" charset="0"/>
              </a:rPr>
              <a:t>con Excel. Está diseñada para mostrar solamente aquellas opciones que te serán útiles en </a:t>
            </a:r>
            <a:r>
              <a:rPr lang="es-MX" sz="2000" i="1" dirty="0" smtClean="0">
                <a:latin typeface="Arial Narrow" pitchFamily="34" charset="0"/>
              </a:rPr>
              <a:t>cada pantalla</a:t>
            </a:r>
            <a:endParaRPr lang="es-MX" sz="2000" i="1" dirty="0">
              <a:latin typeface="Arial Narrow" pitchFamily="34" charset="0"/>
            </a:endParaRPr>
          </a:p>
        </p:txBody>
      </p:sp>
      <p:sp>
        <p:nvSpPr>
          <p:cNvPr id="3" name="2 CuadroTexto"/>
          <p:cNvSpPr txBox="1"/>
          <p:nvPr/>
        </p:nvSpPr>
        <p:spPr>
          <a:xfrm>
            <a:off x="539552" y="1412776"/>
            <a:ext cx="8358246" cy="1323439"/>
          </a:xfrm>
          <a:prstGeom prst="rect">
            <a:avLst/>
          </a:prstGeom>
          <a:noFill/>
        </p:spPr>
        <p:txBody>
          <a:bodyPr wrap="square" rtlCol="0">
            <a:spAutoFit/>
          </a:bodyPr>
          <a:lstStyle/>
          <a:p>
            <a:pPr algn="just"/>
            <a:r>
              <a:rPr lang="es-MX" sz="2000" i="1" dirty="0">
                <a:latin typeface="Arial Narrow" pitchFamily="34" charset="0"/>
              </a:rPr>
              <a:t>Pulsando la tecla ALT entraremos en el modo de acceso por teclado. De esta forma </a:t>
            </a:r>
            <a:r>
              <a:rPr lang="es-MX" sz="2000" i="1" dirty="0" smtClean="0">
                <a:latin typeface="Arial Narrow" pitchFamily="34" charset="0"/>
              </a:rPr>
              <a:t>aparecerán pequeños </a:t>
            </a:r>
            <a:r>
              <a:rPr lang="es-MX" sz="2000" i="1" dirty="0">
                <a:latin typeface="Arial Narrow" pitchFamily="34" charset="0"/>
              </a:rPr>
              <a:t>recuadros junto a las pestañas y opciones indicando la tecla (o conjunto de teclas) </a:t>
            </a:r>
            <a:r>
              <a:rPr lang="es-MX" sz="2000" i="1" dirty="0" smtClean="0">
                <a:latin typeface="Arial Narrow" pitchFamily="34" charset="0"/>
              </a:rPr>
              <a:t>que deberás </a:t>
            </a:r>
            <a:r>
              <a:rPr lang="es-MX" sz="2000" i="1" dirty="0">
                <a:latin typeface="Arial Narrow" pitchFamily="34" charset="0"/>
              </a:rPr>
              <a:t>pulsar para acceder a esa opción sin la necesidad del ratón.</a:t>
            </a:r>
          </a:p>
        </p:txBody>
      </p:sp>
      <p:pic>
        <p:nvPicPr>
          <p:cNvPr id="4" name="Picture 2"/>
          <p:cNvPicPr>
            <a:picLocks noChangeAspect="1" noChangeArrowheads="1"/>
          </p:cNvPicPr>
          <p:nvPr/>
        </p:nvPicPr>
        <p:blipFill>
          <a:blip r:embed="rId2" cstate="print"/>
          <a:srcRect/>
          <a:stretch>
            <a:fillRect/>
          </a:stretch>
        </p:blipFill>
        <p:spPr bwMode="auto">
          <a:xfrm>
            <a:off x="539552" y="2708920"/>
            <a:ext cx="8215370" cy="1766895"/>
          </a:xfrm>
          <a:prstGeom prst="rect">
            <a:avLst/>
          </a:prstGeom>
          <a:noFill/>
          <a:ln w="9525">
            <a:noFill/>
            <a:miter lim="800000"/>
            <a:headEnd/>
            <a:tailEnd/>
          </a:ln>
        </p:spPr>
      </p:pic>
      <p:sp>
        <p:nvSpPr>
          <p:cNvPr id="5" name="4 CuadroTexto"/>
          <p:cNvSpPr txBox="1"/>
          <p:nvPr/>
        </p:nvSpPr>
        <p:spPr>
          <a:xfrm>
            <a:off x="539552" y="4869160"/>
            <a:ext cx="8143932" cy="1323439"/>
          </a:xfrm>
          <a:prstGeom prst="rect">
            <a:avLst/>
          </a:prstGeom>
          <a:noFill/>
        </p:spPr>
        <p:txBody>
          <a:bodyPr wrap="square" rtlCol="0">
            <a:spAutoFit/>
          </a:bodyPr>
          <a:lstStyle/>
          <a:p>
            <a:pPr algn="just"/>
            <a:r>
              <a:rPr lang="es-MX" sz="2000" i="1" dirty="0">
                <a:latin typeface="Arial Narrow" pitchFamily="34" charset="0"/>
              </a:rPr>
              <a:t>Las opciones no disponibles en el momento actual se muestran semitransparentes.</a:t>
            </a:r>
          </a:p>
          <a:p>
            <a:pPr algn="just"/>
            <a:r>
              <a:rPr lang="es-MX" sz="2000" i="1" dirty="0">
                <a:latin typeface="Arial Narrow" pitchFamily="34" charset="0"/>
              </a:rPr>
              <a:t>Para salir del modo de acceso por teclado vuelve a pulsar la tecla ALT. Si haces doble clic </a:t>
            </a:r>
            <a:r>
              <a:rPr lang="es-MX" sz="2000" i="1" dirty="0" smtClean="0">
                <a:latin typeface="Arial Narrow" pitchFamily="34" charset="0"/>
              </a:rPr>
              <a:t>sobre cualquiera </a:t>
            </a:r>
            <a:r>
              <a:rPr lang="es-MX" sz="2000" i="1" dirty="0">
                <a:latin typeface="Arial Narrow" pitchFamily="34" charset="0"/>
              </a:rPr>
              <a:t>de las pestañas, la barra se minimizará para ocupar menos espacio.</a:t>
            </a:r>
          </a:p>
        </p:txBody>
      </p:sp>
    </p:spTree>
    <p:extLst>
      <p:ext uri="{BB962C8B-B14F-4D97-AF65-F5344CB8AC3E}">
        <p14:creationId xmlns:p14="http://schemas.microsoft.com/office/powerpoint/2010/main" val="23212611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23728" y="332656"/>
            <a:ext cx="4429156" cy="523220"/>
          </a:xfrm>
          <a:prstGeom prst="rect">
            <a:avLst/>
          </a:prstGeom>
        </p:spPr>
        <p:txBody>
          <a:bodyPr wrap="square">
            <a:spAutoFit/>
          </a:bodyPr>
          <a:lstStyle/>
          <a:p>
            <a:pPr algn="ctr"/>
            <a:r>
              <a:rPr lang="es-MX" sz="2800" b="1" i="1" dirty="0">
                <a:latin typeface="Arial Narrow" pitchFamily="34" charset="0"/>
              </a:rPr>
              <a:t>La barra de fórmulas</a:t>
            </a:r>
            <a:endParaRPr lang="es-MX" sz="2800" i="1" dirty="0">
              <a:latin typeface="Arial Narrow" pitchFamily="34" charset="0"/>
            </a:endParaRPr>
          </a:p>
        </p:txBody>
      </p:sp>
      <p:pic>
        <p:nvPicPr>
          <p:cNvPr id="3" name="Picture 3"/>
          <p:cNvPicPr>
            <a:picLocks noChangeAspect="1" noChangeArrowheads="1"/>
          </p:cNvPicPr>
          <p:nvPr/>
        </p:nvPicPr>
        <p:blipFill>
          <a:blip r:embed="rId2" cstate="print"/>
          <a:srcRect/>
          <a:stretch>
            <a:fillRect/>
          </a:stretch>
        </p:blipFill>
        <p:spPr bwMode="auto">
          <a:xfrm>
            <a:off x="1187624" y="980728"/>
            <a:ext cx="6181725" cy="295275"/>
          </a:xfrm>
          <a:prstGeom prst="rect">
            <a:avLst/>
          </a:prstGeom>
          <a:noFill/>
          <a:ln w="9525">
            <a:noFill/>
            <a:miter lim="800000"/>
            <a:headEnd/>
            <a:tailEnd/>
          </a:ln>
        </p:spPr>
      </p:pic>
      <p:sp>
        <p:nvSpPr>
          <p:cNvPr id="4" name="3 Rectángulo"/>
          <p:cNvSpPr/>
          <p:nvPr/>
        </p:nvSpPr>
        <p:spPr>
          <a:xfrm>
            <a:off x="539552" y="1412776"/>
            <a:ext cx="8143932" cy="1015663"/>
          </a:xfrm>
          <a:prstGeom prst="rect">
            <a:avLst/>
          </a:prstGeom>
        </p:spPr>
        <p:txBody>
          <a:bodyPr wrap="square">
            <a:spAutoFit/>
          </a:bodyPr>
          <a:lstStyle/>
          <a:p>
            <a:pPr algn="just"/>
            <a:r>
              <a:rPr lang="es-MX" sz="2000" i="1" dirty="0">
                <a:latin typeface="Arial Narrow" pitchFamily="34" charset="0"/>
              </a:rPr>
              <a:t>Nos muestra el contenido de la celda activa, es decir, la casilla donde estamos situados. </a:t>
            </a:r>
            <a:r>
              <a:rPr lang="es-MX" sz="2000" i="1" dirty="0" smtClean="0">
                <a:latin typeface="Arial Narrow" pitchFamily="34" charset="0"/>
              </a:rPr>
              <a:t>Cuando vayamos </a:t>
            </a:r>
            <a:r>
              <a:rPr lang="es-MX" sz="2000" i="1" dirty="0">
                <a:latin typeface="Arial Narrow" pitchFamily="34" charset="0"/>
              </a:rPr>
              <a:t>a modificar el contenido de la celda, dicha barra variará ligeramente</a:t>
            </a:r>
          </a:p>
        </p:txBody>
      </p:sp>
      <p:sp>
        <p:nvSpPr>
          <p:cNvPr id="5" name="4 Rectángulo"/>
          <p:cNvSpPr/>
          <p:nvPr/>
        </p:nvSpPr>
        <p:spPr>
          <a:xfrm>
            <a:off x="2699792" y="2204864"/>
            <a:ext cx="3140603" cy="523220"/>
          </a:xfrm>
          <a:prstGeom prst="rect">
            <a:avLst/>
          </a:prstGeom>
        </p:spPr>
        <p:txBody>
          <a:bodyPr wrap="none">
            <a:spAutoFit/>
          </a:bodyPr>
          <a:lstStyle/>
          <a:p>
            <a:r>
              <a:rPr lang="es-MX" sz="2800" b="1" i="1" dirty="0">
                <a:latin typeface="Arial Narrow" pitchFamily="34" charset="0"/>
              </a:rPr>
              <a:t>La barra de etiquetas</a:t>
            </a:r>
            <a:endParaRPr lang="es-MX" sz="2800" i="1" dirty="0">
              <a:latin typeface="Arial Narrow" pitchFamily="34" charset="0"/>
            </a:endParaRPr>
          </a:p>
        </p:txBody>
      </p:sp>
      <p:pic>
        <p:nvPicPr>
          <p:cNvPr id="6" name="Picture 2"/>
          <p:cNvPicPr>
            <a:picLocks noChangeAspect="1" noChangeArrowheads="1"/>
          </p:cNvPicPr>
          <p:nvPr/>
        </p:nvPicPr>
        <p:blipFill>
          <a:blip r:embed="rId3" cstate="print"/>
          <a:srcRect/>
          <a:stretch>
            <a:fillRect/>
          </a:stretch>
        </p:blipFill>
        <p:spPr bwMode="auto">
          <a:xfrm>
            <a:off x="899592" y="2852936"/>
            <a:ext cx="6921727" cy="366714"/>
          </a:xfrm>
          <a:prstGeom prst="rect">
            <a:avLst/>
          </a:prstGeom>
          <a:noFill/>
          <a:ln w="9525">
            <a:noFill/>
            <a:miter lim="800000"/>
            <a:headEnd/>
            <a:tailEnd/>
          </a:ln>
        </p:spPr>
      </p:pic>
      <p:sp>
        <p:nvSpPr>
          <p:cNvPr id="7" name="6 Rectángulo"/>
          <p:cNvSpPr/>
          <p:nvPr/>
        </p:nvSpPr>
        <p:spPr>
          <a:xfrm>
            <a:off x="467544" y="3356992"/>
            <a:ext cx="8072494" cy="400110"/>
          </a:xfrm>
          <a:prstGeom prst="rect">
            <a:avLst/>
          </a:prstGeom>
        </p:spPr>
        <p:txBody>
          <a:bodyPr wrap="square">
            <a:spAutoFit/>
          </a:bodyPr>
          <a:lstStyle/>
          <a:p>
            <a:r>
              <a:rPr lang="es-MX" sz="2000" i="1" dirty="0">
                <a:latin typeface="Arial Narrow" pitchFamily="34" charset="0"/>
              </a:rPr>
              <a:t>Permite movernos por las distintas hojas del libro de trabajo</a:t>
            </a:r>
          </a:p>
        </p:txBody>
      </p:sp>
      <p:sp>
        <p:nvSpPr>
          <p:cNvPr id="8" name="7 CuadroTexto"/>
          <p:cNvSpPr txBox="1"/>
          <p:nvPr/>
        </p:nvSpPr>
        <p:spPr>
          <a:xfrm>
            <a:off x="2195736" y="3861048"/>
            <a:ext cx="4143404" cy="523220"/>
          </a:xfrm>
          <a:prstGeom prst="rect">
            <a:avLst/>
          </a:prstGeom>
          <a:noFill/>
        </p:spPr>
        <p:txBody>
          <a:bodyPr wrap="square" rtlCol="0">
            <a:spAutoFit/>
          </a:bodyPr>
          <a:lstStyle/>
          <a:p>
            <a:pPr algn="ctr"/>
            <a:r>
              <a:rPr lang="es-MX" sz="2800" b="1" i="1" dirty="0" smtClean="0">
                <a:latin typeface="Arial Narrow" pitchFamily="34" charset="0"/>
              </a:rPr>
              <a:t>Trabajando con Excel</a:t>
            </a:r>
            <a:endParaRPr lang="es-MX" sz="2800" b="1" i="1" dirty="0">
              <a:latin typeface="Arial Narrow" pitchFamily="34" charset="0"/>
            </a:endParaRPr>
          </a:p>
        </p:txBody>
      </p:sp>
      <p:sp>
        <p:nvSpPr>
          <p:cNvPr id="9" name="8 CuadroTexto"/>
          <p:cNvSpPr txBox="1"/>
          <p:nvPr/>
        </p:nvSpPr>
        <p:spPr>
          <a:xfrm>
            <a:off x="611560" y="4221088"/>
            <a:ext cx="2571768" cy="461665"/>
          </a:xfrm>
          <a:prstGeom prst="rect">
            <a:avLst/>
          </a:prstGeom>
          <a:noFill/>
        </p:spPr>
        <p:txBody>
          <a:bodyPr wrap="square" rtlCol="0">
            <a:spAutoFit/>
          </a:bodyPr>
          <a:lstStyle/>
          <a:p>
            <a:r>
              <a:rPr lang="es-MX" sz="2400" b="1" dirty="0" smtClean="0">
                <a:latin typeface="Arial Narrow" pitchFamily="34" charset="0"/>
              </a:rPr>
              <a:t>Conceptos de Excel</a:t>
            </a:r>
            <a:endParaRPr lang="es-MX" sz="2400" b="1" dirty="0">
              <a:latin typeface="Arial Narrow" pitchFamily="34" charset="0"/>
            </a:endParaRPr>
          </a:p>
        </p:txBody>
      </p:sp>
      <p:sp>
        <p:nvSpPr>
          <p:cNvPr id="10" name="9 Rectángulo"/>
          <p:cNvSpPr/>
          <p:nvPr/>
        </p:nvSpPr>
        <p:spPr>
          <a:xfrm>
            <a:off x="611560" y="4611231"/>
            <a:ext cx="7920880" cy="1754326"/>
          </a:xfrm>
          <a:prstGeom prst="rect">
            <a:avLst/>
          </a:prstGeom>
        </p:spPr>
        <p:txBody>
          <a:bodyPr wrap="square">
            <a:spAutoFit/>
          </a:bodyPr>
          <a:lstStyle/>
          <a:p>
            <a:r>
              <a:rPr lang="es-MX" sz="2800" b="1" i="1" dirty="0" smtClean="0">
                <a:latin typeface="Arial Narrow" pitchFamily="34" charset="0"/>
              </a:rPr>
              <a:t>Libro de trabajo</a:t>
            </a:r>
          </a:p>
          <a:p>
            <a:pPr algn="just"/>
            <a:r>
              <a:rPr lang="es-MX" sz="2000" i="1" dirty="0" smtClean="0">
                <a:latin typeface="Arial Narrow" pitchFamily="34" charset="0"/>
              </a:rPr>
              <a:t>Un libro de trabajo es el archivo que creamos con Excel, es decir, todo lo que hacemos en este programa se almacenará formando el libro de trabajo. Los libros de trabajo de Excel tienen la extensión .XLS para que el ordenador los reconozca como tal.</a:t>
            </a:r>
            <a:endParaRPr lang="es-MX" sz="2000" i="1" dirty="0">
              <a:latin typeface="Arial Narrow" pitchFamily="34" charset="0"/>
            </a:endParaRPr>
          </a:p>
        </p:txBody>
      </p:sp>
    </p:spTree>
    <p:extLst>
      <p:ext uri="{BB962C8B-B14F-4D97-AF65-F5344CB8AC3E}">
        <p14:creationId xmlns:p14="http://schemas.microsoft.com/office/powerpoint/2010/main" val="1573188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285728"/>
            <a:ext cx="8064896" cy="1938992"/>
          </a:xfrm>
          <a:prstGeom prst="rect">
            <a:avLst/>
          </a:prstGeom>
        </p:spPr>
        <p:txBody>
          <a:bodyPr wrap="square">
            <a:spAutoFit/>
          </a:bodyPr>
          <a:lstStyle/>
          <a:p>
            <a:pPr algn="just"/>
            <a:r>
              <a:rPr lang="es-MX" sz="2000" i="1" dirty="0">
                <a:latin typeface="Arial Narrow" pitchFamily="34" charset="0"/>
              </a:rPr>
              <a:t>Cuidado que el nombre asignado sólo sirve como referencia para identificar los trabajos mientras no </a:t>
            </a:r>
            <a:r>
              <a:rPr lang="es-MX" sz="2000" i="1" dirty="0" smtClean="0">
                <a:latin typeface="Arial Narrow" pitchFamily="34" charset="0"/>
              </a:rPr>
              <a:t>se hayan </a:t>
            </a:r>
            <a:r>
              <a:rPr lang="es-MX" sz="2000" i="1" dirty="0">
                <a:latin typeface="Arial Narrow" pitchFamily="34" charset="0"/>
              </a:rPr>
              <a:t>guardado, en ningún caso significa que el archivo ya se encuentra guardado. Un libro de </a:t>
            </a:r>
            <a:r>
              <a:rPr lang="es-MX" sz="2000" i="1" dirty="0" smtClean="0">
                <a:latin typeface="Arial Narrow" pitchFamily="34" charset="0"/>
              </a:rPr>
              <a:t>trabajo está </a:t>
            </a:r>
            <a:r>
              <a:rPr lang="es-MX" sz="2000" i="1" dirty="0">
                <a:latin typeface="Arial Narrow" pitchFamily="34" charset="0"/>
              </a:rPr>
              <a:t>formado por varias hojas, en principio constará de 3 hojas aunque el número de éstas puede </a:t>
            </a:r>
            <a:r>
              <a:rPr lang="es-MX" sz="2000" i="1" dirty="0" smtClean="0">
                <a:latin typeface="Arial Narrow" pitchFamily="34" charset="0"/>
              </a:rPr>
              <a:t>variar entre </a:t>
            </a:r>
            <a:r>
              <a:rPr lang="es-MX" sz="2000" i="1" dirty="0">
                <a:latin typeface="Arial Narrow" pitchFamily="34" charset="0"/>
              </a:rPr>
              <a:t>1 y 255, Si miras en la </a:t>
            </a:r>
            <a:r>
              <a:rPr lang="es-MX" sz="2000" i="1" dirty="0" smtClean="0">
                <a:latin typeface="Arial Narrow" pitchFamily="34" charset="0"/>
              </a:rPr>
              <a:t>parte  inferior </a:t>
            </a:r>
            <a:r>
              <a:rPr lang="es-MX" sz="2000" i="1" dirty="0">
                <a:latin typeface="Arial Narrow" pitchFamily="34" charset="0"/>
              </a:rPr>
              <a:t>de la ventana de Excel encontrarás las diferentes hojas </a:t>
            </a:r>
            <a:r>
              <a:rPr lang="es-MX" sz="2000" i="1" dirty="0" smtClean="0">
                <a:latin typeface="Arial Narrow" pitchFamily="34" charset="0"/>
              </a:rPr>
              <a:t>del libro </a:t>
            </a:r>
            <a:r>
              <a:rPr lang="es-MX" sz="2000" i="1" dirty="0">
                <a:latin typeface="Arial Narrow" pitchFamily="34" charset="0"/>
              </a:rPr>
              <a:t>de trabajo, cada una de ellas nombradas de la forma Hoja1, Hoja2...</a:t>
            </a:r>
          </a:p>
        </p:txBody>
      </p:sp>
      <p:pic>
        <p:nvPicPr>
          <p:cNvPr id="3" name="Picture 2"/>
          <p:cNvPicPr>
            <a:picLocks noChangeAspect="1" noChangeArrowheads="1"/>
          </p:cNvPicPr>
          <p:nvPr/>
        </p:nvPicPr>
        <p:blipFill>
          <a:blip r:embed="rId2" cstate="print"/>
          <a:srcRect/>
          <a:stretch>
            <a:fillRect/>
          </a:stretch>
        </p:blipFill>
        <p:spPr bwMode="auto">
          <a:xfrm>
            <a:off x="971600" y="2852936"/>
            <a:ext cx="6831844" cy="361952"/>
          </a:xfrm>
          <a:prstGeom prst="rect">
            <a:avLst/>
          </a:prstGeom>
          <a:noFill/>
          <a:ln w="9525">
            <a:noFill/>
            <a:miter lim="800000"/>
            <a:headEnd/>
            <a:tailEnd/>
          </a:ln>
        </p:spPr>
      </p:pic>
      <p:sp>
        <p:nvSpPr>
          <p:cNvPr id="4" name="3 Rectángulo"/>
          <p:cNvSpPr/>
          <p:nvPr/>
        </p:nvSpPr>
        <p:spPr>
          <a:xfrm>
            <a:off x="539552" y="3933056"/>
            <a:ext cx="8136904" cy="1938992"/>
          </a:xfrm>
          <a:prstGeom prst="rect">
            <a:avLst/>
          </a:prstGeom>
        </p:spPr>
        <p:txBody>
          <a:bodyPr wrap="square">
            <a:spAutoFit/>
          </a:bodyPr>
          <a:lstStyle/>
          <a:p>
            <a:r>
              <a:rPr lang="es-MX" sz="2000" b="1" i="1" dirty="0" smtClean="0">
                <a:latin typeface="Arial Narrow" pitchFamily="34" charset="0"/>
              </a:rPr>
              <a:t>Hoja de cálculo</a:t>
            </a:r>
          </a:p>
          <a:p>
            <a:pPr algn="just"/>
            <a:r>
              <a:rPr lang="es-MX" sz="2000" i="1" dirty="0" smtClean="0">
                <a:latin typeface="Arial Narrow" pitchFamily="34" charset="0"/>
              </a:rPr>
              <a:t>La hoja de cálculo es uno de los distintos tipos de hojas que puede contener un libro de trabajo. Es una herramienta muy útil para todas aquellas personas que trabajen con gran cantidad de números y necesiten realizar cálculos u operaciones con ellos.</a:t>
            </a:r>
          </a:p>
          <a:p>
            <a:pPr algn="just"/>
            <a:r>
              <a:rPr lang="es-MX" sz="2000" i="1" dirty="0" smtClean="0">
                <a:latin typeface="Arial Narrow" pitchFamily="34" charset="0"/>
              </a:rPr>
              <a:t>Es como una gran hoja cuadriculada formada por 16384 columnas y 1.048.576 filas. Las hojas de cálculo están formadas por columnas y filas.</a:t>
            </a:r>
            <a:endParaRPr lang="es-MX" sz="2000" i="1" dirty="0">
              <a:latin typeface="Arial Narrow" pitchFamily="34" charset="0"/>
            </a:endParaRPr>
          </a:p>
        </p:txBody>
      </p:sp>
    </p:spTree>
    <p:extLst>
      <p:ext uri="{BB962C8B-B14F-4D97-AF65-F5344CB8AC3E}">
        <p14:creationId xmlns:p14="http://schemas.microsoft.com/office/powerpoint/2010/main" val="4250459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428604"/>
            <a:ext cx="8358246" cy="1938992"/>
          </a:xfrm>
          <a:prstGeom prst="rect">
            <a:avLst/>
          </a:prstGeom>
        </p:spPr>
        <p:txBody>
          <a:bodyPr wrap="square">
            <a:spAutoFit/>
          </a:bodyPr>
          <a:lstStyle/>
          <a:p>
            <a:pPr algn="just"/>
            <a:r>
              <a:rPr lang="es-MX" sz="2000" b="1" i="1" dirty="0" smtClean="0">
                <a:latin typeface="Arial Narrow" pitchFamily="34" charset="0"/>
              </a:rPr>
              <a:t>Rango</a:t>
            </a:r>
          </a:p>
          <a:p>
            <a:pPr algn="just"/>
            <a:r>
              <a:rPr lang="es-MX" sz="2000" i="1" dirty="0" smtClean="0">
                <a:latin typeface="Arial Narrow" pitchFamily="34" charset="0"/>
              </a:rPr>
              <a:t>Es un grupo de celdas adyacentes, es decir, que se tocan. Un rango de celdas por ejemplo que va desde la A1 hasta la A5 se reflejaría con el siguiente nombre: A1:A5.</a:t>
            </a:r>
          </a:p>
          <a:p>
            <a:pPr algn="just"/>
            <a:r>
              <a:rPr lang="es-MX" sz="2000" i="1" dirty="0" smtClean="0">
                <a:latin typeface="Arial Narrow" pitchFamily="34" charset="0"/>
              </a:rPr>
              <a:t>El nombre de un rango siempre hará referencia a la primera y a la última celda seleccionadas.</a:t>
            </a:r>
          </a:p>
          <a:p>
            <a:pPr algn="just"/>
            <a:r>
              <a:rPr lang="es-MX" sz="2000" i="1" dirty="0" smtClean="0">
                <a:latin typeface="Arial Narrow" pitchFamily="34" charset="0"/>
              </a:rPr>
              <a:t>Observe algunos ejemplos de rangos:</a:t>
            </a:r>
            <a:endParaRPr lang="es-MX" sz="2000" i="1" dirty="0">
              <a:latin typeface="Arial Narrow" pitchFamily="34" charset="0"/>
            </a:endParaRPr>
          </a:p>
        </p:txBody>
      </p:sp>
      <p:pic>
        <p:nvPicPr>
          <p:cNvPr id="3" name="Picture 2"/>
          <p:cNvPicPr>
            <a:picLocks noChangeAspect="1" noChangeArrowheads="1"/>
          </p:cNvPicPr>
          <p:nvPr/>
        </p:nvPicPr>
        <p:blipFill>
          <a:blip r:embed="rId2" cstate="print"/>
          <a:srcRect/>
          <a:stretch>
            <a:fillRect/>
          </a:stretch>
        </p:blipFill>
        <p:spPr bwMode="auto">
          <a:xfrm>
            <a:off x="857224" y="2714620"/>
            <a:ext cx="2355332" cy="3143272"/>
          </a:xfrm>
          <a:prstGeom prst="rect">
            <a:avLst/>
          </a:prstGeom>
          <a:noFill/>
          <a:ln w="9525">
            <a:noFill/>
            <a:miter lim="800000"/>
            <a:headEnd/>
            <a:tailEnd/>
          </a:ln>
        </p:spPr>
      </p:pic>
      <p:pic>
        <p:nvPicPr>
          <p:cNvPr id="4" name="Picture 3"/>
          <p:cNvPicPr>
            <a:picLocks noChangeAspect="1" noChangeArrowheads="1"/>
          </p:cNvPicPr>
          <p:nvPr/>
        </p:nvPicPr>
        <p:blipFill>
          <a:blip r:embed="rId3" cstate="print"/>
          <a:srcRect/>
          <a:stretch>
            <a:fillRect/>
          </a:stretch>
        </p:blipFill>
        <p:spPr bwMode="auto">
          <a:xfrm>
            <a:off x="4143372" y="3214686"/>
            <a:ext cx="4102814" cy="1357322"/>
          </a:xfrm>
          <a:prstGeom prst="rect">
            <a:avLst/>
          </a:prstGeom>
          <a:noFill/>
          <a:ln w="9525">
            <a:noFill/>
            <a:miter lim="800000"/>
            <a:headEnd/>
            <a:tailEnd/>
          </a:ln>
        </p:spPr>
      </p:pic>
    </p:spTree>
    <p:extLst>
      <p:ext uri="{BB962C8B-B14F-4D97-AF65-F5344CB8AC3E}">
        <p14:creationId xmlns:p14="http://schemas.microsoft.com/office/powerpoint/2010/main" val="2180513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7158" y="285728"/>
            <a:ext cx="8429684" cy="707886"/>
          </a:xfrm>
          <a:prstGeom prst="rect">
            <a:avLst/>
          </a:prstGeom>
        </p:spPr>
        <p:txBody>
          <a:bodyPr wrap="square">
            <a:spAutoFit/>
          </a:bodyPr>
          <a:lstStyle/>
          <a:p>
            <a:r>
              <a:rPr lang="es-MX" sz="2000" i="1" dirty="0">
                <a:latin typeface="Arial Narrow" pitchFamily="34" charset="0"/>
              </a:rPr>
              <a:t>Una columna es el conjunto de celdas seleccionadas verticalmente. Cada columna se nombra </a:t>
            </a:r>
            <a:r>
              <a:rPr lang="es-MX" sz="2000" i="1" dirty="0" smtClean="0">
                <a:latin typeface="Arial Narrow" pitchFamily="34" charset="0"/>
              </a:rPr>
              <a:t>por letras</a:t>
            </a:r>
            <a:r>
              <a:rPr lang="es-MX" sz="2000" i="1" dirty="0">
                <a:latin typeface="Arial Narrow" pitchFamily="34" charset="0"/>
              </a:rPr>
              <a:t>, por ejemplo A, B, C,.......AA, AB,........IV.</a:t>
            </a:r>
          </a:p>
        </p:txBody>
      </p:sp>
      <p:pic>
        <p:nvPicPr>
          <p:cNvPr id="3" name="Picture 2"/>
          <p:cNvPicPr>
            <a:picLocks noChangeAspect="1" noChangeArrowheads="1"/>
          </p:cNvPicPr>
          <p:nvPr/>
        </p:nvPicPr>
        <p:blipFill>
          <a:blip r:embed="rId2" cstate="print"/>
          <a:srcRect/>
          <a:stretch>
            <a:fillRect/>
          </a:stretch>
        </p:blipFill>
        <p:spPr bwMode="auto">
          <a:xfrm>
            <a:off x="1714480" y="1500174"/>
            <a:ext cx="5053898" cy="4000528"/>
          </a:xfrm>
          <a:prstGeom prst="rect">
            <a:avLst/>
          </a:prstGeom>
          <a:noFill/>
          <a:ln w="9525">
            <a:noFill/>
            <a:miter lim="800000"/>
            <a:headEnd/>
            <a:tailEnd/>
          </a:ln>
        </p:spPr>
      </p:pic>
    </p:spTree>
    <p:extLst>
      <p:ext uri="{BB962C8B-B14F-4D97-AF65-F5344CB8AC3E}">
        <p14:creationId xmlns:p14="http://schemas.microsoft.com/office/powerpoint/2010/main" val="248109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7158" y="357166"/>
            <a:ext cx="8358246" cy="707886"/>
          </a:xfrm>
          <a:prstGeom prst="rect">
            <a:avLst/>
          </a:prstGeom>
        </p:spPr>
        <p:txBody>
          <a:bodyPr wrap="square">
            <a:spAutoFit/>
          </a:bodyPr>
          <a:lstStyle/>
          <a:p>
            <a:pPr algn="just"/>
            <a:r>
              <a:rPr lang="es-MX" sz="2000" i="1" dirty="0">
                <a:latin typeface="Arial Narrow" pitchFamily="34" charset="0"/>
              </a:rPr>
              <a:t>Cada fila se numera desde 1 hasta 1.048.576 y es la selección horizontal de un conjunto de celdas </a:t>
            </a:r>
            <a:r>
              <a:rPr lang="es-MX" sz="2000" i="1" dirty="0" smtClean="0">
                <a:latin typeface="Arial Narrow" pitchFamily="34" charset="0"/>
              </a:rPr>
              <a:t>de una </a:t>
            </a:r>
            <a:r>
              <a:rPr lang="es-MX" sz="2000" i="1" dirty="0">
                <a:latin typeface="Arial Narrow" pitchFamily="34" charset="0"/>
              </a:rPr>
              <a:t>hoja de datos.</a:t>
            </a:r>
          </a:p>
        </p:txBody>
      </p:sp>
      <p:pic>
        <p:nvPicPr>
          <p:cNvPr id="3" name="Picture 2"/>
          <p:cNvPicPr>
            <a:picLocks noChangeAspect="1" noChangeArrowheads="1"/>
          </p:cNvPicPr>
          <p:nvPr/>
        </p:nvPicPr>
        <p:blipFill>
          <a:blip r:embed="rId2" cstate="print"/>
          <a:srcRect/>
          <a:stretch>
            <a:fillRect/>
          </a:stretch>
        </p:blipFill>
        <p:spPr bwMode="auto">
          <a:xfrm>
            <a:off x="1714480" y="1285860"/>
            <a:ext cx="5158079" cy="2928958"/>
          </a:xfrm>
          <a:prstGeom prst="rect">
            <a:avLst/>
          </a:prstGeom>
          <a:noFill/>
          <a:ln w="9525">
            <a:noFill/>
            <a:miter lim="800000"/>
            <a:headEnd/>
            <a:tailEnd/>
          </a:ln>
        </p:spPr>
      </p:pic>
      <p:sp>
        <p:nvSpPr>
          <p:cNvPr id="4" name="3 Rectángulo"/>
          <p:cNvSpPr/>
          <p:nvPr/>
        </p:nvSpPr>
        <p:spPr>
          <a:xfrm>
            <a:off x="285720" y="4572008"/>
            <a:ext cx="8358246" cy="1631216"/>
          </a:xfrm>
          <a:prstGeom prst="rect">
            <a:avLst/>
          </a:prstGeom>
        </p:spPr>
        <p:txBody>
          <a:bodyPr wrap="square">
            <a:spAutoFit/>
          </a:bodyPr>
          <a:lstStyle/>
          <a:p>
            <a:pPr algn="just"/>
            <a:r>
              <a:rPr lang="es-MX" sz="2000" i="1" dirty="0">
                <a:latin typeface="Arial Narrow" pitchFamily="34" charset="0"/>
              </a:rPr>
              <a:t>La intersección de una columna y una fila se denomina Celda y se nombra con el nombre de </a:t>
            </a:r>
            <a:r>
              <a:rPr lang="es-MX" sz="2000" i="1" dirty="0" smtClean="0">
                <a:latin typeface="Arial Narrow" pitchFamily="34" charset="0"/>
              </a:rPr>
              <a:t>la columna </a:t>
            </a:r>
            <a:r>
              <a:rPr lang="es-MX" sz="2000" i="1" dirty="0">
                <a:latin typeface="Arial Narrow" pitchFamily="34" charset="0"/>
              </a:rPr>
              <a:t>a la que pertenece y a continuación el número de su fila, por ejemplo la primera </a:t>
            </a:r>
            <a:r>
              <a:rPr lang="es-MX" sz="2000" i="1" dirty="0" smtClean="0">
                <a:latin typeface="Arial Narrow" pitchFamily="34" charset="0"/>
              </a:rPr>
              <a:t>celda pertenece </a:t>
            </a:r>
            <a:r>
              <a:rPr lang="es-MX" sz="2000" i="1" dirty="0">
                <a:latin typeface="Arial Narrow" pitchFamily="34" charset="0"/>
              </a:rPr>
              <a:t>a la columna A y la fila 1 por lo tanto la celda se llama A1. Si observas la ventana de </a:t>
            </a:r>
            <a:r>
              <a:rPr lang="es-MX" sz="2000" i="1" dirty="0" smtClean="0">
                <a:latin typeface="Arial Narrow" pitchFamily="34" charset="0"/>
              </a:rPr>
              <a:t>Excel podrás </a:t>
            </a:r>
            <a:r>
              <a:rPr lang="es-MX" sz="2000" i="1" dirty="0">
                <a:latin typeface="Arial Narrow" pitchFamily="34" charset="0"/>
              </a:rPr>
              <a:t>comprobar todo lo explicado anteriormente.</a:t>
            </a:r>
          </a:p>
        </p:txBody>
      </p:sp>
    </p:spTree>
    <p:extLst>
      <p:ext uri="{BB962C8B-B14F-4D97-AF65-F5344CB8AC3E}">
        <p14:creationId xmlns:p14="http://schemas.microsoft.com/office/powerpoint/2010/main" val="3472089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9</TotalTime>
  <Words>678</Words>
  <Application>Microsoft Office PowerPoint</Application>
  <PresentationFormat>Presentación en pantalla (4:3)</PresentationFormat>
  <Paragraphs>28</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 Narrow</vt:lpstr>
      <vt:lpstr>Candara</vt:lpstr>
      <vt:lpstr>Symbol</vt:lpstr>
      <vt:lpstr>Forma de onda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victor</dc:creator>
  <cp:lastModifiedBy>victor</cp:lastModifiedBy>
  <cp:revision>2</cp:revision>
  <dcterms:created xsi:type="dcterms:W3CDTF">2012-04-30T00:54:26Z</dcterms:created>
  <dcterms:modified xsi:type="dcterms:W3CDTF">2014-02-24T01:20:05Z</dcterms:modified>
</cp:coreProperties>
</file>