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>
      <p:cViewPr varScale="1">
        <p:scale>
          <a:sx n="101" d="100"/>
          <a:sy n="101" d="100"/>
        </p:scale>
        <p:origin x="186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8B9F2-E14F-4E9B-B641-E7044AC8FA92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DF078-B06B-4E20-85EC-25D97964CED5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4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5BA8A-1D77-45AC-87F2-F4A4FF7796B4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13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13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074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73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09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41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970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15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021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27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20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A47EC-3D4F-4BAA-9901-7EAD33DC41FD}" type="datetimeFigureOut">
              <a:rPr lang="es-MX" smtClean="0"/>
              <a:t>30/03/18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9C5E-54E0-4FFD-A09F-FA05E7183B8D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4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central.cl/esp/estpub/estudios/dtbc/pdf/dtbc265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DESARROLLO ECONOMICO I</a:t>
            </a:r>
            <a:br>
              <a:rPr lang="es-MX" dirty="0" smtClean="0"/>
            </a:br>
            <a:r>
              <a:rPr lang="es-MX" dirty="0" smtClean="0"/>
              <a:t>Programa, bibliografía y normas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s-MX" dirty="0" smtClean="0"/>
              <a:t>Gerardo </a:t>
            </a:r>
            <a:r>
              <a:rPr lang="es-MX" dirty="0" err="1" smtClean="0"/>
              <a:t>Fujii</a:t>
            </a:r>
            <a:endParaRPr lang="es-MX" dirty="0" smtClean="0"/>
          </a:p>
          <a:p>
            <a:pPr algn="r"/>
            <a:r>
              <a:rPr lang="es-MX" dirty="0" smtClean="0"/>
              <a:t>Facultad de Economía</a:t>
            </a:r>
          </a:p>
          <a:p>
            <a:pPr algn="r"/>
            <a:r>
              <a:rPr lang="es-MX" dirty="0" smtClean="0"/>
              <a:t>Universidad Nacional Autónoma de México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068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792" y="84584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III. Teorías del crecimiento </a:t>
            </a:r>
            <a:r>
              <a:rPr lang="es-ES" b="1" dirty="0" smtClean="0"/>
              <a:t>económico. Determinantes directos. Enfoques de oferta.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1. Función </a:t>
            </a:r>
            <a:r>
              <a:rPr lang="es-ES" dirty="0"/>
              <a:t>agregada de producción. </a:t>
            </a:r>
            <a:r>
              <a:rPr lang="es-ES" dirty="0" smtClean="0"/>
              <a:t>Determinantes </a:t>
            </a:r>
            <a:r>
              <a:rPr lang="es-ES" dirty="0"/>
              <a:t>de:</a:t>
            </a:r>
            <a:endParaRPr lang="es-MX" b="1" dirty="0"/>
          </a:p>
          <a:p>
            <a:pPr lvl="1">
              <a:buFont typeface="Arial" pitchFamily="34" charset="0"/>
              <a:buChar char="•"/>
            </a:pPr>
            <a:r>
              <a:rPr lang="es-ES" dirty="0"/>
              <a:t>Fuerza de </a:t>
            </a:r>
            <a:r>
              <a:rPr lang="es-ES" dirty="0" smtClean="0"/>
              <a:t>trabajo</a:t>
            </a:r>
          </a:p>
          <a:p>
            <a:pPr lvl="1">
              <a:buFont typeface="Arial" pitchFamily="34" charset="0"/>
              <a:buChar char="•"/>
            </a:pPr>
            <a:r>
              <a:rPr lang="es-ES" dirty="0" smtClean="0"/>
              <a:t>Acumulación </a:t>
            </a:r>
            <a:r>
              <a:rPr lang="es-ES" dirty="0"/>
              <a:t>de capital</a:t>
            </a:r>
            <a:endParaRPr lang="es-MX" b="1" dirty="0"/>
          </a:p>
          <a:p>
            <a:pPr lvl="1">
              <a:buFont typeface="Arial" pitchFamily="34" charset="0"/>
              <a:buChar char="•"/>
            </a:pPr>
            <a:r>
              <a:rPr lang="es-ES" dirty="0"/>
              <a:t>Progreso técnico.</a:t>
            </a:r>
            <a:endParaRPr lang="es-MX" b="1" dirty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2. El </a:t>
            </a:r>
            <a:r>
              <a:rPr lang="es-ES" dirty="0"/>
              <a:t>modelo de crecimiento de </a:t>
            </a:r>
            <a:r>
              <a:rPr lang="es-ES" dirty="0" err="1"/>
              <a:t>Solow</a:t>
            </a:r>
            <a:endParaRPr lang="es-MX" b="1" dirty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3. Función </a:t>
            </a:r>
            <a:r>
              <a:rPr lang="es-ES" dirty="0"/>
              <a:t>de producción con rendimientos constantes </a:t>
            </a:r>
            <a:r>
              <a:rPr lang="es-ES" dirty="0" smtClean="0"/>
              <a:t>  del </a:t>
            </a:r>
            <a:r>
              <a:rPr lang="es-ES" dirty="0"/>
              <a:t>capital. Teoría endógena del crecimiento I</a:t>
            </a:r>
            <a:endParaRPr lang="es-MX" b="1" dirty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4. Determinantes </a:t>
            </a:r>
            <a:r>
              <a:rPr lang="es-ES" dirty="0"/>
              <a:t>del progreso técnico. Teoría endógena del crecimiento </a:t>
            </a:r>
            <a:r>
              <a:rPr lang="es-ES" dirty="0" smtClean="0"/>
              <a:t>II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4135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4800" y="106186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s-ES" sz="2700" b="1" dirty="0" smtClean="0"/>
              <a:t>III. Teorías del crecimiento económico. Determinantes directos. Enfoques de demanda.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Distribución del ingreso y demanda efectiva</a:t>
            </a:r>
          </a:p>
          <a:p>
            <a:pPr>
              <a:buFont typeface="Wingdings" pitchFamily="2" charset="2"/>
              <a:buChar char="v"/>
            </a:pPr>
            <a:endParaRPr lang="es-MX" dirty="0" smtClean="0"/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Límites a la expansión de la demanda en economía abierta. Restricción de divisas.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640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MX" sz="2700" b="1" dirty="0" smtClean="0"/>
              <a:t>Bibliografía capítulo III. Determinantes directos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651592"/>
            <a:ext cx="7467600" cy="4873752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s-MX" sz="1600" dirty="0" err="1"/>
              <a:t>Blanchard</a:t>
            </a:r>
            <a:r>
              <a:rPr lang="es-MX" sz="1600" dirty="0"/>
              <a:t>, Olivier (2000), </a:t>
            </a:r>
            <a:r>
              <a:rPr lang="es-MX" sz="1600" i="1" dirty="0"/>
              <a:t>Macroeconomía</a:t>
            </a:r>
            <a:r>
              <a:rPr lang="es-MX" sz="1600" dirty="0"/>
              <a:t>. Segunda edición, Madrid: Pearson Educación, capítulos 10, 11 y 12 </a:t>
            </a:r>
            <a:endParaRPr lang="es-MX" sz="1600" b="1" dirty="0"/>
          </a:p>
          <a:p>
            <a:pPr lvl="0">
              <a:buFont typeface="Wingdings" pitchFamily="2" charset="2"/>
              <a:buChar char="v"/>
            </a:pPr>
            <a:r>
              <a:rPr lang="es-MX" sz="1600" dirty="0" smtClean="0"/>
              <a:t>Sala-i -Martin</a:t>
            </a:r>
            <a:r>
              <a:rPr lang="es-MX" sz="1600" dirty="0"/>
              <a:t>, Xavier (</a:t>
            </a:r>
            <a:r>
              <a:rPr lang="es-MX" sz="1600" dirty="0" smtClean="0"/>
              <a:t>2000), </a:t>
            </a:r>
            <a:r>
              <a:rPr lang="es-MX" sz="1600" i="1" dirty="0"/>
              <a:t>Apuntes de crecimiento económico</a:t>
            </a:r>
            <a:r>
              <a:rPr lang="es-MX" sz="1600" dirty="0"/>
              <a:t>, Barcelona: Antoni Bosch editor, capítulos 2, 5, 7, 8 y 9 </a:t>
            </a:r>
            <a:endParaRPr lang="es-MX" sz="1600" b="1" dirty="0"/>
          </a:p>
          <a:p>
            <a:pPr lvl="0">
              <a:buFont typeface="Wingdings" pitchFamily="2" charset="2"/>
              <a:buChar char="v"/>
            </a:pPr>
            <a:r>
              <a:rPr lang="en-US" sz="1600" dirty="0" err="1" smtClean="0"/>
              <a:t>Setterfield</a:t>
            </a:r>
            <a:r>
              <a:rPr lang="en-US" sz="1600" dirty="0"/>
              <a:t>, Mark (2002), “Introduction: a dissenter’s view of the development of growth theory and the importance of demand-led growth”, en</a:t>
            </a:r>
            <a:r>
              <a:rPr lang="en-US" sz="1600" i="1" dirty="0"/>
              <a:t> The Economics of Demand-led Growth. Challenging the Supply-side Vision of the Long Run</a:t>
            </a:r>
            <a:r>
              <a:rPr lang="en-US" sz="1600" dirty="0"/>
              <a:t>, edited by Mark </a:t>
            </a:r>
            <a:r>
              <a:rPr lang="en-US" sz="1600" dirty="0" err="1"/>
              <a:t>Setterfield</a:t>
            </a:r>
            <a:r>
              <a:rPr lang="en-US" sz="1600" dirty="0"/>
              <a:t>, Edward Elgar.</a:t>
            </a:r>
            <a:endParaRPr lang="es-MX" sz="1600" dirty="0"/>
          </a:p>
          <a:p>
            <a:pPr lvl="0">
              <a:buFont typeface="Wingdings" pitchFamily="2" charset="2"/>
              <a:buChar char="v"/>
            </a:pPr>
            <a:r>
              <a:rPr lang="es-MX" sz="1600" dirty="0" err="1" smtClean="0"/>
              <a:t>Thirlwall</a:t>
            </a:r>
            <a:r>
              <a:rPr lang="es-MX" sz="1600" dirty="0"/>
              <a:t>, </a:t>
            </a:r>
            <a:r>
              <a:rPr lang="es-MX" sz="1600" dirty="0" err="1"/>
              <a:t>Antony</a:t>
            </a:r>
            <a:r>
              <a:rPr lang="es-MX" sz="1600" dirty="0"/>
              <a:t> P. (2003), </a:t>
            </a:r>
            <a:r>
              <a:rPr lang="es-MX" sz="1600" i="1" dirty="0"/>
              <a:t>La naturaleza del crecimiento económico. Un marco alternativo para comprender el desempeño de las naciones</a:t>
            </a:r>
            <a:r>
              <a:rPr lang="es-MX" sz="1600" dirty="0"/>
              <a:t>, México: Ed. </a:t>
            </a:r>
            <a:r>
              <a:rPr lang="es-ES" sz="1600" dirty="0"/>
              <a:t>FCE. </a:t>
            </a:r>
            <a:r>
              <a:rPr lang="es-MX" sz="1600" dirty="0"/>
              <a:t>capítulos 4 y 5.</a:t>
            </a:r>
          </a:p>
          <a:p>
            <a:pPr lvl="0">
              <a:buFont typeface="Wingdings" pitchFamily="2" charset="2"/>
              <a:buChar char="v"/>
            </a:pPr>
            <a:r>
              <a:rPr lang="en-US" sz="1600" dirty="0" smtClean="0"/>
              <a:t>León-</a:t>
            </a:r>
            <a:r>
              <a:rPr lang="en-US" sz="1600" dirty="0" err="1" smtClean="0"/>
              <a:t>Ledesma</a:t>
            </a:r>
            <a:r>
              <a:rPr lang="en-US" sz="1600" dirty="0"/>
              <a:t>, Miguel and </a:t>
            </a:r>
            <a:r>
              <a:rPr lang="en-US" sz="1600" dirty="0" err="1"/>
              <a:t>Lanzafame</a:t>
            </a:r>
            <a:r>
              <a:rPr lang="en-US" sz="1600" dirty="0"/>
              <a:t>, Mateo (2010), “The endogenous nature of the ‘natural’ rate of growth”, en </a:t>
            </a:r>
            <a:r>
              <a:rPr lang="en-US" sz="1600" i="1" dirty="0"/>
              <a:t>Handbook of Alternatives Theories of Economic Growth</a:t>
            </a:r>
            <a:r>
              <a:rPr lang="en-US" sz="1600" dirty="0"/>
              <a:t>, edited by Mark </a:t>
            </a:r>
            <a:r>
              <a:rPr lang="en-US" sz="1600" dirty="0" err="1"/>
              <a:t>Setterfield</a:t>
            </a:r>
            <a:r>
              <a:rPr lang="en-US" sz="1600" dirty="0"/>
              <a:t>, Edward Elgar Publishing, chapter 10.</a:t>
            </a:r>
            <a:endParaRPr lang="es-MX" sz="1600" dirty="0"/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402322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6808" y="9178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IV</a:t>
            </a:r>
            <a:r>
              <a:rPr lang="es-ES" b="1" dirty="0"/>
              <a:t>. Investigaciones empíricas sobre los determinantes del crecimiento económico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496" y="1723600"/>
            <a:ext cx="7467600" cy="4873752"/>
          </a:xfrm>
        </p:spPr>
        <p:txBody>
          <a:bodyPr/>
          <a:lstStyle/>
          <a:p>
            <a:pPr marL="457200" lvl="1" indent="0">
              <a:buNone/>
            </a:pPr>
            <a:endParaRPr lang="es-MX" b="1" dirty="0"/>
          </a:p>
          <a:p>
            <a:pPr lvl="2">
              <a:buFont typeface="Wingdings" pitchFamily="2" charset="2"/>
              <a:buChar char="v"/>
            </a:pPr>
            <a:r>
              <a:rPr lang="es-ES" sz="2400" dirty="0"/>
              <a:t>Contabilidad del </a:t>
            </a:r>
            <a:r>
              <a:rPr lang="es-ES" sz="2400" dirty="0" smtClean="0"/>
              <a:t>crecimiento</a:t>
            </a:r>
          </a:p>
          <a:p>
            <a:pPr lvl="2">
              <a:buFont typeface="Wingdings" pitchFamily="2" charset="2"/>
              <a:buChar char="v"/>
            </a:pPr>
            <a:endParaRPr lang="es-MX" sz="2400" b="1" dirty="0"/>
          </a:p>
          <a:p>
            <a:pPr lvl="2">
              <a:buFont typeface="Wingdings" pitchFamily="2" charset="2"/>
              <a:buChar char="v"/>
            </a:pPr>
            <a:r>
              <a:rPr lang="es-ES" sz="2400" dirty="0"/>
              <a:t>Investigaciones </a:t>
            </a:r>
            <a:r>
              <a:rPr lang="es-ES" sz="2400" dirty="0" smtClean="0"/>
              <a:t>econométricas</a:t>
            </a:r>
          </a:p>
          <a:p>
            <a:pPr lvl="2">
              <a:buFont typeface="Wingdings" pitchFamily="2" charset="2"/>
              <a:buChar char="v"/>
            </a:pPr>
            <a:endParaRPr lang="es-MX" sz="2400" b="1" dirty="0"/>
          </a:p>
          <a:p>
            <a:pPr lvl="2">
              <a:buFont typeface="Wingdings" pitchFamily="2" charset="2"/>
              <a:buChar char="v"/>
            </a:pPr>
            <a:r>
              <a:rPr lang="es-ES" sz="2400" dirty="0"/>
              <a:t>Informes de instituciones económicas internacionales</a:t>
            </a:r>
            <a:endParaRPr lang="es-MX" sz="2400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702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46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MX" sz="2700" b="1" dirty="0" smtClean="0"/>
              <a:t>Bibliografía capítulo </a:t>
            </a:r>
            <a:r>
              <a:rPr lang="es-MX" sz="2700" b="1" dirty="0" smtClean="0"/>
              <a:t>IV</a:t>
            </a:r>
            <a:endParaRPr lang="es-MX" sz="27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s-ES" sz="1600" dirty="0" err="1" smtClean="0"/>
              <a:t>Maddison</a:t>
            </a:r>
            <a:r>
              <a:rPr lang="es-ES" sz="1600" dirty="0"/>
              <a:t>, Angus (1987), “Avances y retrocesos en las economías capitalistas evolucionadas: técnicas de evaluación cuantitativa”, </a:t>
            </a:r>
            <a:r>
              <a:rPr lang="es-ES" sz="1600" i="1" dirty="0"/>
              <a:t>Comercio Exterior</a:t>
            </a:r>
            <a:r>
              <a:rPr lang="es-ES" sz="1600" dirty="0"/>
              <a:t> (1988), Vol. 38, Nº 6, junio</a:t>
            </a:r>
            <a:r>
              <a:rPr lang="es-ES" sz="1600" dirty="0" smtClean="0"/>
              <a:t>.</a:t>
            </a:r>
          </a:p>
          <a:p>
            <a:pPr lvl="0">
              <a:buFont typeface="Wingdings" pitchFamily="2" charset="2"/>
              <a:buChar char="v"/>
            </a:pPr>
            <a:endParaRPr lang="es-ES" sz="1600" dirty="0"/>
          </a:p>
          <a:p>
            <a:pPr>
              <a:buFont typeface="Wingdings" pitchFamily="2" charset="2"/>
              <a:buChar char="v"/>
            </a:pPr>
            <a:r>
              <a:rPr lang="es-MX" sz="1600" dirty="0" smtClean="0"/>
              <a:t>Sala-i -Martin, Xavier (2000), </a:t>
            </a:r>
            <a:r>
              <a:rPr lang="es-MX" sz="1600" i="1" dirty="0" smtClean="0"/>
              <a:t>Apuntes de crecimiento económico</a:t>
            </a:r>
            <a:r>
              <a:rPr lang="es-MX" sz="1600" dirty="0" smtClean="0"/>
              <a:t>, Barcelona: Antoni Bosch editor, capítulos 10.</a:t>
            </a:r>
          </a:p>
          <a:p>
            <a:pPr>
              <a:buFont typeface="Wingdings" pitchFamily="2" charset="2"/>
              <a:buChar char="v"/>
            </a:pPr>
            <a:endParaRPr lang="es-MX" sz="1600" b="1" dirty="0"/>
          </a:p>
          <a:p>
            <a:pPr>
              <a:buFont typeface="Wingdings" pitchFamily="2" charset="2"/>
              <a:buChar char="v"/>
            </a:pPr>
            <a:r>
              <a:rPr lang="es-MX" sz="1600" dirty="0" smtClean="0"/>
              <a:t>Barro, Robert (1997), </a:t>
            </a:r>
            <a:r>
              <a:rPr lang="es-MX" sz="1600" i="1" dirty="0" err="1" smtClean="0"/>
              <a:t>Determinants</a:t>
            </a:r>
            <a:r>
              <a:rPr lang="es-MX" sz="1600" i="1" dirty="0" smtClean="0"/>
              <a:t> of </a:t>
            </a:r>
            <a:r>
              <a:rPr lang="es-MX" sz="1600" i="1" dirty="0" err="1" smtClean="0"/>
              <a:t>Economic</a:t>
            </a:r>
            <a:r>
              <a:rPr lang="es-MX" sz="1600" i="1" dirty="0" smtClean="0"/>
              <a:t>  </a:t>
            </a:r>
            <a:r>
              <a:rPr lang="es-MX" sz="1600" i="1" dirty="0" err="1" smtClean="0"/>
              <a:t>Growth</a:t>
            </a:r>
            <a:r>
              <a:rPr lang="es-MX" sz="1600" i="1" dirty="0" smtClean="0"/>
              <a:t>. A </a:t>
            </a:r>
            <a:r>
              <a:rPr lang="es-MX" sz="1600" i="1" dirty="0"/>
              <a:t>C</a:t>
            </a:r>
            <a:r>
              <a:rPr lang="es-MX" sz="1600" i="1" dirty="0" smtClean="0"/>
              <a:t>ross-Country </a:t>
            </a:r>
            <a:r>
              <a:rPr lang="es-MX" sz="1600" i="1" dirty="0" err="1" smtClean="0"/>
              <a:t>Empirical</a:t>
            </a:r>
            <a:r>
              <a:rPr lang="es-MX" sz="1600" i="1" dirty="0" smtClean="0"/>
              <a:t> </a:t>
            </a:r>
            <a:r>
              <a:rPr lang="es-MX" sz="1600" i="1" dirty="0" err="1" smtClean="0"/>
              <a:t>Study</a:t>
            </a:r>
            <a:r>
              <a:rPr lang="es-MX" sz="1600" i="1" dirty="0" smtClean="0"/>
              <a:t>, </a:t>
            </a:r>
            <a:r>
              <a:rPr lang="es-MX" sz="1600" dirty="0" err="1" smtClean="0"/>
              <a:t>The</a:t>
            </a:r>
            <a:r>
              <a:rPr lang="es-MX" sz="1600" dirty="0" smtClean="0"/>
              <a:t> MIT </a:t>
            </a:r>
            <a:r>
              <a:rPr lang="es-MX" sz="1600" dirty="0" err="1" smtClean="0"/>
              <a:t>Press</a:t>
            </a:r>
            <a:r>
              <a:rPr lang="es-MX" sz="1600" dirty="0" smtClean="0"/>
              <a:t>, capítulos I y II.</a:t>
            </a:r>
          </a:p>
          <a:p>
            <a:pPr marL="0" indent="0">
              <a:buNone/>
            </a:pPr>
            <a:endParaRPr lang="es-MX" sz="1600" dirty="0"/>
          </a:p>
          <a:p>
            <a:pPr lvl="0">
              <a:buFont typeface="Wingdings" pitchFamily="2" charset="2"/>
              <a:buChar char="v"/>
            </a:pPr>
            <a:r>
              <a:rPr lang="en-US" sz="1600" dirty="0" err="1"/>
              <a:t>Loayza</a:t>
            </a:r>
            <a:r>
              <a:rPr lang="en-US" sz="1600" dirty="0"/>
              <a:t>, Norman, Pablo </a:t>
            </a:r>
            <a:r>
              <a:rPr lang="en-US" sz="1600" dirty="0" err="1"/>
              <a:t>Fajnzylber</a:t>
            </a:r>
            <a:r>
              <a:rPr lang="en-US" sz="1600" dirty="0"/>
              <a:t> and César </a:t>
            </a:r>
            <a:r>
              <a:rPr lang="en-US" sz="1600" dirty="0" err="1"/>
              <a:t>Calderón</a:t>
            </a:r>
            <a:r>
              <a:rPr lang="en-US" sz="1600" dirty="0"/>
              <a:t> (2004), “Economic Growth in Latin America and the Caribbean: Stylized Facts, Explanations, and Forecasts”, </a:t>
            </a:r>
            <a:r>
              <a:rPr lang="en-US" sz="1600" i="1" dirty="0" err="1"/>
              <a:t>Banco</a:t>
            </a:r>
            <a:r>
              <a:rPr lang="en-US" sz="1600" i="1" dirty="0"/>
              <a:t> Central de Chile, </a:t>
            </a:r>
            <a:r>
              <a:rPr lang="en-US" sz="1600" i="1" dirty="0" err="1"/>
              <a:t>Documentos</a:t>
            </a:r>
            <a:r>
              <a:rPr lang="en-US" sz="1600" i="1" dirty="0"/>
              <a:t> de </a:t>
            </a:r>
            <a:r>
              <a:rPr lang="en-US" sz="1600" i="1" dirty="0" err="1"/>
              <a:t>Trabajo</a:t>
            </a:r>
            <a:r>
              <a:rPr lang="en-US" sz="1600" i="1" dirty="0"/>
              <a:t> N° 265, </a:t>
            </a:r>
            <a:r>
              <a:rPr lang="en-US" sz="1600" i="1" dirty="0" err="1" smtClean="0"/>
              <a:t>junio</a:t>
            </a:r>
            <a:r>
              <a:rPr lang="en-US" sz="1600" dirty="0"/>
              <a:t> </a:t>
            </a:r>
            <a:r>
              <a:rPr lang="en-US" sz="1600" u="sng" dirty="0" smtClean="0">
                <a:hlinkClick r:id="rId2"/>
              </a:rPr>
              <a:t>www.bcentral.cl/esp/estpub/estudios/dtbc/pdf/dtbc265.pdf</a:t>
            </a:r>
            <a:endParaRPr lang="es-MX" sz="1600" dirty="0"/>
          </a:p>
          <a:p>
            <a:pPr marL="0" indent="0">
              <a:buFont typeface="Wingdings" pitchFamily="2" charset="2"/>
              <a:buChar char="v"/>
            </a:pPr>
            <a:endParaRPr lang="es-MX" sz="1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55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55780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smtClean="0"/>
              <a:t>V. Debates actuales sobre los temas del desarrollo y del crecimiento</a:t>
            </a:r>
            <a:r>
              <a:rPr lang="es-MX" b="1" smtClean="0"/>
              <a:t/>
            </a:r>
            <a:br>
              <a:rPr lang="es-MX" b="1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24936" cy="4873752"/>
          </a:xfrm>
        </p:spPr>
        <p:txBody>
          <a:bodyPr>
            <a:normAutofit/>
          </a:bodyPr>
          <a:lstStyle/>
          <a:p>
            <a:pPr marL="0" lvl="0" indent="0">
              <a:buFont typeface="Wingdings" pitchFamily="2" charset="2"/>
              <a:buChar char="v"/>
            </a:pPr>
            <a:endParaRPr lang="es-ES" dirty="0" smtClean="0"/>
          </a:p>
          <a:p>
            <a:pPr marL="0" indent="0">
              <a:buFont typeface="Wingdings" pitchFamily="2" charset="2"/>
              <a:buChar char="v"/>
            </a:pPr>
            <a:r>
              <a:rPr lang="es-ES" dirty="0" smtClean="0"/>
              <a:t>Convergencia vs. divergencia</a:t>
            </a:r>
            <a:endParaRPr lang="es-MX" b="1" dirty="0" smtClean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/>
              <a:t>I</a:t>
            </a:r>
            <a:r>
              <a:rPr lang="es-ES" dirty="0" smtClean="0"/>
              <a:t>ndustrialización tardía, Estado, mercado y política industrial</a:t>
            </a:r>
            <a:endParaRPr lang="es-ES" dirty="0" smtClean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Crecimiento liderado por las exportaciones</a:t>
            </a:r>
            <a:endParaRPr lang="es-ES" dirty="0" smtClean="0"/>
          </a:p>
          <a:p>
            <a:pPr marL="0" lvl="0" indent="0">
              <a:buFont typeface="Wingdings" pitchFamily="2" charset="2"/>
              <a:buChar char="v"/>
            </a:pPr>
            <a:r>
              <a:rPr lang="es-ES" dirty="0" smtClean="0"/>
              <a:t>Determinantes fundamentales del  desarrollo económico. Cultura, geografía e instituciones y economía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03496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6808" y="12576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MX" sz="2700" b="1" dirty="0" smtClean="0"/>
              <a:t>Bibliografía capítulo </a:t>
            </a:r>
            <a:r>
              <a:rPr lang="es-MX" sz="2700" b="1" dirty="0" smtClean="0"/>
              <a:t>V</a:t>
            </a:r>
            <a:endParaRPr lang="es-MX" sz="27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s-ES" sz="1600" dirty="0" err="1"/>
              <a:t>Gershenkron</a:t>
            </a:r>
            <a:r>
              <a:rPr lang="es-ES" sz="1600" dirty="0"/>
              <a:t>, Alexander (1968), </a:t>
            </a:r>
            <a:r>
              <a:rPr lang="es-ES" sz="1600" i="1" dirty="0"/>
              <a:t>El atraso económico en su perspectiva histórica</a:t>
            </a:r>
            <a:r>
              <a:rPr lang="es-ES" sz="1600" dirty="0"/>
              <a:t>, Barcelona: Ediciones Ariel, Capítulo I y II</a:t>
            </a:r>
            <a:r>
              <a:rPr lang="es-ES" sz="1600" dirty="0" smtClean="0"/>
              <a:t>.</a:t>
            </a:r>
            <a:endParaRPr lang="es-MX" sz="1600" b="1" dirty="0"/>
          </a:p>
          <a:p>
            <a:pPr lvl="0">
              <a:buFont typeface="Wingdings" pitchFamily="2" charset="2"/>
              <a:buChar char="v"/>
            </a:pPr>
            <a:r>
              <a:rPr lang="es-ES" sz="1600" dirty="0" err="1"/>
              <a:t>Reinert</a:t>
            </a:r>
            <a:r>
              <a:rPr lang="es-ES" sz="1600" dirty="0"/>
              <a:t>, Erik (2007), </a:t>
            </a:r>
            <a:r>
              <a:rPr lang="es-ES" sz="1600" i="1" dirty="0"/>
              <a:t>La globalización de la pobreza: cómo se enriquecieron los países ricos y por qué los países pobres siguen siendo pobres</a:t>
            </a:r>
            <a:r>
              <a:rPr lang="es-ES" sz="1600" dirty="0"/>
              <a:t>, Barcelona: Ed. Crítica, capítulo III</a:t>
            </a:r>
            <a:r>
              <a:rPr lang="es-ES" sz="1600" dirty="0" smtClean="0"/>
              <a:t>.</a:t>
            </a:r>
            <a:endParaRPr lang="es-MX" sz="1600" b="1" dirty="0"/>
          </a:p>
          <a:p>
            <a:pPr>
              <a:buFont typeface="Wingdings" pitchFamily="2" charset="2"/>
              <a:buChar char="v"/>
            </a:pPr>
            <a:r>
              <a:rPr lang="es-ES" sz="1600" dirty="0" err="1"/>
              <a:t>Wade</a:t>
            </a:r>
            <a:r>
              <a:rPr lang="es-ES" sz="1600" dirty="0"/>
              <a:t>, Robert (1999), </a:t>
            </a:r>
            <a:r>
              <a:rPr lang="es-ES" sz="1600" i="1" dirty="0"/>
              <a:t>El mercado dirigido. La teoría económica y la función del gobierno en la industrialización del este de Asia</a:t>
            </a:r>
            <a:r>
              <a:rPr lang="es-ES" sz="1600" dirty="0"/>
              <a:t>, México: Ed. FCE, capítulo I</a:t>
            </a:r>
            <a:r>
              <a:rPr lang="es-ES" sz="1600" dirty="0" smtClean="0"/>
              <a:t>.</a:t>
            </a:r>
            <a:r>
              <a:rPr lang="es-MX" sz="1600" dirty="0"/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es-ES" sz="1600" dirty="0" err="1"/>
              <a:t>Rodrik</a:t>
            </a:r>
            <a:r>
              <a:rPr lang="es-ES" sz="1600" dirty="0"/>
              <a:t>, Dani (2011), </a:t>
            </a:r>
            <a:r>
              <a:rPr lang="es-ES" sz="1600" i="1" dirty="0"/>
              <a:t>Una economía, muchas recetas</a:t>
            </a:r>
            <a:r>
              <a:rPr lang="es-ES" sz="1600" dirty="0"/>
              <a:t>, México: Ed. FCE, capítulos IV y </a:t>
            </a:r>
            <a:r>
              <a:rPr lang="es-ES" sz="1600" dirty="0" smtClean="0"/>
              <a:t>V</a:t>
            </a:r>
            <a:endParaRPr lang="es-ES" sz="1600" dirty="0"/>
          </a:p>
          <a:p>
            <a:pPr>
              <a:buFont typeface="Wingdings" pitchFamily="2" charset="2"/>
              <a:buChar char="v"/>
            </a:pPr>
            <a:r>
              <a:rPr lang="es-ES" sz="1600" dirty="0" err="1"/>
              <a:t>Rodrik</a:t>
            </a:r>
            <a:r>
              <a:rPr lang="es-ES" sz="1600" dirty="0"/>
              <a:t>, Dani (2004), “Estrategias de desarrollo para el nuevo siglo”, en </a:t>
            </a:r>
            <a:r>
              <a:rPr lang="es-ES" sz="1600" i="1" dirty="0"/>
              <a:t>El desarrollo económico en los albores del siglo XXI</a:t>
            </a:r>
            <a:r>
              <a:rPr lang="es-ES" sz="1600" dirty="0"/>
              <a:t>, José Antonio Ocampo, editor, Bogotá: CEPAL y </a:t>
            </a:r>
            <a:r>
              <a:rPr lang="es-ES" sz="1600" dirty="0" err="1"/>
              <a:t>Alfaomega</a:t>
            </a:r>
            <a:r>
              <a:rPr lang="es-ES" sz="1600" dirty="0"/>
              <a:t>, </a:t>
            </a:r>
            <a:endParaRPr lang="es-ES" sz="1600" dirty="0" smtClean="0"/>
          </a:p>
          <a:p>
            <a:pPr>
              <a:buFont typeface="Wingdings" pitchFamily="2" charset="2"/>
              <a:buChar char="v"/>
            </a:pPr>
            <a:r>
              <a:rPr lang="es-MX" sz="1600" dirty="0"/>
              <a:t>Acemoglu, Daron, 2009, </a:t>
            </a:r>
            <a:r>
              <a:rPr lang="es-MX" sz="1600" i="1" dirty="0"/>
              <a:t>Introduction to Modern Economic Growth</a:t>
            </a:r>
            <a:r>
              <a:rPr lang="es-MX" sz="1600" dirty="0"/>
              <a:t>, Princenton University Press, capítulo 4: 109-143</a:t>
            </a:r>
          </a:p>
          <a:p>
            <a:pPr>
              <a:buFont typeface="Wingdings" pitchFamily="2" charset="2"/>
              <a:buChar char="v"/>
            </a:pPr>
            <a:r>
              <a:rPr lang="es-MX" sz="1600" dirty="0"/>
              <a:t>Weber, Max, 1905</a:t>
            </a:r>
            <a:r>
              <a:rPr lang="es-MX" sz="1600" i="1" dirty="0"/>
              <a:t>, La ética protestante y el espíritu del capitalismo</a:t>
            </a:r>
            <a:r>
              <a:rPr lang="es-MX" sz="1600" dirty="0"/>
              <a:t>, FCE, 2003, capítulos</a:t>
            </a:r>
          </a:p>
          <a:p>
            <a:pPr>
              <a:buFont typeface="Wingdings" pitchFamily="2" charset="2"/>
              <a:buChar char="v"/>
            </a:pPr>
            <a:r>
              <a:rPr lang="es-MX" sz="1600" dirty="0"/>
              <a:t>BID, 2000, </a:t>
            </a:r>
            <a:r>
              <a:rPr lang="es-MX" sz="1600" i="1" dirty="0"/>
              <a:t>Desarrollo más allá de la economía</a:t>
            </a:r>
            <a:r>
              <a:rPr lang="es-MX" sz="1600" dirty="0"/>
              <a:t>, Washington, D.C., capítulo 3: 131-180</a:t>
            </a:r>
          </a:p>
          <a:p>
            <a:pPr>
              <a:buFont typeface="Wingdings" pitchFamily="2" charset="2"/>
              <a:buChar char="v"/>
            </a:pPr>
            <a:r>
              <a:rPr lang="en-US" sz="1600" dirty="0" err="1"/>
              <a:t>Acemoglu</a:t>
            </a:r>
            <a:r>
              <a:rPr lang="en-US" sz="1600" dirty="0"/>
              <a:t>, Daron y James Robinson, 2012, W</a:t>
            </a:r>
            <a:r>
              <a:rPr lang="en-US" sz="1600" i="1" dirty="0"/>
              <a:t>hy Nations Fail, </a:t>
            </a:r>
            <a:r>
              <a:rPr lang="en-US" sz="1600" dirty="0"/>
              <a:t>Crown Publishers, </a:t>
            </a:r>
            <a:r>
              <a:rPr lang="en-US" sz="1600" dirty="0" err="1"/>
              <a:t>capítulos</a:t>
            </a:r>
            <a:r>
              <a:rPr lang="en-US" sz="1600" dirty="0"/>
              <a:t> 2: 45-69 y 3: 70-95</a:t>
            </a:r>
            <a:endParaRPr lang="es-MX" sz="1600" dirty="0"/>
          </a:p>
          <a:p>
            <a:pPr>
              <a:buFont typeface="Wingdings" pitchFamily="2" charset="2"/>
              <a:buChar char="v"/>
            </a:pPr>
            <a:r>
              <a:rPr lang="es-MX" sz="1600" dirty="0"/>
              <a:t>Rodrik, Dani, 2011</a:t>
            </a:r>
            <a:r>
              <a:rPr lang="es-MX" sz="1600" i="1" dirty="0"/>
              <a:t>, Una economía, muchas recetas. La globalización, las instituciones y el crecimiento económico</a:t>
            </a:r>
            <a:r>
              <a:rPr lang="es-MX" sz="1600" dirty="0"/>
              <a:t>, FCE, </a:t>
            </a:r>
            <a:r>
              <a:rPr lang="es-MX" sz="1600" dirty="0" smtClean="0"/>
              <a:t>capítulos II y </a:t>
            </a:r>
            <a:r>
              <a:rPr lang="es-MX" sz="1600" dirty="0"/>
              <a:t>III</a:t>
            </a:r>
          </a:p>
          <a:p>
            <a:pPr marL="0" indent="0">
              <a:buNone/>
            </a:pPr>
            <a:endParaRPr lang="es-MX" sz="1600" dirty="0"/>
          </a:p>
          <a:p>
            <a:pPr>
              <a:buFont typeface="Wingdings" pitchFamily="2" charset="2"/>
              <a:buChar char="v"/>
            </a:pPr>
            <a:endParaRPr lang="es-MX" sz="1600" dirty="0"/>
          </a:p>
          <a:p>
            <a:pPr lvl="0">
              <a:buFont typeface="Wingdings" pitchFamily="2" charset="2"/>
              <a:buChar char="v"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51260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Normas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ES" dirty="0" smtClean="0"/>
              <a:t>La asistencia a clase es obligatoria. El estudiante que acumule más de seis inasistencias durante el semestre será reprobado.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 lvl="0"/>
            <a:r>
              <a:rPr lang="es-ES" dirty="0" smtClean="0"/>
              <a:t>Calificaciones: tres exámenes parciales de igual ponderación. No habrá exámenes de reposición ni examen final.</a:t>
            </a:r>
            <a:endParaRPr lang="es-MX" dirty="0" smtClean="0"/>
          </a:p>
          <a:p>
            <a:pPr>
              <a:buNone/>
            </a:pPr>
            <a:r>
              <a:rPr lang="es-ES" dirty="0" smtClean="0"/>
              <a:t> </a:t>
            </a:r>
            <a:endParaRPr lang="es-MX" dirty="0" smtClean="0"/>
          </a:p>
          <a:p>
            <a:pPr lvl="0"/>
            <a:r>
              <a:rPr lang="es-ES" dirty="0" smtClean="0"/>
              <a:t>Todo estudiante que presente al menos un examen será calificado. Sólo el que no presente </a:t>
            </a:r>
            <a:r>
              <a:rPr lang="es-ES" b="1" dirty="0" smtClean="0"/>
              <a:t>ningún </a:t>
            </a:r>
            <a:r>
              <a:rPr lang="es-ES" dirty="0" smtClean="0"/>
              <a:t>examen será calificado con NP.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856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CuadroTexto"/>
          <p:cNvSpPr txBox="1">
            <a:spLocks noChangeArrowheads="1"/>
          </p:cNvSpPr>
          <p:nvPr/>
        </p:nvSpPr>
        <p:spPr bwMode="auto">
          <a:xfrm>
            <a:off x="6488113" y="1984375"/>
            <a:ext cx="22987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4400">
                <a:latin typeface="Tw Cen MT" pitchFamily="34" charset="0"/>
              </a:rPr>
              <a:t>Pobreza</a:t>
            </a:r>
            <a:endParaRPr lang="es-MX" sz="3600">
              <a:latin typeface="Tw Cen MT" pitchFamily="34" charset="0"/>
            </a:endParaRPr>
          </a:p>
        </p:txBody>
      </p:sp>
      <p:sp>
        <p:nvSpPr>
          <p:cNvPr id="35842" name="2 CuadroTexto"/>
          <p:cNvSpPr txBox="1">
            <a:spLocks noChangeArrowheads="1"/>
          </p:cNvSpPr>
          <p:nvPr/>
        </p:nvSpPr>
        <p:spPr bwMode="auto">
          <a:xfrm>
            <a:off x="4046538" y="3424238"/>
            <a:ext cx="185737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latin typeface="Tw Cen MT" pitchFamily="34" charset="0"/>
              </a:rPr>
              <a:t>Empleo</a:t>
            </a:r>
          </a:p>
        </p:txBody>
      </p:sp>
      <p:sp>
        <p:nvSpPr>
          <p:cNvPr id="35843" name="4 CuadroTexto"/>
          <p:cNvSpPr txBox="1">
            <a:spLocks noChangeArrowheads="1"/>
          </p:cNvSpPr>
          <p:nvPr/>
        </p:nvSpPr>
        <p:spPr bwMode="auto">
          <a:xfrm>
            <a:off x="500063" y="3424238"/>
            <a:ext cx="30956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latin typeface="Tw Cen MT" pitchFamily="34" charset="0"/>
              </a:rPr>
              <a:t>Crecimiento</a:t>
            </a:r>
          </a:p>
        </p:txBody>
      </p:sp>
      <p:cxnSp>
        <p:nvCxnSpPr>
          <p:cNvPr id="11" name="10 Conector angular"/>
          <p:cNvCxnSpPr>
            <a:stCxn id="35841" idx="2"/>
            <a:endCxn id="35843" idx="2"/>
          </p:cNvCxnSpPr>
          <p:nvPr/>
        </p:nvCxnSpPr>
        <p:spPr>
          <a:xfrm rot="5400000">
            <a:off x="4005263" y="796925"/>
            <a:ext cx="1674812" cy="5589588"/>
          </a:xfrm>
          <a:prstGeom prst="bentConnector3">
            <a:avLst>
              <a:gd name="adj1" fmla="val 13623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V="1">
            <a:off x="5757863" y="3206750"/>
            <a:ext cx="657225" cy="77787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5611813" y="2095500"/>
            <a:ext cx="803275" cy="333375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31 CuadroTexto"/>
          <p:cNvSpPr txBox="1">
            <a:spLocks noChangeArrowheads="1"/>
          </p:cNvSpPr>
          <p:nvPr/>
        </p:nvSpPr>
        <p:spPr bwMode="auto">
          <a:xfrm>
            <a:off x="573088" y="1428750"/>
            <a:ext cx="5768975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600">
                <a:latin typeface="Tw Cen MT" pitchFamily="34" charset="0"/>
              </a:rPr>
              <a:t>Redistribución del Ingreso</a:t>
            </a:r>
          </a:p>
        </p:txBody>
      </p:sp>
      <p:cxnSp>
        <p:nvCxnSpPr>
          <p:cNvPr id="35" name="34 Conector recto de flecha"/>
          <p:cNvCxnSpPr/>
          <p:nvPr/>
        </p:nvCxnSpPr>
        <p:spPr>
          <a:xfrm>
            <a:off x="3055938" y="3984625"/>
            <a:ext cx="876300" cy="3175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07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467600" cy="1143000"/>
          </a:xfrm>
        </p:spPr>
        <p:txBody>
          <a:bodyPr/>
          <a:lstStyle/>
          <a:p>
            <a:pPr algn="ctr"/>
            <a:r>
              <a:rPr lang="es-MX" b="1" dirty="0" smtClean="0"/>
              <a:t>Temario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467600" cy="487375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SzPct val="120000"/>
              <a:buFont typeface="+mj-lt"/>
              <a:buAutoNum type="romanUcPeriod"/>
            </a:pPr>
            <a:r>
              <a:rPr lang="es-ES" dirty="0" smtClean="0"/>
              <a:t>Indicadores del nivel de desarrollo</a:t>
            </a:r>
          </a:p>
          <a:p>
            <a:pPr marL="514350" indent="-514350">
              <a:buSzPct val="120000"/>
              <a:buFont typeface="+mj-lt"/>
              <a:buAutoNum type="romanUcPeriod"/>
            </a:pPr>
            <a:endParaRPr lang="es-ES" dirty="0" smtClean="0"/>
          </a:p>
          <a:p>
            <a:pPr marL="514350" indent="-514350">
              <a:buSzPct val="120000"/>
              <a:buFont typeface="+mj-lt"/>
              <a:buAutoNum type="romanUcPeriod"/>
            </a:pPr>
            <a:r>
              <a:rPr lang="es-ES" dirty="0" smtClean="0"/>
              <a:t>Desarrollo económico y cambios estructurales </a:t>
            </a:r>
          </a:p>
          <a:p>
            <a:pPr marL="514350" indent="-514350">
              <a:buSzPct val="120000"/>
              <a:buFont typeface="+mj-lt"/>
              <a:buAutoNum type="romanUcPeriod"/>
            </a:pPr>
            <a:endParaRPr lang="es-ES" dirty="0" smtClean="0"/>
          </a:p>
          <a:p>
            <a:pPr marL="514350" lvl="0" indent="-514350">
              <a:buSzPct val="120000"/>
              <a:buFont typeface="+mj-lt"/>
              <a:buAutoNum type="romanUcPeriod"/>
            </a:pPr>
            <a:r>
              <a:rPr lang="es-ES" dirty="0" smtClean="0"/>
              <a:t> Teorías del crecimiento económico</a:t>
            </a:r>
          </a:p>
          <a:p>
            <a:pPr marL="514350" lvl="0" indent="-514350">
              <a:buSzPct val="120000"/>
              <a:buFont typeface="+mj-lt"/>
              <a:buAutoNum type="romanUcPeriod"/>
            </a:pPr>
            <a:endParaRPr lang="es-ES" dirty="0" smtClean="0"/>
          </a:p>
          <a:p>
            <a:pPr marL="514350" lvl="0" indent="-514350">
              <a:buSzPct val="120000"/>
              <a:buFont typeface="+mj-lt"/>
              <a:buAutoNum type="romanUcPeriod"/>
            </a:pPr>
            <a:r>
              <a:rPr lang="es-ES" dirty="0" smtClean="0"/>
              <a:t>Determinantes fundamentales del crecimiento y desarrollo económicos</a:t>
            </a:r>
          </a:p>
          <a:p>
            <a:pPr marL="514350" lvl="0" indent="-514350">
              <a:buSzPct val="120000"/>
              <a:buFont typeface="+mj-lt"/>
              <a:buAutoNum type="romanUcPeriod"/>
            </a:pPr>
            <a:endParaRPr lang="es-MX" dirty="0" smtClean="0"/>
          </a:p>
          <a:p>
            <a:pPr marL="514350" indent="-514350">
              <a:buSzPct val="120000"/>
              <a:buFont typeface="+mj-lt"/>
              <a:buAutoNum type="romanUcPeriod"/>
            </a:pPr>
            <a:r>
              <a:rPr lang="es-ES" dirty="0" smtClean="0"/>
              <a:t> Investigaciones empíricas sobre el crecimiento económico</a:t>
            </a:r>
          </a:p>
          <a:p>
            <a:pPr marL="514350" indent="-514350">
              <a:buSzPct val="120000"/>
              <a:buFont typeface="+mj-lt"/>
              <a:buAutoNum type="romanUcPeriod"/>
            </a:pPr>
            <a:endParaRPr lang="es-MX" dirty="0" smtClean="0"/>
          </a:p>
          <a:p>
            <a:pPr marL="514350" indent="-514350">
              <a:buSzPct val="120000"/>
              <a:buFont typeface="+mj-lt"/>
              <a:buAutoNum type="romanUcPeriod"/>
            </a:pPr>
            <a:r>
              <a:rPr lang="es-ES" dirty="0" smtClean="0"/>
              <a:t>Debates actuales sobre los temas del desarrollo y del crecimiento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VII.   Principios para la formulación de políticas de crecimiento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06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7463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I. Indicadores del nivel de desarrollo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SzPct val="75000"/>
              <a:buFont typeface="Wingdings" pitchFamily="2" charset="2"/>
              <a:buChar char="v"/>
            </a:pPr>
            <a:r>
              <a:rPr lang="es-ES" dirty="0" smtClean="0"/>
              <a:t>Ingreso por habitante</a:t>
            </a:r>
          </a:p>
          <a:p>
            <a:pPr marL="457200" indent="-457200">
              <a:buSzPct val="75000"/>
              <a:buFont typeface="Wingdings" pitchFamily="2" charset="2"/>
              <a:buChar char="v"/>
            </a:pPr>
            <a:endParaRPr lang="es-MX" dirty="0" smtClean="0"/>
          </a:p>
          <a:p>
            <a:pPr marL="457200" indent="-457200">
              <a:buSzPct val="75000"/>
              <a:buFont typeface="Wingdings" pitchFamily="2" charset="2"/>
              <a:buChar char="v"/>
            </a:pPr>
            <a:r>
              <a:rPr lang="es-ES" dirty="0" smtClean="0"/>
              <a:t>Distribución del ingreso</a:t>
            </a:r>
          </a:p>
          <a:p>
            <a:pPr marL="457200" indent="-457200">
              <a:buSzPct val="75000"/>
              <a:buFont typeface="Wingdings" pitchFamily="2" charset="2"/>
              <a:buChar char="v"/>
            </a:pPr>
            <a:endParaRPr lang="es-MX" dirty="0" smtClean="0"/>
          </a:p>
          <a:p>
            <a:pPr marL="457200" indent="-457200">
              <a:buSzPct val="75000"/>
              <a:buFont typeface="Wingdings" pitchFamily="2" charset="2"/>
              <a:buChar char="v"/>
            </a:pPr>
            <a:r>
              <a:rPr lang="es-ES" dirty="0" smtClean="0"/>
              <a:t>Pobreza</a:t>
            </a:r>
          </a:p>
          <a:p>
            <a:pPr marL="457200" indent="-457200">
              <a:buSzPct val="75000"/>
              <a:buFont typeface="Wingdings" pitchFamily="2" charset="2"/>
              <a:buChar char="v"/>
            </a:pPr>
            <a:endParaRPr lang="es-MX" dirty="0" smtClean="0"/>
          </a:p>
          <a:p>
            <a:pPr marL="457200" indent="-457200">
              <a:buSzPct val="75000"/>
              <a:buFont typeface="Wingdings" pitchFamily="2" charset="2"/>
              <a:buChar char="v"/>
            </a:pPr>
            <a:r>
              <a:rPr lang="es-ES" dirty="0" smtClean="0"/>
              <a:t>Desarrollo humano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470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792" y="62981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II. Desarrollo económico y cambios estructurales </a:t>
            </a:r>
            <a:r>
              <a:rPr lang="es-MX" b="1" dirty="0"/>
              <a:t/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32792" y="1291552"/>
            <a:ext cx="7467600" cy="48737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s-MX" b="1" dirty="0" smtClean="0"/>
          </a:p>
          <a:p>
            <a:pPr marL="342900" lvl="0" indent="-342900">
              <a:buFont typeface="Wingdings" pitchFamily="2" charset="2"/>
              <a:buChar char="v"/>
            </a:pPr>
            <a:r>
              <a:rPr lang="es-ES" dirty="0" smtClean="0"/>
              <a:t>Cambios en la estructura sectorial de la asignación de los recursos productivos y de la producción. Diversificación y especialización.</a:t>
            </a:r>
          </a:p>
          <a:p>
            <a:pPr marL="342900" lvl="0" indent="-342900">
              <a:buFont typeface="Wingdings" pitchFamily="2" charset="2"/>
              <a:buChar char="v"/>
            </a:pPr>
            <a:endParaRPr lang="es-ES" dirty="0" smtClean="0"/>
          </a:p>
          <a:p>
            <a:pPr lvl="0">
              <a:buFont typeface="Wingdings" pitchFamily="2" charset="2"/>
              <a:buChar char="v"/>
            </a:pPr>
            <a:r>
              <a:rPr lang="es-ES" dirty="0" smtClean="0"/>
              <a:t>Tendencias </a:t>
            </a:r>
            <a:r>
              <a:rPr lang="es-ES" smtClean="0"/>
              <a:t>de la </a:t>
            </a:r>
            <a:r>
              <a:rPr lang="es-ES" dirty="0" smtClean="0"/>
              <a:t>distribución del ingreso</a:t>
            </a:r>
          </a:p>
          <a:p>
            <a:pPr marL="342900" lvl="0" indent="-342900">
              <a:buNone/>
            </a:pPr>
            <a:endParaRPr lang="es-MX" dirty="0" smtClean="0"/>
          </a:p>
          <a:p>
            <a:pPr lvl="0">
              <a:buFont typeface="Wingdings" pitchFamily="2" charset="2"/>
              <a:buChar char="v"/>
            </a:pPr>
            <a:r>
              <a:rPr lang="es-ES" dirty="0" smtClean="0"/>
              <a:t>Industrialización y desarrollo económico</a:t>
            </a:r>
          </a:p>
          <a:p>
            <a:pPr lvl="0">
              <a:buFont typeface="Wingdings" pitchFamily="2" charset="2"/>
              <a:buChar char="v"/>
            </a:pPr>
            <a:endParaRPr lang="es-MX" dirty="0" smtClean="0"/>
          </a:p>
          <a:p>
            <a:pPr lvl="0">
              <a:buFont typeface="Wingdings" pitchFamily="2" charset="2"/>
              <a:buChar char="v"/>
            </a:pPr>
            <a:r>
              <a:rPr lang="es-ES" dirty="0" smtClean="0"/>
              <a:t>Economía dual. El modelo de crecimiento de Lewis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4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72952" y="-162272"/>
            <a:ext cx="7467600" cy="710952"/>
          </a:xfrm>
        </p:spPr>
        <p:txBody>
          <a:bodyPr>
            <a:normAutofit/>
          </a:bodyPr>
          <a:lstStyle/>
          <a:p>
            <a:r>
              <a:rPr lang="es-MX" sz="2000" b="1" dirty="0" smtClean="0"/>
              <a:t>Bibliografía capítulo II</a:t>
            </a:r>
            <a:endParaRPr lang="es-MX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88776" y="260648"/>
            <a:ext cx="7467600" cy="576064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v"/>
            </a:pPr>
            <a:r>
              <a:rPr lang="es-ES" sz="1600" dirty="0" err="1"/>
              <a:t>Piketty</a:t>
            </a:r>
            <a:r>
              <a:rPr lang="es-ES" sz="1600" dirty="0"/>
              <a:t>, Thomas (2014). </a:t>
            </a:r>
            <a:r>
              <a:rPr lang="es-ES" sz="1600" i="1" dirty="0"/>
              <a:t>El capital en el siglo XXI</a:t>
            </a:r>
            <a:r>
              <a:rPr lang="es-ES" sz="1600" dirty="0"/>
              <a:t>, </a:t>
            </a:r>
            <a:r>
              <a:rPr lang="es-ES" sz="1600" dirty="0" err="1"/>
              <a:t>Méx</a:t>
            </a:r>
            <a:r>
              <a:rPr lang="es-ES" sz="1600" dirty="0"/>
              <a:t>.: FCE, Introducción</a:t>
            </a:r>
            <a:r>
              <a:rPr lang="es-ES" sz="1600" dirty="0" smtClean="0"/>
              <a:t>.</a:t>
            </a:r>
            <a:endParaRPr lang="es-ES_tradnl" sz="1600" dirty="0"/>
          </a:p>
          <a:p>
            <a:pPr>
              <a:buFont typeface="Wingdings" charset="2"/>
              <a:buChar char="v"/>
            </a:pPr>
            <a:r>
              <a:rPr lang="es-ES_tradnl" sz="1600" dirty="0" err="1"/>
              <a:t>Amarante</a:t>
            </a:r>
            <a:r>
              <a:rPr lang="es-ES_tradnl" sz="1600" dirty="0"/>
              <a:t>, V. y J. P. Jiménez (2015), “Desigualdad, concentración y rentas altas en América Latina”, </a:t>
            </a:r>
            <a:r>
              <a:rPr lang="es-ES_tradnl" sz="1600" i="1" dirty="0"/>
              <a:t>Desigualdad, concentración del ingreso y tributación sobre las rentas altas en América Latina</a:t>
            </a:r>
            <a:r>
              <a:rPr lang="es-ES_tradnl" sz="1600" dirty="0"/>
              <a:t>, J. P. Jiménez (ed.), Libros de la CEPAL, Nº 134 (LC/G. 2638- P), Santiago, Comisión Económica para América Latina y el Caribe (CEPAL</a:t>
            </a:r>
            <a:r>
              <a:rPr lang="es-ES_tradnl" sz="1600" dirty="0" smtClean="0"/>
              <a:t>).</a:t>
            </a:r>
          </a:p>
          <a:p>
            <a:pPr>
              <a:buFont typeface="Wingdings" charset="2"/>
              <a:buChar char="v"/>
            </a:pPr>
            <a:r>
              <a:rPr lang="es-ES_tradnl" sz="1600" dirty="0"/>
              <a:t>E</a:t>
            </a:r>
            <a:r>
              <a:rPr lang="es-ES_tradnl" sz="1600" dirty="0" smtClean="0"/>
              <a:t>squivel, G. </a:t>
            </a:r>
            <a:r>
              <a:rPr lang="es-ES_tradnl" sz="1600" dirty="0"/>
              <a:t>Esquivel, G. (2015</a:t>
            </a:r>
            <a:r>
              <a:rPr lang="es-ES_tradnl" sz="1600" dirty="0" smtClean="0"/>
              <a:t>). </a:t>
            </a:r>
            <a:r>
              <a:rPr lang="es-ES_tradnl" sz="1600" dirty="0"/>
              <a:t>Desigualdad extrema en México. Concentración del poder económico y político. OXFAM </a:t>
            </a:r>
            <a:r>
              <a:rPr lang="es-ES_tradnl" sz="1600" dirty="0" smtClean="0"/>
              <a:t>México.</a:t>
            </a:r>
          </a:p>
          <a:p>
            <a:pPr lvl="0">
              <a:buFont typeface="Wingdings" charset="2"/>
              <a:buChar char="v"/>
            </a:pPr>
            <a:r>
              <a:rPr lang="es-ES_tradnl" sz="1600" dirty="0"/>
              <a:t>Levy, Santiago (2008), Buenas intenciones, malos resultados. </a:t>
            </a:r>
            <a:r>
              <a:rPr lang="es-ES_tradnl" sz="1600"/>
              <a:t>Política social, informalidad y crecimiento económico en México</a:t>
            </a:r>
            <a:r>
              <a:rPr lang="es-ES_tradnl" sz="1600" smtClean="0"/>
              <a:t>.</a:t>
            </a:r>
            <a:endParaRPr lang="es-ES_tradnl" sz="1600" dirty="0" smtClean="0"/>
          </a:p>
          <a:p>
            <a:pPr lvl="0">
              <a:buFont typeface="Wingdings" charset="2"/>
              <a:buChar char="v"/>
            </a:pPr>
            <a:r>
              <a:rPr lang="en-US" sz="1600" dirty="0"/>
              <a:t>Kuznets,</a:t>
            </a:r>
            <a:r>
              <a:rPr lang="en-US" sz="1600" i="1" dirty="0"/>
              <a:t> </a:t>
            </a:r>
            <a:r>
              <a:rPr lang="en-US" sz="1600" dirty="0"/>
              <a:t>Simon (1955), “Economic Growth and Income Inequality”. </a:t>
            </a:r>
            <a:r>
              <a:rPr lang="en-US" sz="1600" i="1" dirty="0"/>
              <a:t>American Economic Review</a:t>
            </a:r>
            <a:r>
              <a:rPr lang="en-US" sz="1600" dirty="0"/>
              <a:t>, Vol. 45, Num.1 March</a:t>
            </a:r>
            <a:r>
              <a:rPr lang="en-US" sz="1600" dirty="0" smtClean="0"/>
              <a:t>.</a:t>
            </a:r>
          </a:p>
          <a:p>
            <a:pPr>
              <a:buFont typeface="Wingdings" charset="2"/>
              <a:buChar char="v"/>
            </a:pPr>
            <a:r>
              <a:rPr lang="es-MX" sz="1600" dirty="0"/>
              <a:t>Pinto Aníbal (1973), “Heterogeneidad estructural y modelos de desarrollo reciente en América Latina”, en </a:t>
            </a:r>
            <a:r>
              <a:rPr lang="es-MX" sz="1600" i="1" dirty="0"/>
              <a:t>Inflación. Raíces estructurales, ensayos de Aníbal Pinto. </a:t>
            </a:r>
            <a:r>
              <a:rPr lang="es-MX" sz="1600" dirty="0"/>
              <a:t>México: Ed. F.C.E., pp. 104-140</a:t>
            </a:r>
            <a:r>
              <a:rPr lang="es-MX" sz="1600" dirty="0" smtClean="0"/>
              <a:t>.</a:t>
            </a:r>
            <a:endParaRPr lang="es-ES_tradnl" sz="1600" dirty="0"/>
          </a:p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Chenery</a:t>
            </a:r>
            <a:r>
              <a:rPr lang="en-US" sz="1600" dirty="0"/>
              <a:t>, Hollis </a:t>
            </a:r>
            <a:r>
              <a:rPr lang="en-US" sz="1600" dirty="0" smtClean="0"/>
              <a:t> y </a:t>
            </a:r>
            <a:r>
              <a:rPr lang="en-US" sz="1600" dirty="0"/>
              <a:t>Moshe </a:t>
            </a:r>
            <a:r>
              <a:rPr lang="en-US" sz="1600" dirty="0" err="1"/>
              <a:t>Syrquin</a:t>
            </a:r>
            <a:r>
              <a:rPr lang="en-US" sz="1600" dirty="0"/>
              <a:t> (1975), </a:t>
            </a:r>
            <a:r>
              <a:rPr lang="en-US" sz="1600" i="1" dirty="0"/>
              <a:t>Patterns of Development 1950 – 1970</a:t>
            </a:r>
            <a:r>
              <a:rPr lang="en-US" sz="1600" dirty="0"/>
              <a:t>, Oxford University Press, caps. </a:t>
            </a:r>
            <a:r>
              <a:rPr lang="es-ES" sz="1600" dirty="0"/>
              <a:t>2 y 3 (traducción por </a:t>
            </a:r>
            <a:r>
              <a:rPr lang="es-ES" sz="1600" dirty="0" err="1"/>
              <a:t>Tecnos</a:t>
            </a:r>
            <a:r>
              <a:rPr lang="es-ES" sz="1600" dirty="0"/>
              <a:t>, Madrid, 1978, </a:t>
            </a:r>
            <a:r>
              <a:rPr lang="es-ES" sz="1600" i="1" dirty="0"/>
              <a:t>La estructura del crecimiento económico. Un análisis para el período 1950 – 1970</a:t>
            </a:r>
            <a:r>
              <a:rPr lang="es-ES" sz="1600" i="1" dirty="0" smtClean="0"/>
              <a:t>).</a:t>
            </a:r>
            <a:r>
              <a:rPr lang="es-ES" sz="1600" dirty="0"/>
              <a:t> </a:t>
            </a:r>
            <a:endParaRPr lang="es-ES" sz="1600" dirty="0" smtClean="0"/>
          </a:p>
          <a:p>
            <a:pPr lvl="0">
              <a:buFont typeface="Wingdings" pitchFamily="2" charset="2"/>
              <a:buChar char="v"/>
            </a:pPr>
            <a:r>
              <a:rPr lang="en-US" sz="1600" dirty="0" err="1"/>
              <a:t>Imbs</a:t>
            </a:r>
            <a:r>
              <a:rPr lang="en-US" sz="1600" dirty="0"/>
              <a:t>, Jean y </a:t>
            </a:r>
            <a:r>
              <a:rPr lang="en-US" sz="1600" dirty="0" err="1"/>
              <a:t>Romain</a:t>
            </a:r>
            <a:r>
              <a:rPr lang="en-US" sz="1600" dirty="0"/>
              <a:t> </a:t>
            </a:r>
            <a:r>
              <a:rPr lang="en-US" sz="1600" dirty="0" err="1"/>
              <a:t>Wacziarg</a:t>
            </a:r>
            <a:r>
              <a:rPr lang="en-US" sz="1600" dirty="0"/>
              <a:t> (2003), “Stages of Diversification”, </a:t>
            </a:r>
            <a:r>
              <a:rPr lang="en-US" sz="1600" i="1" dirty="0"/>
              <a:t>American Economic Review</a:t>
            </a:r>
            <a:r>
              <a:rPr lang="en-US" sz="1600" dirty="0"/>
              <a:t>, Vol. 93, N° 1 (March): 63-86</a:t>
            </a:r>
            <a:r>
              <a:rPr lang="en-US" sz="1600" dirty="0" smtClean="0"/>
              <a:t>.</a:t>
            </a:r>
            <a:endParaRPr lang="es-ES" sz="1600" dirty="0" smtClean="0"/>
          </a:p>
          <a:p>
            <a:pPr>
              <a:buFont typeface="Wingdings" pitchFamily="2" charset="2"/>
              <a:buChar char="v"/>
            </a:pPr>
            <a:r>
              <a:rPr lang="es-ES" sz="1600" dirty="0" smtClean="0"/>
              <a:t>Johnston</a:t>
            </a:r>
            <a:r>
              <a:rPr lang="es-ES" sz="1600" dirty="0"/>
              <a:t>, Bruce F. y John W. </a:t>
            </a:r>
            <a:r>
              <a:rPr lang="es-ES" sz="1600" dirty="0" err="1"/>
              <a:t>Mellor</a:t>
            </a:r>
            <a:r>
              <a:rPr lang="es-ES" sz="1600" dirty="0"/>
              <a:t> (1975), “El papel de la agricultura en el desarrollo económico”, en </a:t>
            </a:r>
            <a:r>
              <a:rPr lang="es-ES" sz="1600" i="1" dirty="0"/>
              <a:t>Desarrollo agrícola</a:t>
            </a:r>
            <a:r>
              <a:rPr lang="es-ES" sz="1600" dirty="0"/>
              <a:t>, selección de Edmundo Flores, </a:t>
            </a:r>
            <a:r>
              <a:rPr lang="es-MX" sz="1600" dirty="0"/>
              <a:t>México: </a:t>
            </a:r>
            <a:r>
              <a:rPr lang="es-ES" sz="1600" dirty="0"/>
              <a:t>Ed. F. C. E</a:t>
            </a:r>
            <a:r>
              <a:rPr lang="es-ES" sz="1600" dirty="0" smtClean="0"/>
              <a:t>.</a:t>
            </a:r>
          </a:p>
          <a:p>
            <a:pPr lvl="0">
              <a:buFont typeface="Wingdings" pitchFamily="2" charset="2"/>
              <a:buChar char="v"/>
            </a:pPr>
            <a:r>
              <a:rPr lang="es-ES" sz="1600" dirty="0" err="1" smtClean="0"/>
              <a:t>Reinert</a:t>
            </a:r>
            <a:r>
              <a:rPr lang="es-ES" sz="1600" dirty="0"/>
              <a:t>, Erik (2007), </a:t>
            </a:r>
            <a:r>
              <a:rPr lang="es-ES" sz="1600" i="1" dirty="0"/>
              <a:t>La globalización de la pobreza: cómo se enriquecieron los países ricos y por qué los países pobres siguen siendo pobres</a:t>
            </a:r>
            <a:r>
              <a:rPr lang="es-ES" sz="1600" dirty="0"/>
              <a:t>, Barcelona: Ed. Crítica, capítulo </a:t>
            </a:r>
            <a:r>
              <a:rPr lang="es-ES" sz="1600" dirty="0" smtClean="0"/>
              <a:t>IV</a:t>
            </a:r>
            <a:endParaRPr lang="es-MX" sz="1600" dirty="0"/>
          </a:p>
          <a:p>
            <a:pPr>
              <a:buFont typeface="Wingdings" pitchFamily="2" charset="2"/>
              <a:buChar char="v"/>
            </a:pPr>
            <a:r>
              <a:rPr lang="en-US" sz="1600" i="1" dirty="0"/>
              <a:t> </a:t>
            </a:r>
            <a:r>
              <a:rPr lang="es-MX" sz="1600" dirty="0" smtClean="0"/>
              <a:t>Lewis</a:t>
            </a:r>
            <a:r>
              <a:rPr lang="es-MX" sz="1600" dirty="0"/>
              <a:t>, W. Arthur (1975),  “Desarrollo económico con oferta ilimitada de mano de obra”, en </a:t>
            </a:r>
            <a:r>
              <a:rPr lang="es-MX" sz="1600" i="1" dirty="0"/>
              <a:t>Desarrollo agrícola</a:t>
            </a:r>
            <a:r>
              <a:rPr lang="es-MX" sz="1600" dirty="0"/>
              <a:t>, selección de Edmundo Flores, México: Ed. F. C. E., pp. 218 – 239</a:t>
            </a:r>
            <a:r>
              <a:rPr lang="es-MX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15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es-MX" sz="2700" b="1" dirty="0" smtClean="0"/>
              <a:t>Crecimiento económico</a:t>
            </a:r>
            <a:endParaRPr lang="es-MX" sz="27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467600" cy="48737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Teorías del crecimiento económico </a:t>
            </a:r>
            <a:r>
              <a:rPr lang="es-ES" dirty="0" smtClean="0"/>
              <a:t>Determinantes directos</a:t>
            </a:r>
          </a:p>
          <a:p>
            <a:pPr>
              <a:buFont typeface="Wingdings" pitchFamily="2" charset="2"/>
              <a:buChar char="v"/>
            </a:pPr>
            <a:r>
              <a:rPr lang="es-MX" dirty="0" smtClean="0"/>
              <a:t>Determinantes fundamentales del crecimiento y desarrollo económicos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Investigaciones </a:t>
            </a:r>
            <a:r>
              <a:rPr lang="es-ES" dirty="0"/>
              <a:t>empíricas sobre los determinantes del crecimiento </a:t>
            </a:r>
            <a:r>
              <a:rPr lang="es-ES" dirty="0" smtClean="0"/>
              <a:t>económico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544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135470"/>
            <a:ext cx="802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Problema: bajos niveles de inversión privada y espíritu empresarial</a:t>
            </a:r>
            <a:endParaRPr lang="es-MX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-171400"/>
            <a:ext cx="1847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110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457251"/>
            <a:ext cx="1847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171400"/>
            <a:ext cx="1847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1100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457251"/>
            <a:ext cx="1847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0087" y="400508"/>
            <a:ext cx="56102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CuadroTexto"/>
          <p:cNvSpPr txBox="1"/>
          <p:nvPr/>
        </p:nvSpPr>
        <p:spPr>
          <a:xfrm>
            <a:off x="971600" y="1503622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Bajo rendimiento a la actividad económica</a:t>
            </a:r>
            <a:endParaRPr lang="es-MX" sz="11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156176" y="1575630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Alto costo de financiamiento</a:t>
            </a:r>
            <a:endParaRPr lang="es-MX" sz="11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9512" y="2439726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Bajos rendimientos sociales </a:t>
            </a:r>
            <a:endParaRPr lang="es-MX" sz="11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051720" y="2422049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Baja </a:t>
            </a:r>
            <a:r>
              <a:rPr lang="es-MX" sz="1100" dirty="0" err="1" smtClean="0"/>
              <a:t>apropiabilidad</a:t>
            </a:r>
            <a:endParaRPr lang="es-MX" sz="11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-108520" y="4023902"/>
            <a:ext cx="1080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Geografía desfavorable</a:t>
            </a:r>
          </a:p>
          <a:p>
            <a:pPr algn="ctr"/>
            <a:endParaRPr lang="es-MX" sz="11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39552" y="481599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Bajo capital humano</a:t>
            </a:r>
            <a:endParaRPr lang="es-MX" sz="11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043608" y="4025063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Infraestructura inadecuada</a:t>
            </a:r>
            <a:endParaRPr lang="es-MX" sz="11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195736" y="4313095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Fallas del gobierno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3923928" y="344783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Fallas del mercado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1187624" y="5536070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Riesgos microeconómicos:</a:t>
            </a:r>
          </a:p>
          <a:p>
            <a:r>
              <a:rPr lang="es-MX" sz="1100" dirty="0" smtClean="0"/>
              <a:t>Derechos de propiedad, corrupción, impuestos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2915816" y="5517232"/>
            <a:ext cx="17281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Riesgos macroeconómicos:</a:t>
            </a:r>
          </a:p>
          <a:p>
            <a:pPr algn="ctr"/>
            <a:r>
              <a:rPr lang="es-MX" sz="1100" dirty="0" smtClean="0"/>
              <a:t>Inestabilidad financiera, monetaria, fiscal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203848" y="4431850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Externalidades de la información: “autodescubrimiento”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5004048" y="445711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Externalidades de la coordinación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5580112" y="2367718"/>
            <a:ext cx="1080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Financiamiento externo inadecuado</a:t>
            </a:r>
            <a:endParaRPr lang="es-MX" sz="11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452320" y="2367718"/>
            <a:ext cx="12241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Financiamiento nacional inadecuado</a:t>
            </a:r>
            <a:endParaRPr lang="es-MX" sz="11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020272" y="3711770"/>
            <a:ext cx="792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Bajo nivel de ahorro interno</a:t>
            </a:r>
            <a:endParaRPr lang="es-MX" sz="11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7956376" y="3737031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Intermediación inadecuada</a:t>
            </a:r>
            <a:endParaRPr lang="es-MX" sz="1100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2051720" y="836712"/>
            <a:ext cx="2160240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4788024" y="855550"/>
            <a:ext cx="216024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 flipH="1">
            <a:off x="1115616" y="2007678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2060104" y="2007678"/>
            <a:ext cx="639688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H="1">
            <a:off x="395536" y="2871774"/>
            <a:ext cx="324544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1259632" y="2871774"/>
            <a:ext cx="216024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971600" y="2871774"/>
            <a:ext cx="0" cy="18722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>
            <a:off x="2627784" y="2799766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 de flecha"/>
          <p:cNvCxnSpPr>
            <a:endCxn id="22" idx="0"/>
          </p:cNvCxnSpPr>
          <p:nvPr/>
        </p:nvCxnSpPr>
        <p:spPr>
          <a:xfrm>
            <a:off x="2915816" y="2799766"/>
            <a:ext cx="1440160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>
            <a:stCxn id="22" idx="2"/>
          </p:cNvCxnSpPr>
          <p:nvPr/>
        </p:nvCxnSpPr>
        <p:spPr>
          <a:xfrm flipH="1">
            <a:off x="3923928" y="3878725"/>
            <a:ext cx="432048" cy="5052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/>
          <p:nvPr/>
        </p:nvCxnSpPr>
        <p:spPr>
          <a:xfrm>
            <a:off x="4499992" y="3879886"/>
            <a:ext cx="1008112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flipH="1">
            <a:off x="1907704" y="4743982"/>
            <a:ext cx="576064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>
            <a:off x="2627784" y="4743982"/>
            <a:ext cx="1152128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flipH="1">
            <a:off x="6156176" y="1935670"/>
            <a:ext cx="72008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>
            <a:endCxn id="28" idx="0"/>
          </p:cNvCxnSpPr>
          <p:nvPr/>
        </p:nvCxnSpPr>
        <p:spPr>
          <a:xfrm>
            <a:off x="7164288" y="1935670"/>
            <a:ext cx="90010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>
            <a:endCxn id="29" idx="0"/>
          </p:cNvCxnSpPr>
          <p:nvPr/>
        </p:nvCxnSpPr>
        <p:spPr>
          <a:xfrm flipH="1">
            <a:off x="7416316" y="3015790"/>
            <a:ext cx="540060" cy="69598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>
            <a:endCxn id="30" idx="0"/>
          </p:cNvCxnSpPr>
          <p:nvPr/>
        </p:nvCxnSpPr>
        <p:spPr>
          <a:xfrm>
            <a:off x="8172400" y="3015790"/>
            <a:ext cx="432048" cy="7212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Rectángulo"/>
          <p:cNvSpPr/>
          <p:nvPr/>
        </p:nvSpPr>
        <p:spPr>
          <a:xfrm>
            <a:off x="125760" y="6551766"/>
            <a:ext cx="75425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 smtClean="0"/>
              <a:t>Fuente: </a:t>
            </a:r>
            <a:r>
              <a:rPr lang="es-MX" sz="1100" dirty="0" err="1" smtClean="0"/>
              <a:t>Rodrik</a:t>
            </a:r>
            <a:r>
              <a:rPr lang="es-MX" sz="1100" dirty="0" smtClean="0"/>
              <a:t>,</a:t>
            </a:r>
            <a:r>
              <a:rPr lang="es-MX" sz="1100" baseline="0" dirty="0" smtClean="0"/>
              <a:t> D., </a:t>
            </a:r>
            <a:r>
              <a:rPr lang="es-MX" sz="1100" i="1" baseline="0" dirty="0" smtClean="0"/>
              <a:t>Una economía, muchas recetas</a:t>
            </a:r>
            <a:r>
              <a:rPr lang="es-MX" sz="1100" baseline="0" dirty="0" smtClean="0"/>
              <a:t>., FCE, 2011.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41474587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8816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MX" sz="2700" b="1" dirty="0" smtClean="0"/>
              <a:t>III. Teorías del crecimiento. Determinantes directos.</a:t>
            </a:r>
            <a:endParaRPr lang="es-MX" sz="27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MX" dirty="0" smtClean="0"/>
              <a:t>Enfoques</a:t>
            </a:r>
          </a:p>
          <a:p>
            <a:pPr>
              <a:buFont typeface="Wingdings" pitchFamily="2" charset="2"/>
              <a:buChar char="v"/>
            </a:pPr>
            <a:endParaRPr lang="es-MX" dirty="0" smtClean="0"/>
          </a:p>
          <a:p>
            <a:pPr lvl="1"/>
            <a:r>
              <a:rPr lang="es-MX" dirty="0" smtClean="0"/>
              <a:t>De oferta</a:t>
            </a:r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De demanda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65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2689</TotalTime>
  <Words>1424</Words>
  <Application>Microsoft Macintosh PowerPoint</Application>
  <PresentationFormat>Presentación en pantalla (4:3)</PresentationFormat>
  <Paragraphs>142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Wingdings</vt:lpstr>
      <vt:lpstr>Arial</vt:lpstr>
      <vt:lpstr>Tema de Office</vt:lpstr>
      <vt:lpstr>DESARROLLO ECONOMICO I Programa, bibliografía y normas</vt:lpstr>
      <vt:lpstr>Presentación de PowerPoint</vt:lpstr>
      <vt:lpstr>Temario</vt:lpstr>
      <vt:lpstr>I. Indicadores del nivel de desarrollo </vt:lpstr>
      <vt:lpstr>II. Desarrollo económico y cambios estructurales  </vt:lpstr>
      <vt:lpstr>Bibliografía capítulo II</vt:lpstr>
      <vt:lpstr>Crecimiento económico</vt:lpstr>
      <vt:lpstr>Presentación de PowerPoint</vt:lpstr>
      <vt:lpstr>III. Teorías del crecimiento. Determinantes directos.</vt:lpstr>
      <vt:lpstr>III. Teorías del crecimiento económico. Determinantes directos. Enfoques de oferta. </vt:lpstr>
      <vt:lpstr>III. Teorías del crecimiento económico. Determinantes directos. Enfoques de demanda. </vt:lpstr>
      <vt:lpstr>Bibliografía capítulo III. Determinantes directos.</vt:lpstr>
      <vt:lpstr>IV. Investigaciones empíricas sobre los determinantes del crecimiento económico </vt:lpstr>
      <vt:lpstr>Bibliografía capítulo IV</vt:lpstr>
      <vt:lpstr>V. Debates actuales sobre los temas del desarrollo y del crecimiento </vt:lpstr>
      <vt:lpstr>Bibliografía capítulo V</vt:lpstr>
      <vt:lpstr>Normas</vt:lpstr>
    </vt:vector>
  </TitlesOfParts>
  <Company>Toshiba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ECONOMICO I Programa, bibliografía y normas</dc:title>
  <dc:creator>Gerardo Fujii</dc:creator>
  <cp:lastModifiedBy>Gerardo Fujii-Gambero</cp:lastModifiedBy>
  <cp:revision>10</cp:revision>
  <dcterms:created xsi:type="dcterms:W3CDTF">2014-01-23T16:01:06Z</dcterms:created>
  <dcterms:modified xsi:type="dcterms:W3CDTF">2018-03-30T23:46:02Z</dcterms:modified>
</cp:coreProperties>
</file>