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4D2ED-53DC-411F-9C42-CF9CDB08F7C8}" type="datetimeFigureOut">
              <a:rPr lang="es-MX" smtClean="0"/>
              <a:t>25/03/2014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0B2EB-3209-4D89-B298-480EDD5E61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3511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4D2ED-53DC-411F-9C42-CF9CDB08F7C8}" type="datetimeFigureOut">
              <a:rPr lang="es-MX" smtClean="0"/>
              <a:t>25/03/2014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0B2EB-3209-4D89-B298-480EDD5E61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4349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4D2ED-53DC-411F-9C42-CF9CDB08F7C8}" type="datetimeFigureOut">
              <a:rPr lang="es-MX" smtClean="0"/>
              <a:t>25/03/2014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0B2EB-3209-4D89-B298-480EDD5E61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629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4D2ED-53DC-411F-9C42-CF9CDB08F7C8}" type="datetimeFigureOut">
              <a:rPr lang="es-MX" smtClean="0"/>
              <a:t>25/03/2014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0B2EB-3209-4D89-B298-480EDD5E61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4945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4D2ED-53DC-411F-9C42-CF9CDB08F7C8}" type="datetimeFigureOut">
              <a:rPr lang="es-MX" smtClean="0"/>
              <a:t>25/03/2014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0B2EB-3209-4D89-B298-480EDD5E61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6542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4D2ED-53DC-411F-9C42-CF9CDB08F7C8}" type="datetimeFigureOut">
              <a:rPr lang="es-MX" smtClean="0"/>
              <a:t>25/03/2014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0B2EB-3209-4D89-B298-480EDD5E61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3960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4D2ED-53DC-411F-9C42-CF9CDB08F7C8}" type="datetimeFigureOut">
              <a:rPr lang="es-MX" smtClean="0"/>
              <a:t>25/03/2014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0B2EB-3209-4D89-B298-480EDD5E61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0243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4D2ED-53DC-411F-9C42-CF9CDB08F7C8}" type="datetimeFigureOut">
              <a:rPr lang="es-MX" smtClean="0"/>
              <a:t>25/03/2014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0B2EB-3209-4D89-B298-480EDD5E61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6716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4D2ED-53DC-411F-9C42-CF9CDB08F7C8}" type="datetimeFigureOut">
              <a:rPr lang="es-MX" smtClean="0"/>
              <a:t>25/03/2014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0B2EB-3209-4D89-B298-480EDD5E61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0341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4D2ED-53DC-411F-9C42-CF9CDB08F7C8}" type="datetimeFigureOut">
              <a:rPr lang="es-MX" smtClean="0"/>
              <a:t>25/03/2014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0B2EB-3209-4D89-B298-480EDD5E61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5872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4D2ED-53DC-411F-9C42-CF9CDB08F7C8}" type="datetimeFigureOut">
              <a:rPr lang="es-MX" smtClean="0"/>
              <a:t>25/03/2014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0B2EB-3209-4D89-B298-480EDD5E61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8247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4D2ED-53DC-411F-9C42-CF9CDB08F7C8}" type="datetimeFigureOut">
              <a:rPr lang="es-MX" smtClean="0"/>
              <a:t>25/03/2014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0B2EB-3209-4D89-B298-480EDD5E61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8122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124744"/>
            <a:ext cx="7772400" cy="1470025"/>
          </a:xfrm>
        </p:spPr>
        <p:txBody>
          <a:bodyPr/>
          <a:lstStyle/>
          <a:p>
            <a:r>
              <a:rPr lang="es-MX" dirty="0" smtClean="0"/>
              <a:t>MODELO PRUEBA BIOQUÍMICA</a:t>
            </a:r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03848" y="2708920"/>
            <a:ext cx="2736304" cy="344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758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>
                <a:solidFill>
                  <a:srgbClr val="FF0000"/>
                </a:solidFill>
              </a:rPr>
              <a:t>Componentes del Modelo </a:t>
            </a:r>
            <a:r>
              <a:rPr lang="es-MX" dirty="0" smtClean="0"/>
              <a:t>para Pruebas bioquímicas</a:t>
            </a:r>
            <a:endParaRPr lang="es-MX" dirty="0"/>
          </a:p>
        </p:txBody>
      </p:sp>
      <p:sp>
        <p:nvSpPr>
          <p:cNvPr id="10" name="9 Elipse"/>
          <p:cNvSpPr/>
          <p:nvPr/>
        </p:nvSpPr>
        <p:spPr>
          <a:xfrm>
            <a:off x="827584" y="2060848"/>
            <a:ext cx="2520280" cy="25655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/>
              <a:t>SUSTRATO</a:t>
            </a:r>
            <a:endParaRPr lang="es-MX" b="1" dirty="0"/>
          </a:p>
        </p:txBody>
      </p:sp>
      <p:sp>
        <p:nvSpPr>
          <p:cNvPr id="12" name="11 Elipse"/>
          <p:cNvSpPr/>
          <p:nvPr/>
        </p:nvSpPr>
        <p:spPr>
          <a:xfrm>
            <a:off x="5436096" y="2060848"/>
            <a:ext cx="2520280" cy="25655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CuadroTexto"/>
          <p:cNvSpPr txBox="1"/>
          <p:nvPr/>
        </p:nvSpPr>
        <p:spPr>
          <a:xfrm>
            <a:off x="5724128" y="306171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bg1"/>
                </a:solidFill>
              </a:rPr>
              <a:t>PRODUCTOS</a:t>
            </a:r>
            <a:endParaRPr lang="es-MX" b="1" dirty="0">
              <a:solidFill>
                <a:schemeClr val="bg1"/>
              </a:solidFill>
            </a:endParaRPr>
          </a:p>
        </p:txBody>
      </p:sp>
      <p:sp>
        <p:nvSpPr>
          <p:cNvPr id="14" name="13 Flecha derecha"/>
          <p:cNvSpPr/>
          <p:nvPr/>
        </p:nvSpPr>
        <p:spPr>
          <a:xfrm>
            <a:off x="3635896" y="3061712"/>
            <a:ext cx="1584176" cy="576064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Extracto"/>
          <p:cNvSpPr/>
          <p:nvPr/>
        </p:nvSpPr>
        <p:spPr>
          <a:xfrm>
            <a:off x="3203848" y="3793686"/>
            <a:ext cx="2520280" cy="2364370"/>
          </a:xfrm>
          <a:prstGeom prst="flowChartExtra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CuadroTexto"/>
          <p:cNvSpPr txBox="1"/>
          <p:nvPr/>
        </p:nvSpPr>
        <p:spPr>
          <a:xfrm>
            <a:off x="3563888" y="544522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FF0000"/>
                </a:solidFill>
              </a:rPr>
              <a:t>ENZIMA</a:t>
            </a:r>
          </a:p>
        </p:txBody>
      </p:sp>
    </p:spTree>
    <p:extLst>
      <p:ext uri="{BB962C8B-B14F-4D97-AF65-F5344CB8AC3E}">
        <p14:creationId xmlns:p14="http://schemas.microsoft.com/office/powerpoint/2010/main" val="343944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  <p:bldP spid="15" grpId="0" animBg="1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FF0000"/>
                </a:solidFill>
              </a:rPr>
              <a:t>CONDICIONES</a:t>
            </a:r>
            <a:endParaRPr lang="es-MX" b="1" dirty="0">
              <a:solidFill>
                <a:srgbClr val="FF0000"/>
              </a:solidFill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rgbClr val="FF0000"/>
                </a:solidFill>
              </a:rPr>
              <a:t>Ambientales </a:t>
            </a:r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>
          <a:xfrm>
            <a:off x="457200" y="2276871"/>
            <a:ext cx="4040188" cy="2088233"/>
          </a:xfrm>
        </p:spPr>
        <p:txBody>
          <a:bodyPr/>
          <a:lstStyle/>
          <a:p>
            <a:r>
              <a:rPr lang="es-MX" dirty="0" smtClean="0"/>
              <a:t>Tiempo de incubación.</a:t>
            </a:r>
          </a:p>
          <a:p>
            <a:r>
              <a:rPr lang="es-MX" dirty="0" smtClean="0"/>
              <a:t>Temperatura de incubación.</a:t>
            </a:r>
          </a:p>
          <a:p>
            <a:endParaRPr lang="es-MX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rgbClr val="FF0000"/>
                </a:solidFill>
              </a:rPr>
              <a:t>En el medio de cultivo. </a:t>
            </a:r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276871"/>
            <a:ext cx="4041775" cy="3849291"/>
          </a:xfrm>
        </p:spPr>
        <p:txBody>
          <a:bodyPr/>
          <a:lstStyle/>
          <a:p>
            <a:r>
              <a:rPr lang="es-MX" dirty="0" smtClean="0"/>
              <a:t>Presencia de indicador o adición de reactivo revelador (tiempo de reacción).</a:t>
            </a:r>
          </a:p>
          <a:p>
            <a:r>
              <a:rPr lang="es-MX" dirty="0" smtClean="0"/>
              <a:t>Cambio en el medio.</a:t>
            </a:r>
          </a:p>
          <a:p>
            <a:r>
              <a:rPr lang="es-MX" dirty="0" smtClean="0"/>
              <a:t>pH </a:t>
            </a:r>
          </a:p>
          <a:p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1115616" y="4658396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rgbClr val="FF0000"/>
                </a:solidFill>
              </a:rPr>
              <a:t>Otros </a:t>
            </a:r>
          </a:p>
        </p:txBody>
      </p:sp>
    </p:spTree>
    <p:extLst>
      <p:ext uri="{BB962C8B-B14F-4D97-AF65-F5344CB8AC3E}">
        <p14:creationId xmlns:p14="http://schemas.microsoft.com/office/powerpoint/2010/main" val="65641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6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 smtClean="0">
                <a:solidFill>
                  <a:srgbClr val="FF0000"/>
                </a:solidFill>
              </a:rPr>
              <a:t>Modelo: </a:t>
            </a:r>
            <a:r>
              <a:rPr lang="es-MX" dirty="0" smtClean="0"/>
              <a:t>Prueba de </a:t>
            </a:r>
            <a:r>
              <a:rPr lang="es-MX" dirty="0" err="1" smtClean="0"/>
              <a:t>coagulasa</a:t>
            </a:r>
            <a:endParaRPr lang="es-MX" dirty="0"/>
          </a:p>
        </p:txBody>
      </p:sp>
      <p:sp>
        <p:nvSpPr>
          <p:cNvPr id="3" name="2 Elipse"/>
          <p:cNvSpPr/>
          <p:nvPr/>
        </p:nvSpPr>
        <p:spPr>
          <a:xfrm>
            <a:off x="683568" y="2132856"/>
            <a:ext cx="2520280" cy="25655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/>
              <a:t>FACTORES DE COAGULACIÓN</a:t>
            </a:r>
          </a:p>
          <a:p>
            <a:pPr algn="ctr"/>
            <a:r>
              <a:rPr lang="es-MX" b="1" dirty="0" smtClean="0"/>
              <a:t>(plasma de conejo)</a:t>
            </a:r>
            <a:endParaRPr lang="es-MX" b="1" dirty="0"/>
          </a:p>
        </p:txBody>
      </p:sp>
      <p:sp>
        <p:nvSpPr>
          <p:cNvPr id="4" name="3 Elipse"/>
          <p:cNvSpPr/>
          <p:nvPr/>
        </p:nvSpPr>
        <p:spPr>
          <a:xfrm>
            <a:off x="5292080" y="2132856"/>
            <a:ext cx="2520280" cy="25655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CuadroTexto"/>
          <p:cNvSpPr txBox="1"/>
          <p:nvPr/>
        </p:nvSpPr>
        <p:spPr>
          <a:xfrm>
            <a:off x="5580112" y="313372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bg1"/>
                </a:solidFill>
              </a:rPr>
              <a:t>COÁGULO</a:t>
            </a:r>
            <a:endParaRPr lang="es-MX" b="1" dirty="0">
              <a:solidFill>
                <a:schemeClr val="bg1"/>
              </a:solidFill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3491880" y="3133720"/>
            <a:ext cx="1584176" cy="576064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Extracto"/>
          <p:cNvSpPr/>
          <p:nvPr/>
        </p:nvSpPr>
        <p:spPr>
          <a:xfrm>
            <a:off x="2859952" y="3857424"/>
            <a:ext cx="2556284" cy="2599536"/>
          </a:xfrm>
          <a:prstGeom prst="flowChartExtra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CuadroTexto"/>
          <p:cNvSpPr txBox="1"/>
          <p:nvPr/>
        </p:nvSpPr>
        <p:spPr>
          <a:xfrm>
            <a:off x="3193085" y="4992860"/>
            <a:ext cx="19082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FF0000"/>
                </a:solidFill>
              </a:rPr>
              <a:t>ENZIMA:</a:t>
            </a:r>
          </a:p>
          <a:p>
            <a:pPr algn="ctr"/>
            <a:r>
              <a:rPr lang="es-MX" b="1" dirty="0" err="1" smtClean="0">
                <a:solidFill>
                  <a:srgbClr val="FF0000"/>
                </a:solidFill>
              </a:rPr>
              <a:t>Coagulasa</a:t>
            </a:r>
            <a:r>
              <a:rPr lang="es-MX" b="1" dirty="0" smtClean="0">
                <a:solidFill>
                  <a:srgbClr val="FF0000"/>
                </a:solidFill>
              </a:rPr>
              <a:t> </a:t>
            </a:r>
            <a:r>
              <a:rPr lang="es-MX" b="1" dirty="0" smtClean="0">
                <a:solidFill>
                  <a:srgbClr val="FF0000"/>
                </a:solidFill>
              </a:rPr>
              <a:t>(excretada por el microorganismo de prueba)</a:t>
            </a:r>
          </a:p>
          <a:p>
            <a:pPr algn="ctr"/>
            <a:endParaRPr lang="es-MX" b="1" dirty="0">
              <a:solidFill>
                <a:srgbClr val="FF0000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H="1" flipV="1">
            <a:off x="7020018" y="4595941"/>
            <a:ext cx="648072" cy="963989"/>
          </a:xfrm>
          <a:prstGeom prst="straightConnector1">
            <a:avLst/>
          </a:prstGeom>
          <a:ln w="38100">
            <a:solidFill>
              <a:srgbClr val="7030A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6696490" y="5559930"/>
            <a:ext cx="2231740" cy="620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No requiere reactivo revelador o indicador</a:t>
            </a:r>
            <a:endParaRPr lang="es-MX" dirty="0">
              <a:solidFill>
                <a:schemeClr val="tx1"/>
              </a:solidFill>
            </a:endParaRPr>
          </a:p>
        </p:txBody>
      </p:sp>
      <p:cxnSp>
        <p:nvCxnSpPr>
          <p:cNvPr id="13" name="12 Conector recto de flecha"/>
          <p:cNvCxnSpPr/>
          <p:nvPr/>
        </p:nvCxnSpPr>
        <p:spPr>
          <a:xfrm>
            <a:off x="4067944" y="1916832"/>
            <a:ext cx="0" cy="1216888"/>
          </a:xfrm>
          <a:prstGeom prst="straightConnector1">
            <a:avLst/>
          </a:prstGeom>
          <a:ln w="412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2760324" y="1178749"/>
            <a:ext cx="26642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/>
              <a:t>Incubar a 37°C, 3 – 4 </a:t>
            </a:r>
            <a:r>
              <a:rPr lang="es-MX" sz="2800" b="1" dirty="0"/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1423623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/>
      <p:bldP spid="11" grpId="0" animBg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6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 smtClean="0">
                <a:solidFill>
                  <a:srgbClr val="FF0000"/>
                </a:solidFill>
              </a:rPr>
              <a:t>Modelo: </a:t>
            </a:r>
            <a:r>
              <a:rPr lang="es-MX" dirty="0" smtClean="0"/>
              <a:t>Prueba de </a:t>
            </a:r>
            <a:r>
              <a:rPr lang="es-MX" dirty="0" err="1" smtClean="0"/>
              <a:t>coagulasa</a:t>
            </a:r>
            <a:endParaRPr lang="es-MX" dirty="0"/>
          </a:p>
        </p:txBody>
      </p:sp>
      <p:sp>
        <p:nvSpPr>
          <p:cNvPr id="3" name="2 Elipse"/>
          <p:cNvSpPr/>
          <p:nvPr/>
        </p:nvSpPr>
        <p:spPr>
          <a:xfrm>
            <a:off x="683568" y="2132856"/>
            <a:ext cx="2520280" cy="25655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/>
              <a:t>FACTORES DE COAGULACIÓN</a:t>
            </a:r>
          </a:p>
          <a:p>
            <a:pPr algn="ctr"/>
            <a:r>
              <a:rPr lang="es-MX" b="1" dirty="0" smtClean="0"/>
              <a:t>(plasma de conejo)</a:t>
            </a:r>
            <a:endParaRPr lang="es-MX" b="1" dirty="0"/>
          </a:p>
        </p:txBody>
      </p:sp>
      <p:sp>
        <p:nvSpPr>
          <p:cNvPr id="4" name="3 Elipse"/>
          <p:cNvSpPr/>
          <p:nvPr/>
        </p:nvSpPr>
        <p:spPr>
          <a:xfrm>
            <a:off x="5292080" y="2132856"/>
            <a:ext cx="2520280" cy="25655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CuadroTexto"/>
          <p:cNvSpPr txBox="1"/>
          <p:nvPr/>
        </p:nvSpPr>
        <p:spPr>
          <a:xfrm>
            <a:off x="5580112" y="313372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bg1"/>
                </a:solidFill>
              </a:rPr>
              <a:t>COÁGULO</a:t>
            </a:r>
            <a:endParaRPr lang="es-MX" b="1" dirty="0">
              <a:solidFill>
                <a:schemeClr val="bg1"/>
              </a:solidFill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3491880" y="3133720"/>
            <a:ext cx="1584176" cy="576064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Extracto"/>
          <p:cNvSpPr/>
          <p:nvPr/>
        </p:nvSpPr>
        <p:spPr>
          <a:xfrm>
            <a:off x="2859952" y="3857424"/>
            <a:ext cx="2556284" cy="2599536"/>
          </a:xfrm>
          <a:prstGeom prst="flowChartExtra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CuadroTexto"/>
          <p:cNvSpPr txBox="1"/>
          <p:nvPr/>
        </p:nvSpPr>
        <p:spPr>
          <a:xfrm>
            <a:off x="3167844" y="5408358"/>
            <a:ext cx="19082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FF0000"/>
                </a:solidFill>
              </a:rPr>
              <a:t>Ausencia de la ENZIMA:</a:t>
            </a:r>
          </a:p>
          <a:p>
            <a:pPr algn="ctr"/>
            <a:r>
              <a:rPr lang="es-MX" b="1" dirty="0" err="1" smtClean="0">
                <a:solidFill>
                  <a:srgbClr val="FF0000"/>
                </a:solidFill>
              </a:rPr>
              <a:t>Coagulasa</a:t>
            </a:r>
            <a:endParaRPr lang="es-MX" b="1" dirty="0">
              <a:solidFill>
                <a:srgbClr val="FF0000"/>
              </a:solidFill>
            </a:endParaRPr>
          </a:p>
        </p:txBody>
      </p:sp>
      <p:cxnSp>
        <p:nvCxnSpPr>
          <p:cNvPr id="11" name="10 Conector recto de flecha"/>
          <p:cNvCxnSpPr/>
          <p:nvPr/>
        </p:nvCxnSpPr>
        <p:spPr>
          <a:xfrm>
            <a:off x="4067944" y="1916832"/>
            <a:ext cx="0" cy="1216888"/>
          </a:xfrm>
          <a:prstGeom prst="straightConnector1">
            <a:avLst/>
          </a:prstGeom>
          <a:ln w="412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2760324" y="1178749"/>
            <a:ext cx="26642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/>
              <a:t>Incubar a </a:t>
            </a:r>
            <a:r>
              <a:rPr lang="es-MX" sz="2800" b="1" dirty="0" err="1" smtClean="0"/>
              <a:t>dif</a:t>
            </a:r>
            <a:r>
              <a:rPr lang="es-MX" sz="2800" b="1" dirty="0" smtClean="0"/>
              <a:t> T, </a:t>
            </a:r>
          </a:p>
          <a:p>
            <a:pPr algn="ctr"/>
            <a:r>
              <a:rPr lang="es-MX" sz="2800" b="1" dirty="0" smtClean="0"/>
              <a:t>3 – 4 </a:t>
            </a:r>
            <a:r>
              <a:rPr lang="es-MX" sz="2800" b="1" dirty="0"/>
              <a:t>h</a:t>
            </a:r>
          </a:p>
        </p:txBody>
      </p:sp>
      <p:sp>
        <p:nvSpPr>
          <p:cNvPr id="14" name="13 Multiplicar"/>
          <p:cNvSpPr/>
          <p:nvPr/>
        </p:nvSpPr>
        <p:spPr>
          <a:xfrm>
            <a:off x="2807804" y="1949212"/>
            <a:ext cx="2772308" cy="2945079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076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/>
      <p:bldP spid="12" grpId="0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6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 smtClean="0">
                <a:solidFill>
                  <a:srgbClr val="FF0000"/>
                </a:solidFill>
              </a:rPr>
              <a:t>Modelo: </a:t>
            </a:r>
            <a:r>
              <a:rPr lang="es-MX" dirty="0" smtClean="0"/>
              <a:t>Prueba de </a:t>
            </a:r>
            <a:r>
              <a:rPr lang="es-MX" dirty="0" err="1" smtClean="0"/>
              <a:t>lecitinasa</a:t>
            </a:r>
            <a:endParaRPr lang="es-MX" dirty="0"/>
          </a:p>
        </p:txBody>
      </p:sp>
      <p:sp>
        <p:nvSpPr>
          <p:cNvPr id="3" name="2 Elipse"/>
          <p:cNvSpPr/>
          <p:nvPr/>
        </p:nvSpPr>
        <p:spPr>
          <a:xfrm>
            <a:off x="683568" y="2132856"/>
            <a:ext cx="2520280" cy="25655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/>
              <a:t>LECITINA</a:t>
            </a:r>
          </a:p>
          <a:p>
            <a:pPr algn="ctr"/>
            <a:r>
              <a:rPr lang="es-MX" b="1" dirty="0" smtClean="0"/>
              <a:t>(agar yema de huevo o BP)</a:t>
            </a:r>
            <a:endParaRPr lang="es-MX" b="1" dirty="0"/>
          </a:p>
        </p:txBody>
      </p:sp>
      <p:sp>
        <p:nvSpPr>
          <p:cNvPr id="4" name="3 Elipse"/>
          <p:cNvSpPr/>
          <p:nvPr/>
        </p:nvSpPr>
        <p:spPr>
          <a:xfrm>
            <a:off x="5292080" y="2132856"/>
            <a:ext cx="2520280" cy="25655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CuadroTexto"/>
          <p:cNvSpPr txBox="1"/>
          <p:nvPr/>
        </p:nvSpPr>
        <p:spPr>
          <a:xfrm>
            <a:off x="5687055" y="317787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bg1"/>
                </a:solidFill>
              </a:rPr>
              <a:t>FOSFORILCOLINA</a:t>
            </a:r>
            <a:endParaRPr lang="es-MX" b="1" dirty="0">
              <a:solidFill>
                <a:schemeClr val="bg1"/>
              </a:solidFill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3491880" y="3133720"/>
            <a:ext cx="1584176" cy="576064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Extracto"/>
          <p:cNvSpPr/>
          <p:nvPr/>
        </p:nvSpPr>
        <p:spPr>
          <a:xfrm>
            <a:off x="2859952" y="3857424"/>
            <a:ext cx="2556284" cy="2599536"/>
          </a:xfrm>
          <a:prstGeom prst="flowChartExtra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CuadroTexto"/>
          <p:cNvSpPr txBox="1"/>
          <p:nvPr/>
        </p:nvSpPr>
        <p:spPr>
          <a:xfrm>
            <a:off x="3193085" y="4992860"/>
            <a:ext cx="19082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FF0000"/>
                </a:solidFill>
              </a:rPr>
              <a:t>ENZIMA:</a:t>
            </a:r>
          </a:p>
          <a:p>
            <a:pPr algn="ctr"/>
            <a:r>
              <a:rPr lang="es-MX" b="1" dirty="0" smtClean="0">
                <a:solidFill>
                  <a:srgbClr val="FF0000"/>
                </a:solidFill>
              </a:rPr>
              <a:t>LECITINASA</a:t>
            </a:r>
          </a:p>
          <a:p>
            <a:pPr algn="ctr"/>
            <a:r>
              <a:rPr lang="es-MX" b="1" dirty="0" smtClean="0">
                <a:solidFill>
                  <a:srgbClr val="FF0000"/>
                </a:solidFill>
              </a:rPr>
              <a:t>(excretada por el microorganismo de prueba)</a:t>
            </a:r>
          </a:p>
          <a:p>
            <a:pPr algn="ctr"/>
            <a:endParaRPr lang="es-MX" b="1" dirty="0">
              <a:solidFill>
                <a:srgbClr val="FF0000"/>
              </a:solidFill>
            </a:endParaRPr>
          </a:p>
        </p:txBody>
      </p:sp>
      <p:cxnSp>
        <p:nvCxnSpPr>
          <p:cNvPr id="9" name="8 Conector recto de flecha"/>
          <p:cNvCxnSpPr/>
          <p:nvPr/>
        </p:nvCxnSpPr>
        <p:spPr>
          <a:xfrm flipH="1" flipV="1">
            <a:off x="7020018" y="4595941"/>
            <a:ext cx="648072" cy="963989"/>
          </a:xfrm>
          <a:prstGeom prst="straightConnector1">
            <a:avLst/>
          </a:prstGeom>
          <a:ln w="38100">
            <a:solidFill>
              <a:srgbClr val="7030A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6696490" y="5559930"/>
            <a:ext cx="2231740" cy="6201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No requiere reactivo revelador o indicador</a:t>
            </a:r>
            <a:endParaRPr lang="es-MX" dirty="0">
              <a:solidFill>
                <a:schemeClr val="tx1"/>
              </a:solidFill>
            </a:endParaRPr>
          </a:p>
        </p:txBody>
      </p:sp>
      <p:cxnSp>
        <p:nvCxnSpPr>
          <p:cNvPr id="11" name="10 Conector recto de flecha"/>
          <p:cNvCxnSpPr/>
          <p:nvPr/>
        </p:nvCxnSpPr>
        <p:spPr>
          <a:xfrm>
            <a:off x="4067944" y="1916832"/>
            <a:ext cx="0" cy="1216888"/>
          </a:xfrm>
          <a:prstGeom prst="straightConnector1">
            <a:avLst/>
          </a:prstGeom>
          <a:ln w="412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2760323" y="1178749"/>
            <a:ext cx="292673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600" b="1" dirty="0" smtClean="0"/>
              <a:t>Incubar a T óptima, 1– 4 d</a:t>
            </a:r>
            <a:endParaRPr lang="es-MX" sz="2600" b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3538647" y="3224042"/>
            <a:ext cx="1897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Hidrólisis de lecitina</a:t>
            </a:r>
            <a:endParaRPr lang="es-MX" dirty="0"/>
          </a:p>
        </p:txBody>
      </p:sp>
      <p:cxnSp>
        <p:nvCxnSpPr>
          <p:cNvPr id="15" name="14 Conector angular"/>
          <p:cNvCxnSpPr/>
          <p:nvPr/>
        </p:nvCxnSpPr>
        <p:spPr>
          <a:xfrm flipV="1">
            <a:off x="6552220" y="1678004"/>
            <a:ext cx="647564" cy="432048"/>
          </a:xfrm>
          <a:prstGeom prst="bentConnector3">
            <a:avLst/>
          </a:prstGeom>
          <a:ln w="41275">
            <a:solidFill>
              <a:srgbClr val="7030A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7203473" y="1216339"/>
            <a:ext cx="1728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Zona opaca alrededor de la colonia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483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/>
      <p:bldP spid="10" grpId="0" animBg="1"/>
      <p:bldP spid="12" grpId="0"/>
      <p:bldP spid="13" grpId="0"/>
      <p:bldP spid="16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166</Words>
  <Application>Microsoft Office PowerPoint</Application>
  <PresentationFormat>Presentación en pantalla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MODELO PRUEBA BIOQUÍMICA</vt:lpstr>
      <vt:lpstr>Componentes del Modelo para Pruebas bioquímicas</vt:lpstr>
      <vt:lpstr>CONDICIONES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PRUEBA BIOQUÍMICA</dc:title>
  <dc:creator>HP</dc:creator>
  <cp:lastModifiedBy>HP</cp:lastModifiedBy>
  <cp:revision>11</cp:revision>
  <dcterms:created xsi:type="dcterms:W3CDTF">2014-03-26T00:30:06Z</dcterms:created>
  <dcterms:modified xsi:type="dcterms:W3CDTF">2014-03-26T03:07:11Z</dcterms:modified>
</cp:coreProperties>
</file>