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03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FA7F9-9556-4E06-8562-02472F1CC073}" type="datetimeFigureOut">
              <a:rPr lang="es-MX" smtClean="0"/>
              <a:pPr/>
              <a:t>11/02/2013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5C883-BE3E-4ACD-9021-F89D0C734878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48118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3FFA96-57FC-4A8C-B688-F838E671AE33}" type="slidenum">
              <a:rPr lang="es-MX"/>
              <a:pPr/>
              <a:t>3</a:t>
            </a:fld>
            <a:endParaRPr lang="es-MX" dirty="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F2CFC7-EFFA-444E-9FA6-96AD4453ABD7}" type="slidenum">
              <a:rPr lang="es-MX" smtClean="0"/>
              <a:pPr/>
              <a:t>9</a:t>
            </a:fld>
            <a:endParaRPr lang="es-MX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56499DA-4431-435B-AF7D-CC174F353F97}" type="datetimeFigureOut">
              <a:rPr lang="es-MX" smtClean="0"/>
              <a:pPr/>
              <a:t>11/02/2013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1475A92-AFF6-4686-9228-B2A1D92A7565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99DA-4431-435B-AF7D-CC174F353F97}" type="datetimeFigureOut">
              <a:rPr lang="es-MX" smtClean="0"/>
              <a:pPr/>
              <a:t>11/02/2013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5A92-AFF6-4686-9228-B2A1D92A7565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99DA-4431-435B-AF7D-CC174F353F97}" type="datetimeFigureOut">
              <a:rPr lang="es-MX" smtClean="0"/>
              <a:pPr/>
              <a:t>11/02/2013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5A92-AFF6-4686-9228-B2A1D92A7565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99DA-4431-435B-AF7D-CC174F353F97}" type="datetimeFigureOut">
              <a:rPr lang="es-MX" smtClean="0"/>
              <a:pPr/>
              <a:t>11/02/2013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5A92-AFF6-4686-9228-B2A1D92A7565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99DA-4431-435B-AF7D-CC174F353F97}" type="datetimeFigureOut">
              <a:rPr lang="es-MX" smtClean="0"/>
              <a:pPr/>
              <a:t>11/02/2013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5A92-AFF6-4686-9228-B2A1D92A7565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99DA-4431-435B-AF7D-CC174F353F97}" type="datetimeFigureOut">
              <a:rPr lang="es-MX" smtClean="0"/>
              <a:pPr/>
              <a:t>11/02/2013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5A92-AFF6-4686-9228-B2A1D92A7565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99DA-4431-435B-AF7D-CC174F353F97}" type="datetimeFigureOut">
              <a:rPr lang="es-MX" smtClean="0"/>
              <a:pPr/>
              <a:t>11/02/2013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5A92-AFF6-4686-9228-B2A1D92A7565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99DA-4431-435B-AF7D-CC174F353F97}" type="datetimeFigureOut">
              <a:rPr lang="es-MX" smtClean="0"/>
              <a:pPr/>
              <a:t>11/02/2013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5A92-AFF6-4686-9228-B2A1D92A7565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99DA-4431-435B-AF7D-CC174F353F97}" type="datetimeFigureOut">
              <a:rPr lang="es-MX" smtClean="0"/>
              <a:pPr/>
              <a:t>11/02/2013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5A92-AFF6-4686-9228-B2A1D92A7565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56499DA-4431-435B-AF7D-CC174F353F97}" type="datetimeFigureOut">
              <a:rPr lang="es-MX" smtClean="0"/>
              <a:pPr/>
              <a:t>11/02/2013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1475A92-AFF6-4686-9228-B2A1D92A7565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56499DA-4431-435B-AF7D-CC174F353F97}" type="datetimeFigureOut">
              <a:rPr lang="es-MX" smtClean="0"/>
              <a:pPr/>
              <a:t>11/02/2013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1475A92-AFF6-4686-9228-B2A1D92A7565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56499DA-4431-435B-AF7D-CC174F353F97}" type="datetimeFigureOut">
              <a:rPr lang="es-MX" smtClean="0"/>
              <a:pPr/>
              <a:t>11/02/2013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1475A92-AFF6-4686-9228-B2A1D92A7565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Apple%20una%20historia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4000" dirty="0" smtClean="0"/>
              <a:t>TEMA II</a:t>
            </a:r>
            <a:endParaRPr lang="es-MX" sz="4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3200" dirty="0" smtClean="0"/>
              <a:t>EL PROCESO DE LA PLANEACION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643734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6"/>
          </a:xfrm>
        </p:spPr>
        <p:txBody>
          <a:bodyPr>
            <a:normAutofit fontScale="90000"/>
          </a:bodyPr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56" y="1052736"/>
            <a:ext cx="6196405" cy="360381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s-MX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Política:</a:t>
            </a:r>
            <a:r>
              <a:rPr lang="es-MX" dirty="0"/>
              <a:t>  una guía general para la acción. De alcance amplio. Basada en las metas generales. Define las fronteras dentro de las cuales se deben tomar decisiones.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MX" dirty="0"/>
              <a:t>	</a:t>
            </a:r>
            <a:r>
              <a:rPr lang="es-MX" dirty="0">
                <a:solidFill>
                  <a:schemeClr val="accent4">
                    <a:lumMod val="75000"/>
                  </a:schemeClr>
                </a:solidFill>
              </a:rPr>
              <a:t>Ejemplos: políticas de otorgamiento de crédito, contratación de personal.</a:t>
            </a:r>
          </a:p>
          <a:p>
            <a:pPr>
              <a:lnSpc>
                <a:spcPct val="90000"/>
              </a:lnSpc>
            </a:pPr>
            <a:r>
              <a:rPr lang="es-MX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Presupuesto:</a:t>
            </a:r>
            <a:r>
              <a:rPr lang="es-MX" dirty="0"/>
              <a:t> informe de resultados esperados expresado en términos numéricos.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MX" dirty="0"/>
              <a:t>	</a:t>
            </a:r>
            <a:r>
              <a:rPr lang="es-MX" dirty="0">
                <a:solidFill>
                  <a:schemeClr val="accent4">
                    <a:lumMod val="75000"/>
                  </a:schemeClr>
                </a:solidFill>
              </a:rPr>
              <a:t>Ejemplos: presupuesto de ventas, flujo de caja.</a:t>
            </a:r>
            <a:endParaRPr lang="es-ES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49080"/>
            <a:ext cx="22098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02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2 Marcador de contenido"/>
          <p:cNvSpPr>
            <a:spLocks noGrp="1"/>
          </p:cNvSpPr>
          <p:nvPr>
            <p:ph idx="1"/>
          </p:nvPr>
        </p:nvSpPr>
        <p:spPr>
          <a:xfrm>
            <a:off x="1475656" y="1340768"/>
            <a:ext cx="6196405" cy="360381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s-MX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Procedimiento</a:t>
            </a:r>
            <a:r>
              <a:rPr lang="es-MX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s-MX" sz="2600" dirty="0"/>
              <a:t> define una serie precisa de pasos que deben seguirse para lograr ciertas metas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MX" sz="2600" dirty="0"/>
              <a:t>	</a:t>
            </a:r>
            <a:r>
              <a:rPr lang="es-MX" sz="2600" dirty="0">
                <a:solidFill>
                  <a:schemeClr val="accent4">
                    <a:lumMod val="75000"/>
                  </a:schemeClr>
                </a:solidFill>
              </a:rPr>
              <a:t>Ejemplos: procedimiento para elaborar facturas, procedimiento para el manejo de quejas de clientes.</a:t>
            </a:r>
          </a:p>
          <a:p>
            <a:pPr>
              <a:lnSpc>
                <a:spcPct val="90000"/>
              </a:lnSpc>
            </a:pPr>
            <a:r>
              <a:rPr lang="es-MX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Regla:  </a:t>
            </a:r>
            <a:r>
              <a:rPr lang="es-MX" sz="2600" dirty="0"/>
              <a:t>describe la manera en la cual se habrá de ejecutar una acción especifica, o falta de acción. De alcance restringido. Que se pueda aplicar en un ambiente especifico.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MX" sz="2600" dirty="0"/>
              <a:t>	</a:t>
            </a:r>
            <a:r>
              <a:rPr lang="es-MX" sz="2600" dirty="0">
                <a:solidFill>
                  <a:schemeClr val="accent4">
                    <a:lumMod val="75000"/>
                  </a:schemeClr>
                </a:solidFill>
              </a:rPr>
              <a:t>Ejemplos: reglas de no fumar en las instalaciones de la planta y oficinas, reglas de acondicionamiento en áreas de cómputo.</a:t>
            </a:r>
          </a:p>
          <a:p>
            <a:endParaRPr lang="es-ES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379170"/>
          </a:xfrm>
        </p:spPr>
        <p:txBody>
          <a:bodyPr>
            <a:normAutofit fontScale="90000"/>
          </a:bodyPr>
          <a:lstStyle/>
          <a:p>
            <a:pPr algn="l"/>
            <a:endParaRPr lang="es-ES" sz="36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97152"/>
            <a:ext cx="3171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72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s-MX" sz="2800" dirty="0" smtClean="0"/>
              <a:t>CARACTERISTICAS GENERALES DE LAS TECNICAS GRAFICAS DE PLANEACION</a:t>
            </a:r>
            <a:endParaRPr lang="es-MX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2708919"/>
            <a:ext cx="6196405" cy="1440161"/>
          </a:xfrm>
        </p:spPr>
        <p:txBody>
          <a:bodyPr/>
          <a:lstStyle/>
          <a:p>
            <a:pPr marL="457200" indent="-457200">
              <a:buFont typeface="+mj-lt"/>
              <a:buAutoNum type="alphaLcPeriod"/>
            </a:pPr>
            <a:r>
              <a:rPr lang="es-MX" dirty="0" smtClean="0"/>
              <a:t>Graficas de GANTT</a:t>
            </a:r>
          </a:p>
          <a:p>
            <a:pPr marL="457200" indent="-457200">
              <a:buFont typeface="+mj-lt"/>
              <a:buAutoNum type="alphaLcPeriod"/>
            </a:pPr>
            <a:r>
              <a:rPr lang="es-MX" dirty="0" smtClean="0"/>
              <a:t>PERT</a:t>
            </a:r>
          </a:p>
          <a:p>
            <a:pPr marL="457200" indent="-457200">
              <a:buFont typeface="+mj-lt"/>
              <a:buAutoNum type="alphaLcPeriod"/>
            </a:pPr>
            <a:r>
              <a:rPr lang="es-MX" dirty="0" smtClean="0"/>
              <a:t>CPM</a:t>
            </a:r>
            <a:endParaRPr lang="es-MX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221088"/>
            <a:ext cx="2286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3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33024" y="908720"/>
            <a:ext cx="67687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Gráfica de Gantt</a:t>
            </a:r>
          </a:p>
          <a:p>
            <a:endParaRPr lang="es-MX" sz="2000" dirty="0" smtClean="0"/>
          </a:p>
          <a:p>
            <a:r>
              <a:rPr lang="es-MX" sz="2000" dirty="0" smtClean="0"/>
              <a:t>Muestra </a:t>
            </a:r>
            <a:r>
              <a:rPr lang="es-MX" sz="2000" dirty="0"/>
              <a:t>las actividades, los responsables de su ejecución y los tiempos de inicio y término de cada </a:t>
            </a:r>
          </a:p>
          <a:p>
            <a:r>
              <a:rPr lang="es-MX" sz="2000" dirty="0"/>
              <a:t>una hasta la conclusión del proyecto. </a:t>
            </a:r>
          </a:p>
          <a:p>
            <a:r>
              <a:rPr lang="es-MX" sz="2000" dirty="0"/>
              <a:t>Muestra con claridad la secuencia  de las actividades y las tareas que se pueden realizar</a:t>
            </a:r>
          </a:p>
          <a:p>
            <a:r>
              <a:rPr lang="es-MX" sz="2000" dirty="0"/>
              <a:t>simultáneamente. </a:t>
            </a:r>
          </a:p>
          <a:p>
            <a:r>
              <a:rPr lang="es-MX" sz="2000" dirty="0"/>
              <a:t>Los participantes en el proyecto observan la importancia de su participación y  su responsabilidad </a:t>
            </a:r>
          </a:p>
          <a:p>
            <a:r>
              <a:rPr lang="es-MX" sz="2000" dirty="0"/>
              <a:t>para el alcance de las metas programadas. </a:t>
            </a:r>
          </a:p>
          <a:p>
            <a:r>
              <a:rPr lang="es-MX" sz="2000" dirty="0"/>
              <a:t>Se  utiliza  ampliamente  para  dar  seguimiento  a  las actividades </a:t>
            </a:r>
          </a:p>
        </p:txBody>
      </p:sp>
    </p:spTree>
    <p:extLst>
      <p:ext uri="{BB962C8B-B14F-4D97-AF65-F5344CB8AC3E}">
        <p14:creationId xmlns:p14="http://schemas.microsoft.com/office/powerpoint/2010/main" val="268372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75656" y="1074510"/>
            <a:ext cx="612068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400" dirty="0" smtClean="0">
                <a:solidFill>
                  <a:prstClr val="black"/>
                </a:solidFill>
              </a:rPr>
              <a:t>¿Cómo </a:t>
            </a:r>
            <a:r>
              <a:rPr lang="es-MX" sz="1400" dirty="0">
                <a:solidFill>
                  <a:prstClr val="black"/>
                </a:solidFill>
              </a:rPr>
              <a:t>se elabora?</a:t>
            </a:r>
          </a:p>
          <a:p>
            <a:pPr lvl="0"/>
            <a:r>
              <a:rPr lang="es-MX" sz="1400" dirty="0">
                <a:solidFill>
                  <a:prstClr val="black"/>
                </a:solidFill>
              </a:rPr>
              <a:t>• Reúna a los miembros del equipo (o los líderes de los  equipos en caso que intervengan </a:t>
            </a:r>
          </a:p>
          <a:p>
            <a:pPr lvl="0"/>
            <a:r>
              <a:rPr lang="es-MX" sz="1400" dirty="0">
                <a:solidFill>
                  <a:prstClr val="black"/>
                </a:solidFill>
              </a:rPr>
              <a:t>varias áreas), que tengan  conocimientos y  capacidad  de  decisión  adecuadas al</a:t>
            </a:r>
          </a:p>
          <a:p>
            <a:pPr lvl="0"/>
            <a:r>
              <a:rPr lang="es-MX" sz="1400" dirty="0">
                <a:solidFill>
                  <a:prstClr val="black"/>
                </a:solidFill>
              </a:rPr>
              <a:t>proyecto. </a:t>
            </a:r>
          </a:p>
          <a:p>
            <a:pPr lvl="0"/>
            <a:r>
              <a:rPr lang="es-MX" sz="1400" dirty="0">
                <a:solidFill>
                  <a:prstClr val="black"/>
                </a:solidFill>
              </a:rPr>
              <a:t>• Elaboren una lista detallada de las actividades que deben realizarse y los responsable de </a:t>
            </a:r>
          </a:p>
          <a:p>
            <a:pPr lvl="0"/>
            <a:r>
              <a:rPr lang="es-MX" sz="1400" dirty="0">
                <a:solidFill>
                  <a:prstClr val="black"/>
                </a:solidFill>
              </a:rPr>
              <a:t>cada una de ellas. </a:t>
            </a:r>
          </a:p>
          <a:p>
            <a:pPr lvl="0"/>
            <a:r>
              <a:rPr lang="es-MX" sz="1400" dirty="0">
                <a:solidFill>
                  <a:prstClr val="black"/>
                </a:solidFill>
              </a:rPr>
              <a:t>• Determine el orden de las actividades (pueden haber actividades simultáneas). </a:t>
            </a:r>
          </a:p>
          <a:p>
            <a:pPr lvl="0"/>
            <a:r>
              <a:rPr lang="es-MX" sz="1400" dirty="0">
                <a:solidFill>
                  <a:prstClr val="black"/>
                </a:solidFill>
              </a:rPr>
              <a:t>• Seleccione la unidad de medida para las actividades: días, semanas, meses </a:t>
            </a:r>
          </a:p>
          <a:p>
            <a:pPr lvl="0"/>
            <a:endParaRPr lang="es-MX" sz="1400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77072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4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19672" y="1700808"/>
            <a:ext cx="60486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400" dirty="0">
                <a:solidFill>
                  <a:prstClr val="black"/>
                </a:solidFill>
              </a:rPr>
              <a:t>Defina el tiempo necesario para realizar cada actividad. </a:t>
            </a:r>
          </a:p>
          <a:p>
            <a:pPr lvl="0"/>
            <a:r>
              <a:rPr lang="es-MX" sz="1400" dirty="0">
                <a:solidFill>
                  <a:prstClr val="black"/>
                </a:solidFill>
              </a:rPr>
              <a:t>• En una hoja de papel o electrónica elabore una lista progresiva   de   las   actividades   y</a:t>
            </a:r>
          </a:p>
          <a:p>
            <a:pPr lvl="0"/>
            <a:r>
              <a:rPr lang="es-MX" sz="1400" dirty="0">
                <a:solidFill>
                  <a:prstClr val="black"/>
                </a:solidFill>
              </a:rPr>
              <a:t>responsables, utilizando las primeras tres columnas </a:t>
            </a:r>
          </a:p>
          <a:p>
            <a:pPr lvl="0"/>
            <a:r>
              <a:rPr lang="es-MX" sz="1400" dirty="0">
                <a:solidFill>
                  <a:prstClr val="black"/>
                </a:solidFill>
              </a:rPr>
              <a:t>• En      las      siguientes      columnas      grafique      con      barras  horizontales    los    tiempos</a:t>
            </a:r>
          </a:p>
          <a:p>
            <a:pPr lvl="0"/>
            <a:r>
              <a:rPr lang="es-MX" sz="1400" dirty="0">
                <a:solidFill>
                  <a:prstClr val="black"/>
                </a:solidFill>
              </a:rPr>
              <a:t>programados  para  cada actividad. </a:t>
            </a:r>
          </a:p>
          <a:p>
            <a:pPr lvl="0"/>
            <a:r>
              <a:rPr lang="es-MX" sz="1400" dirty="0">
                <a:solidFill>
                  <a:prstClr val="black"/>
                </a:solidFill>
              </a:rPr>
              <a:t>• Cuando  se utiliza como mecanismo de  seguimiento  se grafica en barras horizontales (de </a:t>
            </a:r>
          </a:p>
          <a:p>
            <a:pPr lvl="0"/>
            <a:r>
              <a:rPr lang="es-MX" sz="1400" dirty="0">
                <a:solidFill>
                  <a:prstClr val="black"/>
                </a:solidFill>
              </a:rPr>
              <a:t>otro color o trama) los tiempos en que se realice la actividad. </a:t>
            </a:r>
            <a:endParaRPr lang="es-MX" sz="1400" dirty="0">
              <a:solidFill>
                <a:prstClr val="black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376" y="435292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37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PERT y CPM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PERT (técnica de revisión y evaluación de programas) y CPM (método del camino critico) están entre las herramientas administrativas que se han desarrollado en los últimos años para planear y controlar proyectos.</a:t>
            </a:r>
          </a:p>
          <a:p>
            <a:pPr marL="0" indent="0">
              <a:buNone/>
            </a:pPr>
            <a:r>
              <a:rPr lang="es-MX" dirty="0" smtClean="0"/>
              <a:t>Estas aplicaciones proveen: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 smtClean="0"/>
              <a:t>Una disciplina básica para la planeación de proyectos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6105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307162"/>
          </a:xfrm>
        </p:spPr>
        <p:txBody>
          <a:bodyPr>
            <a:normAutofit fontScale="90000"/>
          </a:bodyPr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64" y="1412776"/>
            <a:ext cx="6196405" cy="3024336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s-MX" dirty="0" smtClean="0"/>
              <a:t>Un fácil y claro entendimiento del panorama del alcance del proyecto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s-MX" dirty="0" smtClean="0"/>
              <a:t>Un método para valorar objetivos y alternativas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s-MX" dirty="0" smtClean="0"/>
              <a:t>Una comunicación efectiva entre el personal involucrado en el proyecto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s-MX" dirty="0" smtClean="0"/>
              <a:t>Una indicación de las actividades o trabajos que son críticos dentro del programa</a:t>
            </a:r>
            <a:endParaRPr lang="es-MX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93096"/>
            <a:ext cx="23526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62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899592" y="2420888"/>
            <a:ext cx="7344816" cy="1143000"/>
          </a:xfrm>
        </p:spPr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s-MX" dirty="0" smtClean="0"/>
              <a:t>Pasos en el proceso de planeación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459" y="4005064"/>
            <a:ext cx="231457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45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sz="3600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484784"/>
            <a:ext cx="7200800" cy="33124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MX" dirty="0">
                <a:latin typeface="+mj-lt"/>
                <a:ea typeface="+mj-ea"/>
                <a:cs typeface="+mj-cs"/>
              </a:rPr>
              <a:t>Atención a las oportunidades</a:t>
            </a:r>
          </a:p>
          <a:p>
            <a:pPr>
              <a:lnSpc>
                <a:spcPct val="90000"/>
              </a:lnSpc>
            </a:pPr>
            <a:r>
              <a:rPr lang="es-MX" dirty="0">
                <a:latin typeface="+mj-lt"/>
                <a:ea typeface="+mj-ea"/>
                <a:cs typeface="+mj-cs"/>
              </a:rPr>
              <a:t>Establecimiento de objetivos o metas</a:t>
            </a:r>
          </a:p>
          <a:p>
            <a:pPr>
              <a:lnSpc>
                <a:spcPct val="90000"/>
              </a:lnSpc>
            </a:pPr>
            <a:r>
              <a:rPr lang="es-MX" dirty="0">
                <a:latin typeface="+mj-lt"/>
                <a:ea typeface="+mj-ea"/>
                <a:cs typeface="+mj-cs"/>
              </a:rPr>
              <a:t>Premisas</a:t>
            </a:r>
          </a:p>
          <a:p>
            <a:pPr>
              <a:lnSpc>
                <a:spcPct val="90000"/>
              </a:lnSpc>
            </a:pPr>
            <a:r>
              <a:rPr lang="es-MX" dirty="0">
                <a:latin typeface="+mj-lt"/>
                <a:ea typeface="+mj-ea"/>
                <a:cs typeface="+mj-cs"/>
              </a:rPr>
              <a:t>Identificación de alternativas</a:t>
            </a:r>
          </a:p>
          <a:p>
            <a:pPr>
              <a:lnSpc>
                <a:spcPct val="90000"/>
              </a:lnSpc>
            </a:pPr>
            <a:r>
              <a:rPr lang="es-MX" dirty="0">
                <a:latin typeface="+mj-lt"/>
                <a:ea typeface="+mj-ea"/>
                <a:cs typeface="+mj-cs"/>
              </a:rPr>
              <a:t>Comparación de alternativas con base en las metas propuestas</a:t>
            </a:r>
          </a:p>
          <a:p>
            <a:pPr>
              <a:lnSpc>
                <a:spcPct val="90000"/>
              </a:lnSpc>
            </a:pPr>
            <a:r>
              <a:rPr lang="es-MX" dirty="0">
                <a:latin typeface="+mj-lt"/>
                <a:ea typeface="+mj-ea"/>
                <a:cs typeface="+mj-cs"/>
              </a:rPr>
              <a:t>Elección de una alternativa</a:t>
            </a:r>
          </a:p>
          <a:p>
            <a:pPr>
              <a:lnSpc>
                <a:spcPct val="90000"/>
              </a:lnSpc>
            </a:pPr>
            <a:r>
              <a:rPr lang="es-MX" dirty="0">
                <a:latin typeface="+mj-lt"/>
                <a:ea typeface="+mj-ea"/>
                <a:cs typeface="+mj-cs"/>
              </a:rPr>
              <a:t>Formulación de planes</a:t>
            </a:r>
            <a:endParaRPr lang="es-ES" dirty="0">
              <a:latin typeface="+mj-lt"/>
              <a:ea typeface="+mj-ea"/>
              <a:cs typeface="+mj-cs"/>
            </a:endParaRPr>
          </a:p>
        </p:txBody>
      </p:sp>
      <p:pic>
        <p:nvPicPr>
          <p:cNvPr id="71685" name="Picture 5" descr="logo F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661025"/>
            <a:ext cx="865188" cy="86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75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dirty="0"/>
              <a:t>ATENCION A LAS OPORTUNIDADES</a:t>
            </a:r>
            <a:endParaRPr lang="es-ES" sz="3600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s-MX" sz="2800" dirty="0">
                <a:latin typeface="+mj-lt"/>
                <a:ea typeface="+mj-ea"/>
                <a:cs typeface="+mj-cs"/>
              </a:rPr>
              <a:t>A la luz de:</a:t>
            </a:r>
          </a:p>
          <a:p>
            <a:r>
              <a:rPr lang="es-MX" sz="2800" dirty="0">
                <a:latin typeface="+mj-lt"/>
                <a:ea typeface="+mj-ea"/>
                <a:cs typeface="+mj-cs"/>
              </a:rPr>
              <a:t>Mercado</a:t>
            </a:r>
          </a:p>
          <a:p>
            <a:r>
              <a:rPr lang="es-MX" sz="2800" dirty="0">
                <a:latin typeface="+mj-lt"/>
                <a:ea typeface="+mj-ea"/>
                <a:cs typeface="+mj-cs"/>
              </a:rPr>
              <a:t>Competencia</a:t>
            </a:r>
          </a:p>
          <a:p>
            <a:r>
              <a:rPr lang="es-MX" sz="2800" dirty="0">
                <a:latin typeface="+mj-lt"/>
                <a:ea typeface="+mj-ea"/>
                <a:cs typeface="+mj-cs"/>
              </a:rPr>
              <a:t>Deseos de los clientes</a:t>
            </a:r>
          </a:p>
          <a:p>
            <a:r>
              <a:rPr lang="es-MX" sz="2800" dirty="0">
                <a:latin typeface="+mj-lt"/>
                <a:ea typeface="+mj-ea"/>
                <a:cs typeface="+mj-cs"/>
              </a:rPr>
              <a:t>Nuestras fortalezas</a:t>
            </a:r>
          </a:p>
          <a:p>
            <a:r>
              <a:rPr lang="es-MX" sz="2800" dirty="0">
                <a:latin typeface="+mj-lt"/>
                <a:ea typeface="+mj-ea"/>
                <a:cs typeface="+mj-cs"/>
              </a:rPr>
              <a:t>Nuestras debilidades</a:t>
            </a:r>
          </a:p>
          <a:p>
            <a:endParaRPr lang="es-ES" sz="2800" dirty="0">
              <a:solidFill>
                <a:schemeClr val="accent2"/>
              </a:solidFill>
              <a:latin typeface="Verdana" pitchFamily="34" charset="0"/>
            </a:endParaRPr>
          </a:p>
        </p:txBody>
      </p:sp>
      <p:pic>
        <p:nvPicPr>
          <p:cNvPr id="117764" name="Picture 4" descr="logo F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661025"/>
            <a:ext cx="865188" cy="86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9289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73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2132892" y="2348880"/>
            <a:ext cx="4374232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sz="2800" dirty="0">
                <a:latin typeface="+mj-lt"/>
                <a:ea typeface="+mj-ea"/>
                <a:cs typeface="+mj-cs"/>
              </a:rPr>
              <a:t>Para toda la empresa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2800" dirty="0">
                <a:latin typeface="+mj-lt"/>
                <a:ea typeface="+mj-ea"/>
                <a:cs typeface="+mj-cs"/>
              </a:rPr>
              <a:t>Para cada unidad de trabajo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2800" dirty="0">
                <a:latin typeface="+mj-lt"/>
                <a:ea typeface="+mj-ea"/>
                <a:cs typeface="+mj-cs"/>
              </a:rPr>
              <a:t>Corto y largo plazo</a:t>
            </a:r>
          </a:p>
          <a:p>
            <a:endParaRPr lang="es-MX" dirty="0">
              <a:solidFill>
                <a:schemeClr val="accent2"/>
              </a:solidFill>
            </a:endParaRPr>
          </a:p>
          <a:p>
            <a:endParaRPr lang="es-MX" i="1" dirty="0">
              <a:solidFill>
                <a:schemeClr val="accent2"/>
              </a:solidFill>
            </a:endParaRP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1619671" y="1268760"/>
            <a:ext cx="54006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600" dirty="0">
                <a:latin typeface="+mj-lt"/>
                <a:ea typeface="+mj-ea"/>
                <a:cs typeface="+mj-cs"/>
              </a:rPr>
              <a:t>ESTABLECER OBJETIVOS</a:t>
            </a:r>
            <a:endParaRPr lang="es-ES" sz="3600" dirty="0">
              <a:latin typeface="+mj-lt"/>
              <a:ea typeface="+mj-ea"/>
              <a:cs typeface="+mj-cs"/>
            </a:endParaRPr>
          </a:p>
        </p:txBody>
      </p:sp>
      <p:pic>
        <p:nvPicPr>
          <p:cNvPr id="106502" name="Picture 6" descr="logo F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661025"/>
            <a:ext cx="865188" cy="86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68960"/>
            <a:ext cx="19812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80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/>
              <a:t>PREMISAS Y PRONOSTICOS DE </a:t>
            </a:r>
            <a:r>
              <a:rPr lang="es-MX" sz="3600" dirty="0">
                <a:hlinkClick r:id="rId2" action="ppaction://hlinkfile"/>
              </a:rPr>
              <a:t>PLANEACION</a:t>
            </a:r>
            <a:endParaRPr lang="es-ES" sz="3600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>
              <a:buFontTx/>
              <a:buNone/>
            </a:pPr>
            <a:r>
              <a:rPr lang="es-MX" sz="1800" dirty="0">
                <a:latin typeface="+mj-lt"/>
                <a:ea typeface="+mj-ea"/>
                <a:cs typeface="+mj-cs"/>
              </a:rPr>
              <a:t>Las premisas de planeación se definen como el ambiente anticipado en el que se espera que los planes operen. Incluyen suposiciones o pronósticos de las condiciones futuras y conocidas que afectarán la operación de los planes. Ejemplos de éstos son las políticas vigentes y los planes existentes de la empresa.</a:t>
            </a:r>
          </a:p>
          <a:p>
            <a:pPr>
              <a:buFontTx/>
              <a:buNone/>
            </a:pPr>
            <a:r>
              <a:rPr lang="es-MX" sz="1800" u="sng" dirty="0">
                <a:latin typeface="+mj-lt"/>
                <a:ea typeface="+mj-ea"/>
                <a:cs typeface="+mj-cs"/>
              </a:rPr>
              <a:t>Pronósticos ambientales</a:t>
            </a:r>
          </a:p>
          <a:p>
            <a:pPr>
              <a:buFontTx/>
              <a:buNone/>
            </a:pPr>
            <a:r>
              <a:rPr lang="es-MX" sz="1800" dirty="0">
                <a:latin typeface="+mj-lt"/>
                <a:ea typeface="+mj-ea"/>
                <a:cs typeface="+mj-cs"/>
              </a:rPr>
              <a:t>Incluyen los ambientes económico, social, político/legal y tecnológico.</a:t>
            </a:r>
          </a:p>
          <a:p>
            <a:pPr>
              <a:buFontTx/>
              <a:buNone/>
            </a:pPr>
            <a:r>
              <a:rPr lang="es-MX" sz="1800" u="sng" dirty="0">
                <a:latin typeface="+mj-lt"/>
                <a:ea typeface="+mj-ea"/>
                <a:cs typeface="+mj-cs"/>
              </a:rPr>
              <a:t>Pronósticos con la técnica Delphi</a:t>
            </a:r>
            <a:endParaRPr lang="es-ES" sz="1800" u="sng" dirty="0">
              <a:latin typeface="+mj-lt"/>
              <a:ea typeface="+mj-ea"/>
              <a:cs typeface="+mj-cs"/>
            </a:endParaRPr>
          </a:p>
        </p:txBody>
      </p:sp>
      <p:pic>
        <p:nvPicPr>
          <p:cNvPr id="124932" name="Picture 4" descr="logo F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661025"/>
            <a:ext cx="865188" cy="86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653136"/>
            <a:ext cx="2106935" cy="1578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61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59632" y="1844824"/>
            <a:ext cx="6192688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s-MX" sz="2400" dirty="0" smtClean="0">
                <a:latin typeface="+mj-lt"/>
                <a:ea typeface="+mj-ea"/>
                <a:cs typeface="+mj-cs"/>
              </a:rPr>
              <a:t>Identificación de alternativas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s-MX" sz="2400" dirty="0" smtClean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s-MX" sz="2400" dirty="0" smtClean="0">
                <a:latin typeface="+mj-lt"/>
                <a:ea typeface="+mj-ea"/>
                <a:cs typeface="+mj-cs"/>
              </a:rPr>
              <a:t>Comparación de alternativas con base en las metas propuestas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s-MX" sz="2400" dirty="0" smtClean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s-MX" sz="2400" dirty="0" smtClean="0">
                <a:latin typeface="+mj-lt"/>
                <a:ea typeface="+mj-ea"/>
                <a:cs typeface="+mj-cs"/>
              </a:rPr>
              <a:t>Elección de una alternativa</a:t>
            </a:r>
            <a:endParaRPr lang="es-MX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1026" name="AutoShape 2" descr="data:image/jpeg;base64,/9j/4AAQSkZJRgABAQAAAQABAAD/2wCEAAkGBhMSERQUExQVFBIWFRcVGBUXFhYUFRUXFxYVFRQYFRQYHCYeFxkjHBQXHy8gIycpLCwsFR4xNTAqNSYrLCkBCQoKDgwOGg8PGiwkHyQvLCksLCk0KSksLCwsLCwsLikpKiksLC0sLCwsLCksLCwsLCksLCwsLCwsLCwpLCwsKf/AABEIANAA0gMBIgACEQEDEQH/xAAcAAABBQEBAQAAAAAAAAAAAAAAAwQFBgcCAQj/xABFEAABAwIDBAgEBAQDBQkAAAABAAIDBBEFEiEGMUGBBxMiMlFhcZFCobHBFCNSYjNystGC4fAkQ2OSoggVFiU0g6PC8f/EABsBAAIDAQEBAAAAAAAAAAAAAAADAQIEBQYH/8QAMREAAgEDAwMBBwMEAwAAAAAAAAECAwQREiExBUFREyJhcZGhsdEUMsEGgeHwI0Ji/9oADAMBAAIRAxEAPwDbEIQgAQhCABCEIAEIQgAQhCABCEIAELkvA4pJ9Ywb3BQ2lyThsXXiYS43EPiTKfayJvEJErmlDmSLqnN8InV4qZWdI0LN72hQtX0txDQPv5AJMr+l2y/gmMVvPuaaSk3VLRvcFj0/Sc9/8OOR3IprJtBiEvchLQeLkifUccR+bSGK18s2GTGYm/EmFTtbE3ispdhmJy96UM9EN2FkdrLUvPkFjn1XzKK+GWNVoveaDUdJUMe8j3C9wzpIhldYgAX3g3t6hUaLYGnG/M4+ZUNjODfg3sfGeyXAW9UmHUnUliE3n4bF3axS3R9AxSBwBBuCu1WtlK0mNjT4aKyr0VGp6kFLyc6cdMmgQhCaUBCbVFc1m9RVTthAzQu1VZTjHlkqLfBPIVRn6QoRu/17qMquk9g8Bz/ss8ruiu4xUZvsaCuS4BZVVdLA/V7aqKqOkiZ/da93pokyv49k/t9xit5GzuqWDe4e6bS41E3e5Ys/aSuk7sRt5leGlxCTe5rFln1Jrsl8X+Bqtc8s16XamEcb81H1O3sTeIHNZoNk53/xJzyTmLYWH43Pd6lY59X/APa/ssjlaLwWmt6UYm7nt5FQ9R0sg93M4+QXEGyNM3/dg+pUlDhkTd0bRyWKfVc95P5IbG2S7Ir0u39VJ/DhkN917pE1+Jy7mBnqVOHaCFlT+HJs/dfcA46gc1LhizVb2cf3Q58tsbGkuzKWMAr5O/OG+iUj2DJ1kqHu9NFchGvcqyPqFX/rhfBIb6aK1T7A0rTq1zvUqTg2cp2d2JntdSmVdBqzzu6s/wB0mWVOK4Q3jpmt7rWj0ASmVKhq9yLO5t8ltOBAtRkSxYgMUaicDcsVT2yZnlpYv1SX5BXTIqs6LrsXY3hFHfmSuj0/epnwmJq8GiYPTZco8B9lOphhsepKfr6FRjpgkcCbzJsEIQmlCmbSVZbG53FZZPNJNIWtNvErYdo8LDmuHB2714LJaaPqapzHaZt3quH1DUpZ92xut8PY9j2XB78jincOy0A3tLvUqTY1LtC87O6qvublFDanwaFu6NvsnsdO0bmgcl01qUY1ZZ1JPll1FI6a1dhqGtSgCzuRc8DUoGr0NXYaqORY5ypDEa1sMTpH7mi/qeATwBZ/0h4xmkFONzLOd5uIuPYLRZ0HXqqPblkSlpRUqysdJK6R3ec4u04a6eyv+x21wlAhmIEu5rv1jgD5rO3BL01HI8F7GuIaRctF8pO5equbenWp6ZbeH4MkJOLNvDF7kUPsbXTS0rXTNIcCWgkWLmi1nEe45KI2k2+NPO6KOMOyWzEm2p4Dy815KNnVqVZUobtGzWkssuLWL2yoMfSmfig9nJ/RdJMcj2sEEmZxDQAQbkmwV5dMuY7uJHqxZcMqF2FB7ZVM8dM404JkJsSNS1vEgeKxUabqTUM4yXcsExlXWVYk3aaqH+/k5uul4ts63cJnHytcn+67T6HV7SX1EfqEbNZVvYmPrK+rl8HZByCkMAp6htNnqXF0rmlxBsMgtcNt4/3XHRnSkU8kjhZ0kjna+qZ062lCq4y8pfz/AAUrTWjKNAoW2b6pyuIW2aPRdr3K4OI3uCEIUkCNXT522WVdIGBGwmaO0035ha2oPH8ND2m40cLc1muaXqQ25G0Z6JZM1wuqEkbXeVj6hSDAoKlYaaqdC7RjzdvrxVhaF4e6g4SwdiDyjtrUo1ijqrG4Yu88X8BqVA1u3Tr/AJTAB4u1+SXTtatXhFnJIurWrtrFH4BiZnhD3Nyu3EcD5jyUk6K4IO4+Gh91jnFwk4y7DFuhtiGLwwC8jw3y3n2VSxTpHOogZb97v7KI2owCSnku4ukjcezIdf8AC7wd9VBOYvQWnT6GlTb1fYROo+DRtiNoKioL2ygOa0XDwLWJ+E+Km63ZinmlEsjLvAtv0Nt2YcVmmEbUT04yxuGW98paCCfVWnC+kkEgTx5f3s1HNu/2We6sq8ajqUFhe4vCaxiRC9IlAI6oFoAa6JugFhdtwpHotl/MnZ4ta72Nj9Ur0jBkkdPNG4OYS5uYag3AcPuovo7qmx1Tsxs0wvufANs77LT7VWwafOPqmU4nk06edsbC55DWNGpOgCy/bXaGCpdaKLtDfMdC4eAHEeqbbVbSuq5DYkQt0Y3x/c7zO9Otl9h31VpJD1cF9D8T/wCXwHmlWtpCzj61d4f+/MmUnLZFVyq9dGeAZnGqeNG9mP8Amt23D0vZNNo9jnfjGRU8ThG5rAHalrf1uc75rTMPoGwxMiYLNY0NHLeT5nfzU9Rv4q3SpveX0RWEd9xQNVE2+2zLL00DrP3SvHw31LGnx8TwU5tvtJ+Egsz+NJdrP227zz6X08ystwHBX1c7Ymk3JJe865W73OPn9SsnSrOOP1NbhcfktUl2Q1oaJ0r2sb8RtfgOJ19ATyUs7GI6cubA3SxaZD33+d+AurltpgsdLRAxDK2Npbb4i6QgFxcOO/3WVvjJK9r0qrC4petFd2kZKmzHH/fBDiTcuOtwTp4KxUHSFUxPjPWOMbSCW2FiDvvoqXIx10OJAOl/JdPCb3QpyeGfXVHUCSNj291zQ4ehAKWUNsfQuhoaaN5u5sTL82g25KZWdrfYxsEIQoIBJzw5mkJRCAMu6QcEJb1rO/Gb+yj6fLVQC5IzDe02IcN60vGqAOabjRwIKyuiiNLVvgd3H3LPXwXmeqW7i9cfj+fydK2nlYZUsXwh9O+z9Qdz+DvXwKZErV6iiZKwseA5p4H6jzVHxTZGaGQGNpliJFtLkC+54+6z219GqtM9n9zTKDQpgu2ckNmyDrIxye0eR3Hmr7h2IxztzRuDhx8R6jeFVcW2FDmB8AyPtcxE9km1zlPAqo0eJS0suZt2PabOadL+Ic3iEidtRvE5UniSLKThszYKijbK0seMzSLEeP8AYrMNpdlZKZ92gvicey4Akj9rgPqtF2fxhtTC2Ruh3Ob+lw3j0T2sqxFG6RwJa0ZjYXNhvsFy7e5q2lR08Z7YHSipLJXP/AlNLG12R0MhYCcpOjra3adFU8f2LmpgXj8yL9bRq3+dvAee5alRVTZWNkZq17Q4cND4ptiOPU8LT1kjN2rLhzjf9vFaLW8u3V0RTlvx/kXOMMZZjZq3ZDHmOQkOy8LjjbgUg15F7aaW5HepbHYYXOMtMfynHVh0dGTqRb9PgeShyF6lwcdpLBnzksOxOzwq6jtj8mMZn+f6W8z8gtgZEAAALACwA3D0VV6MqDLR5+MsjnX8h2G/QnmreAvF9WuXUruHaOw6OyGGI4qyAxB97yvEbba6nx8k8sq5trp+Dd4VcfzurKQsdSCjRhNcvP0ZOTIuk2pLq3LwZGwDndx+qsnRNRAQSy27TpMt/wBrRu9yqr0jD/zCT+Vn9IV96MogKBh/U95+dvsvQ30tHTopd8Cu4vt9TF+Hz2FyAH/8rgT8liM82gI/yX0NjFAJ4JYiSA9jm3G8aL55rcImY9zWRyOZfQhpP0XY/pirm0lHxJ/UTVznKGRrLE3U1shhJrKyCEaB7u15NaMzj8lDS4bKB/BlHrG4fZbL0F7HtbG6tkv1pL4mAi2Ro7xHmbkcl6jVhZZkm2jWmiwA8F6hCzGcEIQgAQhCAOJY8wIKznpAwUlglaPzYiDyC0lRmMUgcCTuIsVnuKSqQa7jKc9LKFhVaJomvHEa+R4hSDFXMOhNLVyU7u48l8f3AVkaF88u6PpVGvkd6EtSFGBUnpJwjRk7R+x58f0kq8NCQxjDhPBJGfiaQPXeD7qlnX9GtGXbuWnHVHBRujHEssskJ3Pbmb6t3/L6K/1EjHBzHEWcC08xZZxgOx9dHPHJ1YZlcL5ntGlyDoPJXPF6IhxcNx1W7qEKcrhTjJb+PKEwbUcFExHa6anpmUcZLZGF+Z47wYHHIBpxCoMszy4kudmOpN7nmpzbS7a6Qnc8McPQtA+oKhg8Ejx+y+gWVKnTpJwWM7v3tnLqScpbjimrnNBDRlLgAXDfvvbzHknlNV9Y0usAQQHAbje9nDwBtqFHtk1IS2Fj8x3h1bifLUZfn9U25gpwCEmmjfNjY8tBTD/hA+9z91MqH2LkDqCmP/CA5tuD9FNWXx66b9aefL+50k9is7fC0MDvCqh/qsrPbVVvb8f7I08RUQH/AOQBWY8T6lOqZlb0kvMl9irZE1OylJLKZZIWvkNrl1zuFhpeykqelZG0NY0NYNA1osB6AKHqtqmDSMFx8ToP81E1e0kjuOU/tFh7rvW/9PX1zFetLSuye/0FOa7FoxWtZDGXP4ggDW7jbQAKhw489jcrbRjwDQT7kLyaqc++ZxPqSdeaaPFvhvyXs+ldLh0+m4ReW+WLcmxxNjkrt8riDwIafsrXsRtpCxgp5iI3tJyk3AeHEuuTawOqpRj0vaySdTbj/ryXVlFSWGLlHVybtFKHC7SCDxGoPMLpYth+MSw917hbcATa3pwVlw3pLeHATNDm+LAQ4cN3HVZpUGuBEqTRoqFyx9wCNxF0JGGJOkIQgAXEkeYEHiu0IAzjb/ByWCZg/Nhdm9RxCi249nY1zPiF+fELS8VpMzSbXFiHDyWRw4d1FRJTk9lxL4juBB3tHmvN9VtU3rwdO2qNrSWChxi9g5TLCqe+nLDY71Y8NqR1d3OAt4kD6rylxRSWqJvjPsySaFzM1pBDtyj5tpqVmjp4r+AdnPs26icRxnrNYWTPHj1bmN/5pMoS6NlXqyxGL+RWU0kVjpDwON5jcDlId1eccA7u5vLN9Ss8xXBpad9pGlpO7i12trgjgtGxuq62N8bhlJ/dmc0g6Gw0+ab1eKSPtfRgAAbZjuOpNwbk+q+kdJt7qFNQqrCWefoc2qot5RmYfqth6KtkYnUrp5o2yOkf2cwDgGs0FhwJN1CnEXt7uUf+1Ef/AKqWwLEo5HZawPfHwLHGNoGpIdFGQDqfBaep2datbuFJ4f8ABSniLyzRTPDA0NLoomjcCWMA9Bomb9rqQGwna8+EYdIf+kFPMD2fw14vBHC48ewC72fcqxw4dGzRrQB4AWHsF46P9Nyb/wCRv/f7Mc7mKM72nrX1dOYqenqHOzscCYzG3svDjq8jgDwT7FMSqRC9z6bqoy0tzOla52ugsxg+6vghA4BVDpKqrQxR/rkufRuv3XYteh0oSgnvpeVz+fcL9fVskUKJmnHRLBqZx1X5ob+25Tlj7L1hZbHYYghBK4kdvUgBNyBwshyRjJNydy4fVWF0YIPSd/mUyq5C1pIFyD87i911UVWVtzw0Hm47khX/AME30Phx1tfmp4B7n0HSygsYb72g/IIXOHg9VHp8Df6Qhc5mIVQhCqQCEIQB4qptnhkMoDZIweIducPQhWxRmPUmeO43j6KsoKaw0SpOO6Mxk2Oad88+X9JkNkrS7H07DcsD/wCe7/6iVOWXqV+nprsX9afkdYa6GPTq2j+VrW/QLM6zEXyPc8vcbvd3iTpfQWPktCCy3rw0i53k8jdb7OlCDelJF4yb5HMmp1K8LVy4rzrF0S53lsvGtsb8V51q8dIgBxT4hI0991/I2t7KZpdvqmA/xC5g1LXG4txsSLqr9br6pKtqdMgBLiPr5qrinyiGj6QoKtssTJG6te1rwfIi6oXSXITUQtHwxl1vMut9lI9FGLdbRdUT26d3VH0sHN/qI5Kv9I8h/GgcBE356rn046ajQuC9opGIVOSoieTYEmM+puQVL9ZfmomTCjUT0kWbKXzgZt9tCbkck/eCxxbqS1xbf0Nita8GnuO2u4LycpFkl238f9ar06alAHtU/Ky3FR7n9zXilKqS97pg+fLv4f8A4pIAkSzhpPYiuT4F5PZ9lLRQB8sLXd10rB5ntC5KQbRsifIxvaZnLu137kDipfY7CpKmthJs1kbhKRxysOg5mwUN4TbIbwsm0r1FkLnGMEIQoAEIQgAXjm3BB3FeoQBTcVoureRw4JkQrhi1AJGad4ahVKSMg2O9AHDd6y2sizOkjIAIkfv4do7lqKzvaeANqZRlJdmD220NnAEa+61WvLQymReHVoeC0m7mm1/EeKcSgqIwmivUva7vuie9ob8Lm6i/joCpOmnDhrof8rrankankUJ0XMj0PHkk5HK5InG4F2vC6b0zg6aQ3N7AD28EpI/LquKSnAY2e/flcw/tc1ocLHzDlV8ogu3QxXGKvlg3tliL/wDFGRbnZ59lMdJDSK0H9ULbH+Um/wBVR9k8RFPXR1DiQ3rWtPm13ZP2V/6W4+3TPH6ZBf0yn+6yyWKnxKraZnNLirIcSpXOJyMkzuPG+VwaB7qfZvLhqCSSPU3VKpIesrPJgL/G54K7Q8B5K3O46Ly8nAg4tPJeTDd6fNLWXD47udru058VYsxg6HMLcVH4pS2ZcnTM2/pmGZTwhAGgUbjDAYnX3WIUlWPMSka6eV9hlLyQOIBtb5WV16KabM+eXgA2Jv8AU77LLsMqbxNJ3htr7/dbT0ZUPV0LXHfK50nImzfkEmq8QKVHiOC2IXqFiMoIQhAAhCEACEIQAKExzCs3baNeIU2hAFBewjfoVUdu6AWZMBrpG4+5b/Za7iWFtkGgs7xVLx3Bs8b4ZNMwtfwO9p5GyZTnplklPDMTixP8PUsk4AOa7zDmkH6p9ROEsbXN0d/YWsorGqZwLgQAWktI4gg2KdbMSXjc39y3xl7WBye5LMmv43XMklkq2/JNoWktF92v1Ti42neXaDUn25penqQyKaBxAuWSs006xtg4eV2/RLMcBfxUbDSOmeGNtnkeA0ndfU/ZD4Ks7q3nKN+hafYgrWduKOWrpYxFYyRSZ8pIaSwtOYAnj5LJ6SIyPjZfvStZ/wBQDvmtna6yx3EsNNFJPGDJsDoy2olu06tte24k6hWcWF04rtnzE8yNILCCX77tN7h2vBNXWO4jkQfurQeVk1ezj2Wdtfu89UnE/S/iSfdJVMmRjnfpaT8l1TtORt/0jf6K5B1NJwUXjZywOJO9PHVMYd2nNFvFwH3UZjjuvjDIXMcS9jbBzbnMQGgA7zfzUZwskPBFYI18gjhYLvkcABqSATqdBu1X09Q0bYo2Rt7rGho5CyyPoQo5WPPXMyhzHuhcQPzA14ZLlO/skD3WxrHUnnCM08dgQhCULBCEIAEIQgAQhCABCEIAExxTDhK393Ap8hAGYYlstTyPcZIml7r3dbW9rX9Vlgwd9JUSxuBDQ67CRo5l9HBfRWO4ZmbnaNRvVF2jwwzU72AXeO031ab2v5i45p9KpiW5eMsMz0O+qaU8vZ9CRp5HRJPlf8LxY7szbpmJZmggObYG57IXRyNbJKV3qk8Jic6oha15jcZGgPFiWn9QB4hN2SOd3nezbKzdHVLnrNBmIikPjY9mxVaksRyGS04JsBEJesaw2jAcC6QudJLrmeW7mjW9vFTjm2KcUdSY3j11Uli9G0tEjNx3+RXLlJy5EN5K5iY/Il0BHVv37u6s/koWEHMwG1+FitHrJf8AZ52kd6J455TZZ5nABufD/NaaH7R9LgYU1B+IlhpmEtMzwwG5AAJ7RtfWwueSSds61kskUjnPyPcy+Y9rK4i9r6btyvXRtSNlrw/KCYo3OufhzdkEBQGMvH4yfL3OtkOu/vE/W6cnmeC2d8EHVYZEwNayNud3HU2HPiq7j4Ecojb8IBd/MR9lcWDLnmfwGgvu8AqLi8bhK4vNy43uPPX5IqbRK1NuBzhO09VTPY6GZ7HMDgzXMGh1s1mOuLGw4cFr3Q3t3W1lTLFUSdawRGQOLQHNIc1tiQBobn2WHtNty2H/ALPFPeSrfxbHGz3c4nXkFmkthONja7eSF6hZyoIQhAAhCEACEIQAIQhAAhCEAeEKr45hmR2ZvdKtKSqacPaWnigD532vwvqak2FmSDO3nvA9CD7qDIW07QYR2XsLQT8NwDrobD1tZZ7K1gcPy2d4aWGuoFvddGlPVEfHdFXJ9loHQrTXrJHWJDYTrbS7nNFr8lztXRRwyjJEwNLbghosXAkOHqNFcuimQuimNgBnaBYAcCT9QoqzzTyRLgksdwzK7M3cfkuMKrgOw7unRWaogD2lp4qm11KY3keB0XPEjPaunMcMxG7Ibc9Fm1votN2jqw+gmB7wYPm9o+6zRzgBc8PstdD9popcGidEdD/6ib+WIeo7Z/qCouN2/GT5SHN615v43cTdX3ouqwKCpf4SSOPoI22+izOF1yTz99d6vDOuTBfuZP7DYaJ62JrwHMBc9wIuCGjiPZXTabodoqt2YZoH8THax9WnQclGdEdDeSaY/CwRj1ccx+TfmtPSqs2pbFKkssw+i/7P8vXPElQ0Qgdh7WkveTvBae7bmtH2J2Ciw3rOrke/rAwHMGixZfUWHHMrSvElzbFZPUIQqACEIQAIQhAAhCEACEIQAIQhAAhCEAMsUw8St/cNyy7aXAjHOyQtOXrGucAL3ykF2nmATyK15VjpA2TfX0vVxSCKUPa8PNxuuCLt1F7ptKeiWS0XhlV2hohLATvLXNe0235j9wVbej/Dupo2X7zy55/xbh7AKlydGGIHDY6f8S0TMnLswe+xiygNbntfRxceavGw+EVFLSNhqXskcwkNc0uJLL3Gcu3u4K0pLRpXklv2cFgUbjdB1jLgdoKSQkFDMtpGltNKDpfK0X4kvbYfIrOak9lw9/Vb/jmzkFXH1crbtuHaHKbt1GoWf430PylxNNMzKdC2XMLejm7x5LVSqRisMbCSSwQWF4jJS4PIRcOqDa/gHuDdfVjf+pV2nGmvPkFquMdHb3UTKeFzS5gisXEtbdhGa9rm2p+SjMC6IH3eayUW3MbC4+pLnOHK1uKtCpFJsFJFu2Bwj8PRMuLPkvK7/Fq0cm2VjTegomwxsiYLMY0NaL30G7Upwssnl5FsEIQqkAhCE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028" name="AutoShape 4" descr="data:image/jpeg;base64,/9j/4AAQSkZJRgABAQAAAQABAAD/2wCEAAkGBhMSERQUExQVFBIWFRcVGBUXFhYUFRUXFxYVFRQYFRQYHCYeFxkjHBQXHy8gIycpLCwsFR4xNTAqNSYrLCkBCQoKDgwOGg8PGiwkHyQvLCksLCk0KSksLCwsLCwsLikpKiksLC0sLCwsLCksLCwsLCksLCwsLCwsLCwpLCwsKf/AABEIANAA0gMBIgACEQEDEQH/xAAcAAABBQEBAQAAAAAAAAAAAAAAAwQFBgcCAQj/xABFEAABAwIDBAgEBAQDBQkAAAABAAIDBBEFEiEGMUGBBxMiMlFhcZFCobHBFCNSYjNystGC4fAkQ2OSoggVFiU0g6PC8f/EABsBAAIDAQEBAAAAAAAAAAAAAAADAQIEBQYH/8QAMREAAgEDAwMBBwMEAwAAAAAAAAECAwQREiExBUFREyJhcZGhsdEUMsEGgeHwI0Ji/9oADAMBAAIRAxEAPwDbEIQgAQhCABCEIAEIQgAQhCABCEIAELkvA4pJ9Ywb3BQ2lyThsXXiYS43EPiTKfayJvEJErmlDmSLqnN8InV4qZWdI0LN72hQtX0txDQPv5AJMr+l2y/gmMVvPuaaSk3VLRvcFj0/Sc9/8OOR3IprJtBiEvchLQeLkifUccR+bSGK18s2GTGYm/EmFTtbE3ispdhmJy96UM9EN2FkdrLUvPkFjn1XzKK+GWNVoveaDUdJUMe8j3C9wzpIhldYgAX3g3t6hUaLYGnG/M4+ZUNjODfg3sfGeyXAW9UmHUnUliE3n4bF3axS3R9AxSBwBBuCu1WtlK0mNjT4aKyr0VGp6kFLyc6cdMmgQhCaUBCbVFc1m9RVTthAzQu1VZTjHlkqLfBPIVRn6QoRu/17qMquk9g8Bz/ss8ruiu4xUZvsaCuS4BZVVdLA/V7aqKqOkiZ/da93pokyv49k/t9xit5GzuqWDe4e6bS41E3e5Ys/aSuk7sRt5leGlxCTe5rFln1Jrsl8X+Bqtc8s16XamEcb81H1O3sTeIHNZoNk53/xJzyTmLYWH43Pd6lY59X/APa/ssjlaLwWmt6UYm7nt5FQ9R0sg93M4+QXEGyNM3/dg+pUlDhkTd0bRyWKfVc95P5IbG2S7Ir0u39VJ/DhkN917pE1+Jy7mBnqVOHaCFlT+HJs/dfcA46gc1LhizVb2cf3Q58tsbGkuzKWMAr5O/OG+iUj2DJ1kqHu9NFchGvcqyPqFX/rhfBIb6aK1T7A0rTq1zvUqTg2cp2d2JntdSmVdBqzzu6s/wB0mWVOK4Q3jpmt7rWj0ASmVKhq9yLO5t8ltOBAtRkSxYgMUaicDcsVT2yZnlpYv1SX5BXTIqs6LrsXY3hFHfmSuj0/epnwmJq8GiYPTZco8B9lOphhsepKfr6FRjpgkcCbzJsEIQmlCmbSVZbG53FZZPNJNIWtNvErYdo8LDmuHB2714LJaaPqapzHaZt3quH1DUpZ92xut8PY9j2XB78jincOy0A3tLvUqTY1LtC87O6qvublFDanwaFu6NvsnsdO0bmgcl01qUY1ZZ1JPll1FI6a1dhqGtSgCzuRc8DUoGr0NXYaqORY5ypDEa1sMTpH7mi/qeATwBZ/0h4xmkFONzLOd5uIuPYLRZ0HXqqPblkSlpRUqysdJK6R3ec4u04a6eyv+x21wlAhmIEu5rv1jgD5rO3BL01HI8F7GuIaRctF8pO5equbenWp6ZbeH4MkJOLNvDF7kUPsbXTS0rXTNIcCWgkWLmi1nEe45KI2k2+NPO6KOMOyWzEm2p4Dy815KNnVqVZUobtGzWkssuLWL2yoMfSmfig9nJ/RdJMcj2sEEmZxDQAQbkmwV5dMuY7uJHqxZcMqF2FB7ZVM8dM404JkJsSNS1vEgeKxUabqTUM4yXcsExlXWVYk3aaqH+/k5uul4ts63cJnHytcn+67T6HV7SX1EfqEbNZVvYmPrK+rl8HZByCkMAp6htNnqXF0rmlxBsMgtcNt4/3XHRnSkU8kjhZ0kjna+qZ062lCq4y8pfz/AAUrTWjKNAoW2b6pyuIW2aPRdr3K4OI3uCEIUkCNXT522WVdIGBGwmaO0035ha2oPH8ND2m40cLc1muaXqQ25G0Z6JZM1wuqEkbXeVj6hSDAoKlYaaqdC7RjzdvrxVhaF4e6g4SwdiDyjtrUo1ijqrG4Yu88X8BqVA1u3Tr/AJTAB4u1+SXTtatXhFnJIurWrtrFH4BiZnhD3Nyu3EcD5jyUk6K4IO4+Gh91jnFwk4y7DFuhtiGLwwC8jw3y3n2VSxTpHOogZb97v7KI2owCSnku4ukjcezIdf8AC7wd9VBOYvQWnT6GlTb1fYROo+DRtiNoKioL2ygOa0XDwLWJ+E+Km63ZinmlEsjLvAtv0Nt2YcVmmEbUT04yxuGW98paCCfVWnC+kkEgTx5f3s1HNu/2We6sq8ajqUFhe4vCaxiRC9IlAI6oFoAa6JugFhdtwpHotl/MnZ4ta72Nj9Ur0jBkkdPNG4OYS5uYag3AcPuovo7qmx1Tsxs0wvufANs77LT7VWwafOPqmU4nk06edsbC55DWNGpOgCy/bXaGCpdaKLtDfMdC4eAHEeqbbVbSuq5DYkQt0Y3x/c7zO9Otl9h31VpJD1cF9D8T/wCXwHmlWtpCzj61d4f+/MmUnLZFVyq9dGeAZnGqeNG9mP8Amt23D0vZNNo9jnfjGRU8ThG5rAHalrf1uc75rTMPoGwxMiYLNY0NHLeT5nfzU9Rv4q3SpveX0RWEd9xQNVE2+2zLL00DrP3SvHw31LGnx8TwU5tvtJ+Egsz+NJdrP227zz6X08ystwHBX1c7Ymk3JJe865W73OPn9SsnSrOOP1NbhcfktUl2Q1oaJ0r2sb8RtfgOJ19ATyUs7GI6cubA3SxaZD33+d+AurltpgsdLRAxDK2Npbb4i6QgFxcOO/3WVvjJK9r0qrC4petFd2kZKmzHH/fBDiTcuOtwTp4KxUHSFUxPjPWOMbSCW2FiDvvoqXIx10OJAOl/JdPCb3QpyeGfXVHUCSNj291zQ4ehAKWUNsfQuhoaaN5u5sTL82g25KZWdrfYxsEIQoIBJzw5mkJRCAMu6QcEJb1rO/Gb+yj6fLVQC5IzDe02IcN60vGqAOabjRwIKyuiiNLVvgd3H3LPXwXmeqW7i9cfj+fydK2nlYZUsXwh9O+z9Qdz+DvXwKZErV6iiZKwseA5p4H6jzVHxTZGaGQGNpliJFtLkC+54+6z219GqtM9n9zTKDQpgu2ckNmyDrIxye0eR3Hmr7h2IxztzRuDhx8R6jeFVcW2FDmB8AyPtcxE9km1zlPAqo0eJS0suZt2PabOadL+Ic3iEidtRvE5UniSLKThszYKijbK0seMzSLEeP8AYrMNpdlZKZ92gvicey4Akj9rgPqtF2fxhtTC2Ruh3Ob+lw3j0T2sqxFG6RwJa0ZjYXNhvsFy7e5q2lR08Z7YHSipLJXP/AlNLG12R0MhYCcpOjra3adFU8f2LmpgXj8yL9bRq3+dvAee5alRVTZWNkZq17Q4cND4ptiOPU8LT1kjN2rLhzjf9vFaLW8u3V0RTlvx/kXOMMZZjZq3ZDHmOQkOy8LjjbgUg15F7aaW5HepbHYYXOMtMfynHVh0dGTqRb9PgeShyF6lwcdpLBnzksOxOzwq6jtj8mMZn+f6W8z8gtgZEAAALACwA3D0VV6MqDLR5+MsjnX8h2G/QnmreAvF9WuXUruHaOw6OyGGI4qyAxB97yvEbba6nx8k8sq5trp+Dd4VcfzurKQsdSCjRhNcvP0ZOTIuk2pLq3LwZGwDndx+qsnRNRAQSy27TpMt/wBrRu9yqr0jD/zCT+Vn9IV96MogKBh/U95+dvsvQ30tHTopd8Cu4vt9TF+Hz2FyAH/8rgT8liM82gI/yX0NjFAJ4JYiSA9jm3G8aL55rcImY9zWRyOZfQhpP0XY/pirm0lHxJ/UTVznKGRrLE3U1shhJrKyCEaB7u15NaMzj8lDS4bKB/BlHrG4fZbL0F7HtbG6tkv1pL4mAi2Ro7xHmbkcl6jVhZZkm2jWmiwA8F6hCzGcEIQgAQhCAOJY8wIKznpAwUlglaPzYiDyC0lRmMUgcCTuIsVnuKSqQa7jKc9LKFhVaJomvHEa+R4hSDFXMOhNLVyU7u48l8f3AVkaF88u6PpVGvkd6EtSFGBUnpJwjRk7R+x58f0kq8NCQxjDhPBJGfiaQPXeD7qlnX9GtGXbuWnHVHBRujHEssskJ3Pbmb6t3/L6K/1EjHBzHEWcC08xZZxgOx9dHPHJ1YZlcL5ntGlyDoPJXPF6IhxcNx1W7qEKcrhTjJb+PKEwbUcFExHa6anpmUcZLZGF+Z47wYHHIBpxCoMszy4kudmOpN7nmpzbS7a6Qnc8McPQtA+oKhg8Ejx+y+gWVKnTpJwWM7v3tnLqScpbjimrnNBDRlLgAXDfvvbzHknlNV9Y0usAQQHAbje9nDwBtqFHtk1IS2Fj8x3h1bifLUZfn9U25gpwCEmmjfNjY8tBTD/hA+9z91MqH2LkDqCmP/CA5tuD9FNWXx66b9aefL+50k9is7fC0MDvCqh/qsrPbVVvb8f7I08RUQH/AOQBWY8T6lOqZlb0kvMl9irZE1OylJLKZZIWvkNrl1zuFhpeykqelZG0NY0NYNA1osB6AKHqtqmDSMFx8ToP81E1e0kjuOU/tFh7rvW/9PX1zFetLSuye/0FOa7FoxWtZDGXP4ggDW7jbQAKhw489jcrbRjwDQT7kLyaqc++ZxPqSdeaaPFvhvyXs+ldLh0+m4ReW+WLcmxxNjkrt8riDwIafsrXsRtpCxgp5iI3tJyk3AeHEuuTawOqpRj0vaySdTbj/ryXVlFSWGLlHVybtFKHC7SCDxGoPMLpYth+MSw917hbcATa3pwVlw3pLeHATNDm+LAQ4cN3HVZpUGuBEqTRoqFyx9wCNxF0JGGJOkIQgAXEkeYEHiu0IAzjb/ByWCZg/Nhdm9RxCi249nY1zPiF+fELS8VpMzSbXFiHDyWRw4d1FRJTk9lxL4juBB3tHmvN9VtU3rwdO2qNrSWChxi9g5TLCqe+nLDY71Y8NqR1d3OAt4kD6rylxRSWqJvjPsySaFzM1pBDtyj5tpqVmjp4r+AdnPs26icRxnrNYWTPHj1bmN/5pMoS6NlXqyxGL+RWU0kVjpDwON5jcDlId1eccA7u5vLN9Ss8xXBpad9pGlpO7i12trgjgtGxuq62N8bhlJ/dmc0g6Gw0+ab1eKSPtfRgAAbZjuOpNwbk+q+kdJt7qFNQqrCWefoc2qot5RmYfqth6KtkYnUrp5o2yOkf2cwDgGs0FhwJN1CnEXt7uUf+1Ef/AKqWwLEo5HZawPfHwLHGNoGpIdFGQDqfBaep2datbuFJ4f8ABSniLyzRTPDA0NLoomjcCWMA9Bomb9rqQGwna8+EYdIf+kFPMD2fw14vBHC48ewC72fcqxw4dGzRrQB4AWHsF46P9Nyb/wCRv/f7Mc7mKM72nrX1dOYqenqHOzscCYzG3svDjq8jgDwT7FMSqRC9z6bqoy0tzOla52ugsxg+6vghA4BVDpKqrQxR/rkufRuv3XYteh0oSgnvpeVz+fcL9fVskUKJmnHRLBqZx1X5ob+25Tlj7L1hZbHYYghBK4kdvUgBNyBwshyRjJNydy4fVWF0YIPSd/mUyq5C1pIFyD87i911UVWVtzw0Hm47khX/AME30Phx1tfmp4B7n0HSygsYb72g/IIXOHg9VHp8Df6Qhc5mIVQhCqQCEIQB4qptnhkMoDZIweIducPQhWxRmPUmeO43j6KsoKaw0SpOO6Mxk2Oad88+X9JkNkrS7H07DcsD/wCe7/6iVOWXqV+nprsX9afkdYa6GPTq2j+VrW/QLM6zEXyPc8vcbvd3iTpfQWPktCCy3rw0i53k8jdb7OlCDelJF4yb5HMmp1K8LVy4rzrF0S53lsvGtsb8V51q8dIgBxT4hI0991/I2t7KZpdvqmA/xC5g1LXG4txsSLqr9br6pKtqdMgBLiPr5qrinyiGj6QoKtssTJG6te1rwfIi6oXSXITUQtHwxl1vMut9lI9FGLdbRdUT26d3VH0sHN/qI5Kv9I8h/GgcBE356rn046ajQuC9opGIVOSoieTYEmM+puQVL9ZfmomTCjUT0kWbKXzgZt9tCbkck/eCxxbqS1xbf0Nita8GnuO2u4LycpFkl238f9ar06alAHtU/Ky3FR7n9zXilKqS97pg+fLv4f8A4pIAkSzhpPYiuT4F5PZ9lLRQB8sLXd10rB5ntC5KQbRsifIxvaZnLu137kDipfY7CpKmthJs1kbhKRxysOg5mwUN4TbIbwsm0r1FkLnGMEIQoAEIQgAXjm3BB3FeoQBTcVoureRw4JkQrhi1AJGad4ahVKSMg2O9AHDd6y2sizOkjIAIkfv4do7lqKzvaeANqZRlJdmD220NnAEa+61WvLQymReHVoeC0m7mm1/EeKcSgqIwmivUva7vuie9ob8Lm6i/joCpOmnDhrof8rrankankUJ0XMj0PHkk5HK5InG4F2vC6b0zg6aQ3N7AD28EpI/LquKSnAY2e/flcw/tc1ocLHzDlV8ogu3QxXGKvlg3tliL/wDFGRbnZ59lMdJDSK0H9ULbH+Um/wBVR9k8RFPXR1DiQ3rWtPm13ZP2V/6W4+3TPH6ZBf0yn+6yyWKnxKraZnNLirIcSpXOJyMkzuPG+VwaB7qfZvLhqCSSPU3VKpIesrPJgL/G54K7Q8B5K3O46Ly8nAg4tPJeTDd6fNLWXD47udru058VYsxg6HMLcVH4pS2ZcnTM2/pmGZTwhAGgUbjDAYnX3WIUlWPMSka6eV9hlLyQOIBtb5WV16KabM+eXgA2Jv8AU77LLsMqbxNJ3htr7/dbT0ZUPV0LXHfK50nImzfkEmq8QKVHiOC2IXqFiMoIQhAAhCEACEIQAKExzCs3baNeIU2hAFBewjfoVUdu6AWZMBrpG4+5b/Za7iWFtkGgs7xVLx3Bs8b4ZNMwtfwO9p5GyZTnplklPDMTixP8PUsk4AOa7zDmkH6p9ROEsbXN0d/YWsorGqZwLgQAWktI4gg2KdbMSXjc39y3xl7WBye5LMmv43XMklkq2/JNoWktF92v1Ti42neXaDUn25penqQyKaBxAuWSs006xtg4eV2/RLMcBfxUbDSOmeGNtnkeA0ndfU/ZD4Ks7q3nKN+hafYgrWduKOWrpYxFYyRSZ8pIaSwtOYAnj5LJ6SIyPjZfvStZ/wBQDvmtna6yx3EsNNFJPGDJsDoy2olu06tte24k6hWcWF04rtnzE8yNILCCX77tN7h2vBNXWO4jkQfurQeVk1ezj2Wdtfu89UnE/S/iSfdJVMmRjnfpaT8l1TtORt/0jf6K5B1NJwUXjZywOJO9PHVMYd2nNFvFwH3UZjjuvjDIXMcS9jbBzbnMQGgA7zfzUZwskPBFYI18gjhYLvkcABqSATqdBu1X09Q0bYo2Rt7rGho5CyyPoQo5WPPXMyhzHuhcQPzA14ZLlO/skD3WxrHUnnCM08dgQhCULBCEIAEIQgAQhCABCEIAExxTDhK393Ap8hAGYYlstTyPcZIml7r3dbW9rX9Vlgwd9JUSxuBDQ67CRo5l9HBfRWO4ZmbnaNRvVF2jwwzU72AXeO031ab2v5i45p9KpiW5eMsMz0O+qaU8vZ9CRp5HRJPlf8LxY7szbpmJZmggObYG57IXRyNbJKV3qk8Jic6oha15jcZGgPFiWn9QB4hN2SOd3nezbKzdHVLnrNBmIikPjY9mxVaksRyGS04JsBEJesaw2jAcC6QudJLrmeW7mjW9vFTjm2KcUdSY3j11Uli9G0tEjNx3+RXLlJy5EN5K5iY/Il0BHVv37u6s/koWEHMwG1+FitHrJf8AZ52kd6J455TZZ5nABufD/NaaH7R9LgYU1B+IlhpmEtMzwwG5AAJ7RtfWwueSSds61kskUjnPyPcy+Y9rK4i9r6btyvXRtSNlrw/KCYo3OufhzdkEBQGMvH4yfL3OtkOu/vE/W6cnmeC2d8EHVYZEwNayNud3HU2HPiq7j4Ecojb8IBd/MR9lcWDLnmfwGgvu8AqLi8bhK4vNy43uPPX5IqbRK1NuBzhO09VTPY6GZ7HMDgzXMGh1s1mOuLGw4cFr3Q3t3W1lTLFUSdawRGQOLQHNIc1tiQBobn2WHtNty2H/ALPFPeSrfxbHGz3c4nXkFmkthONja7eSF6hZyoIQhAAhCEACEIQAIQhAAhCEAeEKr45hmR2ZvdKtKSqacPaWnigD532vwvqak2FmSDO3nvA9CD7qDIW07QYR2XsLQT8NwDrobD1tZZ7K1gcPy2d4aWGuoFvddGlPVEfHdFXJ9loHQrTXrJHWJDYTrbS7nNFr8lztXRRwyjJEwNLbghosXAkOHqNFcuimQuimNgBnaBYAcCT9QoqzzTyRLgksdwzK7M3cfkuMKrgOw7unRWaogD2lp4qm11KY3keB0XPEjPaunMcMxG7Ibc9Fm1votN2jqw+gmB7wYPm9o+6zRzgBc8PstdD9popcGidEdD/6ib+WIeo7Z/qCouN2/GT5SHN615v43cTdX3ouqwKCpf4SSOPoI22+izOF1yTz99d6vDOuTBfuZP7DYaJ62JrwHMBc9wIuCGjiPZXTabodoqt2YZoH8THax9WnQclGdEdDeSaY/CwRj1ccx+TfmtPSqs2pbFKkssw+i/7P8vXPElQ0Qgdh7WkveTvBae7bmtH2J2Ciw3rOrke/rAwHMGixZfUWHHMrSvElzbFZPUIQqACEIQAIQhAAhCEACEIQAIQhAAhCEAMsUw8St/cNyy7aXAjHOyQtOXrGucAL3ykF2nmATyK15VjpA2TfX0vVxSCKUPa8PNxuuCLt1F7ptKeiWS0XhlV2hohLATvLXNe0235j9wVbej/Dupo2X7zy55/xbh7AKlydGGIHDY6f8S0TMnLswe+xiygNbntfRxceavGw+EVFLSNhqXskcwkNc0uJLL3Gcu3u4K0pLRpXklv2cFgUbjdB1jLgdoKSQkFDMtpGltNKDpfK0X4kvbYfIrOak9lw9/Vb/jmzkFXH1crbtuHaHKbt1GoWf430PylxNNMzKdC2XMLejm7x5LVSqRisMbCSSwQWF4jJS4PIRcOqDa/gHuDdfVjf+pV2nGmvPkFquMdHb3UTKeFzS5gisXEtbdhGa9rm2p+SjMC6IH3eayUW3MbC4+pLnOHK1uKtCpFJsFJFu2Bwj8PRMuLPkvK7/Fq0cm2VjTegomwxsiYLMY0NaL30G7Upwssnl5FsEIQqkAhCE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030" name="AutoShape 6" descr="data:image/jpeg;base64,/9j/4AAQSkZJRgABAQAAAQABAAD/2wCEAAkGBhMSERQUExQVFBIWFRcVGBUXFhYUFRUXFxYVFRQYFRQYHCYeFxkjHBQXHy8gIycpLCwsFR4xNTAqNSYrLCkBCQoKDgwOGg8PGiwkHyQvLCksLCk0KSksLCwsLCwsLikpKiksLC0sLCwsLCksLCwsLCksLCwsLCwsLCwpLCwsKf/AABEIANAA0gMBIgACEQEDEQH/xAAcAAABBQEBAQAAAAAAAAAAAAAAAwQFBgcCAQj/xABFEAABAwIDBAgEBAQDBQkAAAABAAIDBBEFEiEGMUGBBxMiMlFhcZFCobHBFCNSYjNystGC4fAkQ2OSoggVFiU0g6PC8f/EABsBAAIDAQEBAAAAAAAAAAAAAAADAQIEBQYH/8QAMREAAgEDAwMBBwMEAwAAAAAAAAECAwQREiExBUFREyJhcZGhsdEUMsEGgeHwI0Ji/9oADAMBAAIRAxEAPwDbEIQgAQhCABCEIAEIQgAQhCABCEIAELkvA4pJ9Ywb3BQ2lyThsXXiYS43EPiTKfayJvEJErmlDmSLqnN8InV4qZWdI0LN72hQtX0txDQPv5AJMr+l2y/gmMVvPuaaSk3VLRvcFj0/Sc9/8OOR3IprJtBiEvchLQeLkifUccR+bSGK18s2GTGYm/EmFTtbE3ispdhmJy96UM9EN2FkdrLUvPkFjn1XzKK+GWNVoveaDUdJUMe8j3C9wzpIhldYgAX3g3t6hUaLYGnG/M4+ZUNjODfg3sfGeyXAW9UmHUnUliE3n4bF3axS3R9AxSBwBBuCu1WtlK0mNjT4aKyr0VGp6kFLyc6cdMmgQhCaUBCbVFc1m9RVTthAzQu1VZTjHlkqLfBPIVRn6QoRu/17qMquk9g8Bz/ss8ruiu4xUZvsaCuS4BZVVdLA/V7aqKqOkiZ/da93pokyv49k/t9xit5GzuqWDe4e6bS41E3e5Ys/aSuk7sRt5leGlxCTe5rFln1Jrsl8X+Bqtc8s16XamEcb81H1O3sTeIHNZoNk53/xJzyTmLYWH43Pd6lY59X/APa/ssjlaLwWmt6UYm7nt5FQ9R0sg93M4+QXEGyNM3/dg+pUlDhkTd0bRyWKfVc95P5IbG2S7Ir0u39VJ/DhkN917pE1+Jy7mBnqVOHaCFlT+HJs/dfcA46gc1LhizVb2cf3Q58tsbGkuzKWMAr5O/OG+iUj2DJ1kqHu9NFchGvcqyPqFX/rhfBIb6aK1T7A0rTq1zvUqTg2cp2d2JntdSmVdBqzzu6s/wB0mWVOK4Q3jpmt7rWj0ASmVKhq9yLO5t8ltOBAtRkSxYgMUaicDcsVT2yZnlpYv1SX5BXTIqs6LrsXY3hFHfmSuj0/epnwmJq8GiYPTZco8B9lOphhsepKfr6FRjpgkcCbzJsEIQmlCmbSVZbG53FZZPNJNIWtNvErYdo8LDmuHB2714LJaaPqapzHaZt3quH1DUpZ92xut8PY9j2XB78jincOy0A3tLvUqTY1LtC87O6qvublFDanwaFu6NvsnsdO0bmgcl01qUY1ZZ1JPll1FI6a1dhqGtSgCzuRc8DUoGr0NXYaqORY5ypDEa1sMTpH7mi/qeATwBZ/0h4xmkFONzLOd5uIuPYLRZ0HXqqPblkSlpRUqysdJK6R3ec4u04a6eyv+x21wlAhmIEu5rv1jgD5rO3BL01HI8F7GuIaRctF8pO5equbenWp6ZbeH4MkJOLNvDF7kUPsbXTS0rXTNIcCWgkWLmi1nEe45KI2k2+NPO6KOMOyWzEm2p4Dy815KNnVqVZUobtGzWkssuLWL2yoMfSmfig9nJ/RdJMcj2sEEmZxDQAQbkmwV5dMuY7uJHqxZcMqF2FB7ZVM8dM404JkJsSNS1vEgeKxUabqTUM4yXcsExlXWVYk3aaqH+/k5uul4ts63cJnHytcn+67T6HV7SX1EfqEbNZVvYmPrK+rl8HZByCkMAp6htNnqXF0rmlxBsMgtcNt4/3XHRnSkU8kjhZ0kjna+qZ062lCq4y8pfz/AAUrTWjKNAoW2b6pyuIW2aPRdr3K4OI3uCEIUkCNXT522WVdIGBGwmaO0035ha2oPH8ND2m40cLc1muaXqQ25G0Z6JZM1wuqEkbXeVj6hSDAoKlYaaqdC7RjzdvrxVhaF4e6g4SwdiDyjtrUo1ijqrG4Yu88X8BqVA1u3Tr/AJTAB4u1+SXTtatXhFnJIurWrtrFH4BiZnhD3Nyu3EcD5jyUk6K4IO4+Gh91jnFwk4y7DFuhtiGLwwC8jw3y3n2VSxTpHOogZb97v7KI2owCSnku4ukjcezIdf8AC7wd9VBOYvQWnT6GlTb1fYROo+DRtiNoKioL2ygOa0XDwLWJ+E+Km63ZinmlEsjLvAtv0Nt2YcVmmEbUT04yxuGW98paCCfVWnC+kkEgTx5f3s1HNu/2We6sq8ajqUFhe4vCaxiRC9IlAI6oFoAa6JugFhdtwpHotl/MnZ4ta72Nj9Ur0jBkkdPNG4OYS5uYag3AcPuovo7qmx1Tsxs0wvufANs77LT7VWwafOPqmU4nk06edsbC55DWNGpOgCy/bXaGCpdaKLtDfMdC4eAHEeqbbVbSuq5DYkQt0Y3x/c7zO9Otl9h31VpJD1cF9D8T/wCXwHmlWtpCzj61d4f+/MmUnLZFVyq9dGeAZnGqeNG9mP8Amt23D0vZNNo9jnfjGRU8ThG5rAHalrf1uc75rTMPoGwxMiYLNY0NHLeT5nfzU9Rv4q3SpveX0RWEd9xQNVE2+2zLL00DrP3SvHw31LGnx8TwU5tvtJ+Egsz+NJdrP227zz6X08ystwHBX1c7Ymk3JJe865W73OPn9SsnSrOOP1NbhcfktUl2Q1oaJ0r2sb8RtfgOJ19ATyUs7GI6cubA3SxaZD33+d+AurltpgsdLRAxDK2Npbb4i6QgFxcOO/3WVvjJK9r0qrC4petFd2kZKmzHH/fBDiTcuOtwTp4KxUHSFUxPjPWOMbSCW2FiDvvoqXIx10OJAOl/JdPCb3QpyeGfXVHUCSNj291zQ4ehAKWUNsfQuhoaaN5u5sTL82g25KZWdrfYxsEIQoIBJzw5mkJRCAMu6QcEJb1rO/Gb+yj6fLVQC5IzDe02IcN60vGqAOabjRwIKyuiiNLVvgd3H3LPXwXmeqW7i9cfj+fydK2nlYZUsXwh9O+z9Qdz+DvXwKZErV6iiZKwseA5p4H6jzVHxTZGaGQGNpliJFtLkC+54+6z219GqtM9n9zTKDQpgu2ckNmyDrIxye0eR3Hmr7h2IxztzRuDhx8R6jeFVcW2FDmB8AyPtcxE9km1zlPAqo0eJS0suZt2PabOadL+Ic3iEidtRvE5UniSLKThszYKijbK0seMzSLEeP8AYrMNpdlZKZ92gvicey4Akj9rgPqtF2fxhtTC2Ruh3Ob+lw3j0T2sqxFG6RwJa0ZjYXNhvsFy7e5q2lR08Z7YHSipLJXP/AlNLG12R0MhYCcpOjra3adFU8f2LmpgXj8yL9bRq3+dvAee5alRVTZWNkZq17Q4cND4ptiOPU8LT1kjN2rLhzjf9vFaLW8u3V0RTlvx/kXOMMZZjZq3ZDHmOQkOy8LjjbgUg15F7aaW5HepbHYYXOMtMfynHVh0dGTqRb9PgeShyF6lwcdpLBnzksOxOzwq6jtj8mMZn+f6W8z8gtgZEAAALACwA3D0VV6MqDLR5+MsjnX8h2G/QnmreAvF9WuXUruHaOw6OyGGI4qyAxB97yvEbba6nx8k8sq5trp+Dd4VcfzurKQsdSCjRhNcvP0ZOTIuk2pLq3LwZGwDndx+qsnRNRAQSy27TpMt/wBrRu9yqr0jD/zCT+Vn9IV96MogKBh/U95+dvsvQ30tHTopd8Cu4vt9TF+Hz2FyAH/8rgT8liM82gI/yX0NjFAJ4JYiSA9jm3G8aL55rcImY9zWRyOZfQhpP0XY/pirm0lHxJ/UTVznKGRrLE3U1shhJrKyCEaB7u15NaMzj8lDS4bKB/BlHrG4fZbL0F7HtbG6tkv1pL4mAi2Ro7xHmbkcl6jVhZZkm2jWmiwA8F6hCzGcEIQgAQhCAOJY8wIKznpAwUlglaPzYiDyC0lRmMUgcCTuIsVnuKSqQa7jKc9LKFhVaJomvHEa+R4hSDFXMOhNLVyU7u48l8f3AVkaF88u6PpVGvkd6EtSFGBUnpJwjRk7R+x58f0kq8NCQxjDhPBJGfiaQPXeD7qlnX9GtGXbuWnHVHBRujHEssskJ3Pbmb6t3/L6K/1EjHBzHEWcC08xZZxgOx9dHPHJ1YZlcL5ntGlyDoPJXPF6IhxcNx1W7qEKcrhTjJb+PKEwbUcFExHa6anpmUcZLZGF+Z47wYHHIBpxCoMszy4kudmOpN7nmpzbS7a6Qnc8McPQtA+oKhg8Ejx+y+gWVKnTpJwWM7v3tnLqScpbjimrnNBDRlLgAXDfvvbzHknlNV9Y0usAQQHAbje9nDwBtqFHtk1IS2Fj8x3h1bifLUZfn9U25gpwCEmmjfNjY8tBTD/hA+9z91MqH2LkDqCmP/CA5tuD9FNWXx66b9aefL+50k9is7fC0MDvCqh/qsrPbVVvb8f7I08RUQH/AOQBWY8T6lOqZlb0kvMl9irZE1OylJLKZZIWvkNrl1zuFhpeykqelZG0NY0NYNA1osB6AKHqtqmDSMFx8ToP81E1e0kjuOU/tFh7rvW/9PX1zFetLSuye/0FOa7FoxWtZDGXP4ggDW7jbQAKhw489jcrbRjwDQT7kLyaqc++ZxPqSdeaaPFvhvyXs+ldLh0+m4ReW+WLcmxxNjkrt8riDwIafsrXsRtpCxgp5iI3tJyk3AeHEuuTawOqpRj0vaySdTbj/ryXVlFSWGLlHVybtFKHC7SCDxGoPMLpYth+MSw917hbcATa3pwVlw3pLeHATNDm+LAQ4cN3HVZpUGuBEqTRoqFyx9wCNxF0JGGJOkIQgAXEkeYEHiu0IAzjb/ByWCZg/Nhdm9RxCi249nY1zPiF+fELS8VpMzSbXFiHDyWRw4d1FRJTk9lxL4juBB3tHmvN9VtU3rwdO2qNrSWChxi9g5TLCqe+nLDY71Y8NqR1d3OAt4kD6rylxRSWqJvjPsySaFzM1pBDtyj5tpqVmjp4r+AdnPs26icRxnrNYWTPHj1bmN/5pMoS6NlXqyxGL+RWU0kVjpDwON5jcDlId1eccA7u5vLN9Ss8xXBpad9pGlpO7i12trgjgtGxuq62N8bhlJ/dmc0g6Gw0+ab1eKSPtfRgAAbZjuOpNwbk+q+kdJt7qFNQqrCWefoc2qot5RmYfqth6KtkYnUrp5o2yOkf2cwDgGs0FhwJN1CnEXt7uUf+1Ef/AKqWwLEo5HZawPfHwLHGNoGpIdFGQDqfBaep2datbuFJ4f8ABSniLyzRTPDA0NLoomjcCWMA9Bomb9rqQGwna8+EYdIf+kFPMD2fw14vBHC48ewC72fcqxw4dGzRrQB4AWHsF46P9Nyb/wCRv/f7Mc7mKM72nrX1dOYqenqHOzscCYzG3svDjq8jgDwT7FMSqRC9z6bqoy0tzOla52ugsxg+6vghA4BVDpKqrQxR/rkufRuv3XYteh0oSgnvpeVz+fcL9fVskUKJmnHRLBqZx1X5ob+25Tlj7L1hZbHYYghBK4kdvUgBNyBwshyRjJNydy4fVWF0YIPSd/mUyq5C1pIFyD87i911UVWVtzw0Hm47khX/AME30Phx1tfmp4B7n0HSygsYb72g/IIXOHg9VHp8Df6Qhc5mIVQhCqQCEIQB4qptnhkMoDZIweIducPQhWxRmPUmeO43j6KsoKaw0SpOO6Mxk2Oad88+X9JkNkrS7H07DcsD/wCe7/6iVOWXqV+nprsX9afkdYa6GPTq2j+VrW/QLM6zEXyPc8vcbvd3iTpfQWPktCCy3rw0i53k8jdb7OlCDelJF4yb5HMmp1K8LVy4rzrF0S53lsvGtsb8V51q8dIgBxT4hI0991/I2t7KZpdvqmA/xC5g1LXG4txsSLqr9br6pKtqdMgBLiPr5qrinyiGj6QoKtssTJG6te1rwfIi6oXSXITUQtHwxl1vMut9lI9FGLdbRdUT26d3VH0sHN/qI5Kv9I8h/GgcBE356rn046ajQuC9opGIVOSoieTYEmM+puQVL9ZfmomTCjUT0kWbKXzgZt9tCbkck/eCxxbqS1xbf0Nita8GnuO2u4LycpFkl238f9ar06alAHtU/Ky3FR7n9zXilKqS97pg+fLv4f8A4pIAkSzhpPYiuT4F5PZ9lLRQB8sLXd10rB5ntC5KQbRsifIxvaZnLu137kDipfY7CpKmthJs1kbhKRxysOg5mwUN4TbIbwsm0r1FkLnGMEIQoAEIQgAXjm3BB3FeoQBTcVoureRw4JkQrhi1AJGad4ahVKSMg2O9AHDd6y2sizOkjIAIkfv4do7lqKzvaeANqZRlJdmD220NnAEa+61WvLQymReHVoeC0m7mm1/EeKcSgqIwmivUva7vuie9ob8Lm6i/joCpOmnDhrof8rrankankUJ0XMj0PHkk5HK5InG4F2vC6b0zg6aQ3N7AD28EpI/LquKSnAY2e/flcw/tc1ocLHzDlV8ogu3QxXGKvlg3tliL/wDFGRbnZ59lMdJDSK0H9ULbH+Um/wBVR9k8RFPXR1DiQ3rWtPm13ZP2V/6W4+3TPH6ZBf0yn+6yyWKnxKraZnNLirIcSpXOJyMkzuPG+VwaB7qfZvLhqCSSPU3VKpIesrPJgL/G54K7Q8B5K3O46Ly8nAg4tPJeTDd6fNLWXD47udru058VYsxg6HMLcVH4pS2ZcnTM2/pmGZTwhAGgUbjDAYnX3WIUlWPMSka6eV9hlLyQOIBtb5WV16KabM+eXgA2Jv8AU77LLsMqbxNJ3htr7/dbT0ZUPV0LXHfK50nImzfkEmq8QKVHiOC2IXqFiMoIQhAAhCEACEIQAKExzCs3baNeIU2hAFBewjfoVUdu6AWZMBrpG4+5b/Za7iWFtkGgs7xVLx3Bs8b4ZNMwtfwO9p5GyZTnplklPDMTixP8PUsk4AOa7zDmkH6p9ROEsbXN0d/YWsorGqZwLgQAWktI4gg2KdbMSXjc39y3xl7WBye5LMmv43XMklkq2/JNoWktF92v1Ti42neXaDUn25penqQyKaBxAuWSs006xtg4eV2/RLMcBfxUbDSOmeGNtnkeA0ndfU/ZD4Ks7q3nKN+hafYgrWduKOWrpYxFYyRSZ8pIaSwtOYAnj5LJ6SIyPjZfvStZ/wBQDvmtna6yx3EsNNFJPGDJsDoy2olu06tte24k6hWcWF04rtnzE8yNILCCX77tN7h2vBNXWO4jkQfurQeVk1ezj2Wdtfu89UnE/S/iSfdJVMmRjnfpaT8l1TtORt/0jf6K5B1NJwUXjZywOJO9PHVMYd2nNFvFwH3UZjjuvjDIXMcS9jbBzbnMQGgA7zfzUZwskPBFYI18gjhYLvkcABqSATqdBu1X09Q0bYo2Rt7rGho5CyyPoQo5WPPXMyhzHuhcQPzA14ZLlO/skD3WxrHUnnCM08dgQhCULBCEIAEIQgAQhCABCEIAExxTDhK393Ap8hAGYYlstTyPcZIml7r3dbW9rX9Vlgwd9JUSxuBDQ67CRo5l9HBfRWO4ZmbnaNRvVF2jwwzU72AXeO031ab2v5i45p9KpiW5eMsMz0O+qaU8vZ9CRp5HRJPlf8LxY7szbpmJZmggObYG57IXRyNbJKV3qk8Jic6oha15jcZGgPFiWn9QB4hN2SOd3nezbKzdHVLnrNBmIikPjY9mxVaksRyGS04JsBEJesaw2jAcC6QudJLrmeW7mjW9vFTjm2KcUdSY3j11Uli9G0tEjNx3+RXLlJy5EN5K5iY/Il0BHVv37u6s/koWEHMwG1+FitHrJf8AZ52kd6J455TZZ5nABufD/NaaH7R9LgYU1B+IlhpmEtMzwwG5AAJ7RtfWwueSSds61kskUjnPyPcy+Y9rK4i9r6btyvXRtSNlrw/KCYo3OufhzdkEBQGMvH4yfL3OtkOu/vE/W6cnmeC2d8EHVYZEwNayNud3HU2HPiq7j4Ecojb8IBd/MR9lcWDLnmfwGgvu8AqLi8bhK4vNy43uPPX5IqbRK1NuBzhO09VTPY6GZ7HMDgzXMGh1s1mOuLGw4cFr3Q3t3W1lTLFUSdawRGQOLQHNIc1tiQBobn2WHtNty2H/ALPFPeSrfxbHGz3c4nXkFmkthONja7eSF6hZyoIQhAAhCEACEIQAIQhAAhCEAeEKr45hmR2ZvdKtKSqacPaWnigD532vwvqak2FmSDO3nvA9CD7qDIW07QYR2XsLQT8NwDrobD1tZZ7K1gcPy2d4aWGuoFvddGlPVEfHdFXJ9loHQrTXrJHWJDYTrbS7nNFr8lztXRRwyjJEwNLbghosXAkOHqNFcuimQuimNgBnaBYAcCT9QoqzzTyRLgksdwzK7M3cfkuMKrgOw7unRWaogD2lp4qm11KY3keB0XPEjPaunMcMxG7Ibc9Fm1votN2jqw+gmB7wYPm9o+6zRzgBc8PstdD9popcGidEdD/6ib+WIeo7Z/qCouN2/GT5SHN615v43cTdX3ouqwKCpf4SSOPoI22+izOF1yTz99d6vDOuTBfuZP7DYaJ62JrwHMBc9wIuCGjiPZXTabodoqt2YZoH8THax9WnQclGdEdDeSaY/CwRj1ccx+TfmtPSqs2pbFKkssw+i/7P8vXPElQ0Qgdh7WkveTvBae7bmtH2J2Ciw3rOrke/rAwHMGixZfUWHHMrSvElzbFZPUIQqACEIQAIQhAAhCEACEIQAIQhAAhCEAMsUw8St/cNyy7aXAjHOyQtOXrGucAL3ykF2nmATyK15VjpA2TfX0vVxSCKUPa8PNxuuCLt1F7ptKeiWS0XhlV2hohLATvLXNe0235j9wVbej/Dupo2X7zy55/xbh7AKlydGGIHDY6f8S0TMnLswe+xiygNbntfRxceavGw+EVFLSNhqXskcwkNc0uJLL3Gcu3u4K0pLRpXklv2cFgUbjdB1jLgdoKSQkFDMtpGltNKDpfK0X4kvbYfIrOak9lw9/Vb/jmzkFXH1crbtuHaHKbt1GoWf430PylxNNMzKdC2XMLejm7x5LVSqRisMbCSSwQWF4jJS4PIRcOqDa/gHuDdfVjf+pV2nGmvPkFquMdHb3UTKeFzS5gisXEtbdhGa9rm2p+SjMC6IH3eayUW3MbC4+pLnOHK1uKtCpFJsFJFu2Bwj8PRMuLPkvK7/Fq0cm2VjTegomwxsiYLMY0NaL30G7Upwssnl5FsEIQqkAhCE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032" name="AutoShape 8" descr="data:image/jpeg;base64,/9j/4AAQSkZJRgABAQAAAQABAAD/2wCEAAkGBhMSERQUExQVFBIWFRcVGBUXFhYUFRUXFxYVFRQYFRQYHCYeFxkjHBQXHy8gIycpLCwsFR4xNTAqNSYrLCkBCQoKDgwOGg8PGiwkHyQvLCksLCk0KSksLCwsLCwsLikpKiksLC0sLCwsLCksLCwsLCksLCwsLCwsLCwpLCwsKf/AABEIANAA0gMBIgACEQEDEQH/xAAcAAABBQEBAQAAAAAAAAAAAAAAAwQFBgcCAQj/xABFEAABAwIDBAgEBAQDBQkAAAABAAIDBBEFEiEGMUGBBxMiMlFhcZFCobHBFCNSYjNystGC4fAkQ2OSoggVFiU0g6PC8f/EABsBAAIDAQEBAAAAAAAAAAAAAAADAQIEBQYH/8QAMREAAgEDAwMBBwMEAwAAAAAAAAECAwQREiExBUFREyJhcZGhsdEUMsEGgeHwI0Ji/9oADAMBAAIRAxEAPwDbEIQgAQhCABCEIAEIQgAQhCABCEIAELkvA4pJ9Ywb3BQ2lyThsXXiYS43EPiTKfayJvEJErmlDmSLqnN8InV4qZWdI0LN72hQtX0txDQPv5AJMr+l2y/gmMVvPuaaSk3VLRvcFj0/Sc9/8OOR3IprJtBiEvchLQeLkifUccR+bSGK18s2GTGYm/EmFTtbE3ispdhmJy96UM9EN2FkdrLUvPkFjn1XzKK+GWNVoveaDUdJUMe8j3C9wzpIhldYgAX3g3t6hUaLYGnG/M4+ZUNjODfg3sfGeyXAW9UmHUnUliE3n4bF3axS3R9AxSBwBBuCu1WtlK0mNjT4aKyr0VGp6kFLyc6cdMmgQhCaUBCbVFc1m9RVTthAzQu1VZTjHlkqLfBPIVRn6QoRu/17qMquk9g8Bz/ss8ruiu4xUZvsaCuS4BZVVdLA/V7aqKqOkiZ/da93pokyv49k/t9xit5GzuqWDe4e6bS41E3e5Ys/aSuk7sRt5leGlxCTe5rFln1Jrsl8X+Bqtc8s16XamEcb81H1O3sTeIHNZoNk53/xJzyTmLYWH43Pd6lY59X/APa/ssjlaLwWmt6UYm7nt5FQ9R0sg93M4+QXEGyNM3/dg+pUlDhkTd0bRyWKfVc95P5IbG2S7Ir0u39VJ/DhkN917pE1+Jy7mBnqVOHaCFlT+HJs/dfcA46gc1LhizVb2cf3Q58tsbGkuzKWMAr5O/OG+iUj2DJ1kqHu9NFchGvcqyPqFX/rhfBIb6aK1T7A0rTq1zvUqTg2cp2d2JntdSmVdBqzzu6s/wB0mWVOK4Q3jpmt7rWj0ASmVKhq9yLO5t8ltOBAtRkSxYgMUaicDcsVT2yZnlpYv1SX5BXTIqs6LrsXY3hFHfmSuj0/epnwmJq8GiYPTZco8B9lOphhsepKfr6FRjpgkcCbzJsEIQmlCmbSVZbG53FZZPNJNIWtNvErYdo8LDmuHB2714LJaaPqapzHaZt3quH1DUpZ92xut8PY9j2XB78jincOy0A3tLvUqTY1LtC87O6qvublFDanwaFu6NvsnsdO0bmgcl01qUY1ZZ1JPll1FI6a1dhqGtSgCzuRc8DUoGr0NXYaqORY5ypDEa1sMTpH7mi/qeATwBZ/0h4xmkFONzLOd5uIuPYLRZ0HXqqPblkSlpRUqysdJK6R3ec4u04a6eyv+x21wlAhmIEu5rv1jgD5rO3BL01HI8F7GuIaRctF8pO5equbenWp6ZbeH4MkJOLNvDF7kUPsbXTS0rXTNIcCWgkWLmi1nEe45KI2k2+NPO6KOMOyWzEm2p4Dy815KNnVqVZUobtGzWkssuLWL2yoMfSmfig9nJ/RdJMcj2sEEmZxDQAQbkmwV5dMuY7uJHqxZcMqF2FB7ZVM8dM404JkJsSNS1vEgeKxUabqTUM4yXcsExlXWVYk3aaqH+/k5uul4ts63cJnHytcn+67T6HV7SX1EfqEbNZVvYmPrK+rl8HZByCkMAp6htNnqXF0rmlxBsMgtcNt4/3XHRnSkU8kjhZ0kjna+qZ062lCq4y8pfz/AAUrTWjKNAoW2b6pyuIW2aPRdr3K4OI3uCEIUkCNXT522WVdIGBGwmaO0035ha2oPH8ND2m40cLc1muaXqQ25G0Z6JZM1wuqEkbXeVj6hSDAoKlYaaqdC7RjzdvrxVhaF4e6g4SwdiDyjtrUo1ijqrG4Yu88X8BqVA1u3Tr/AJTAB4u1+SXTtatXhFnJIurWrtrFH4BiZnhD3Nyu3EcD5jyUk6K4IO4+Gh91jnFwk4y7DFuhtiGLwwC8jw3y3n2VSxTpHOogZb97v7KI2owCSnku4ukjcezIdf8AC7wd9VBOYvQWnT6GlTb1fYROo+DRtiNoKioL2ygOa0XDwLWJ+E+Km63ZinmlEsjLvAtv0Nt2YcVmmEbUT04yxuGW98paCCfVWnC+kkEgTx5f3s1HNu/2We6sq8ajqUFhe4vCaxiRC9IlAI6oFoAa6JugFhdtwpHotl/MnZ4ta72Nj9Ur0jBkkdPNG4OYS5uYag3AcPuovo7qmx1Tsxs0wvufANs77LT7VWwafOPqmU4nk06edsbC55DWNGpOgCy/bXaGCpdaKLtDfMdC4eAHEeqbbVbSuq5DYkQt0Y3x/c7zO9Otl9h31VpJD1cF9D8T/wCXwHmlWtpCzj61d4f+/MmUnLZFVyq9dGeAZnGqeNG9mP8Amt23D0vZNNo9jnfjGRU8ThG5rAHalrf1uc75rTMPoGwxMiYLNY0NHLeT5nfzU9Rv4q3SpveX0RWEd9xQNVE2+2zLL00DrP3SvHw31LGnx8TwU5tvtJ+Egsz+NJdrP227zz6X08ystwHBX1c7Ymk3JJe865W73OPn9SsnSrOOP1NbhcfktUl2Q1oaJ0r2sb8RtfgOJ19ATyUs7GI6cubA3SxaZD33+d+AurltpgsdLRAxDK2Npbb4i6QgFxcOO/3WVvjJK9r0qrC4petFd2kZKmzHH/fBDiTcuOtwTp4KxUHSFUxPjPWOMbSCW2FiDvvoqXIx10OJAOl/JdPCb3QpyeGfXVHUCSNj291zQ4ehAKWUNsfQuhoaaN5u5sTL82g25KZWdrfYxsEIQoIBJzw5mkJRCAMu6QcEJb1rO/Gb+yj6fLVQC5IzDe02IcN60vGqAOabjRwIKyuiiNLVvgd3H3LPXwXmeqW7i9cfj+fydK2nlYZUsXwh9O+z9Qdz+DvXwKZErV6iiZKwseA5p4H6jzVHxTZGaGQGNpliJFtLkC+54+6z219GqtM9n9zTKDQpgu2ckNmyDrIxye0eR3Hmr7h2IxztzRuDhx8R6jeFVcW2FDmB8AyPtcxE9km1zlPAqo0eJS0suZt2PabOadL+Ic3iEidtRvE5UniSLKThszYKijbK0seMzSLEeP8AYrMNpdlZKZ92gvicey4Akj9rgPqtF2fxhtTC2Ruh3Ob+lw3j0T2sqxFG6RwJa0ZjYXNhvsFy7e5q2lR08Z7YHSipLJXP/AlNLG12R0MhYCcpOjra3adFU8f2LmpgXj8yL9bRq3+dvAee5alRVTZWNkZq17Q4cND4ptiOPU8LT1kjN2rLhzjf9vFaLW8u3V0RTlvx/kXOMMZZjZq3ZDHmOQkOy8LjjbgUg15F7aaW5HepbHYYXOMtMfynHVh0dGTqRb9PgeShyF6lwcdpLBnzksOxOzwq6jtj8mMZn+f6W8z8gtgZEAAALACwA3D0VV6MqDLR5+MsjnX8h2G/QnmreAvF9WuXUruHaOw6OyGGI4qyAxB97yvEbba6nx8k8sq5trp+Dd4VcfzurKQsdSCjRhNcvP0ZOTIuk2pLq3LwZGwDndx+qsnRNRAQSy27TpMt/wBrRu9yqr0jD/zCT+Vn9IV96MogKBh/U95+dvsvQ30tHTopd8Cu4vt9TF+Hz2FyAH/8rgT8liM82gI/yX0NjFAJ4JYiSA9jm3G8aL55rcImY9zWRyOZfQhpP0XY/pirm0lHxJ/UTVznKGRrLE3U1shhJrKyCEaB7u15NaMzj8lDS4bKB/BlHrG4fZbL0F7HtbG6tkv1pL4mAi2Ro7xHmbkcl6jVhZZkm2jWmiwA8F6hCzGcEIQgAQhCAOJY8wIKznpAwUlglaPzYiDyC0lRmMUgcCTuIsVnuKSqQa7jKc9LKFhVaJomvHEa+R4hSDFXMOhNLVyU7u48l8f3AVkaF88u6PpVGvkd6EtSFGBUnpJwjRk7R+x58f0kq8NCQxjDhPBJGfiaQPXeD7qlnX9GtGXbuWnHVHBRujHEssskJ3Pbmb6t3/L6K/1EjHBzHEWcC08xZZxgOx9dHPHJ1YZlcL5ntGlyDoPJXPF6IhxcNx1W7qEKcrhTjJb+PKEwbUcFExHa6anpmUcZLZGF+Z47wYHHIBpxCoMszy4kudmOpN7nmpzbS7a6Qnc8McPQtA+oKhg8Ejx+y+gWVKnTpJwWM7v3tnLqScpbjimrnNBDRlLgAXDfvvbzHknlNV9Y0usAQQHAbje9nDwBtqFHtk1IS2Fj8x3h1bifLUZfn9U25gpwCEmmjfNjY8tBTD/hA+9z91MqH2LkDqCmP/CA5tuD9FNWXx66b9aefL+50k9is7fC0MDvCqh/qsrPbVVvb8f7I08RUQH/AOQBWY8T6lOqZlb0kvMl9irZE1OylJLKZZIWvkNrl1zuFhpeykqelZG0NY0NYNA1osB6AKHqtqmDSMFx8ToP81E1e0kjuOU/tFh7rvW/9PX1zFetLSuye/0FOa7FoxWtZDGXP4ggDW7jbQAKhw489jcrbRjwDQT7kLyaqc++ZxPqSdeaaPFvhvyXs+ldLh0+m4ReW+WLcmxxNjkrt8riDwIafsrXsRtpCxgp5iI3tJyk3AeHEuuTawOqpRj0vaySdTbj/ryXVlFSWGLlHVybtFKHC7SCDxGoPMLpYth+MSw917hbcATa3pwVlw3pLeHATNDm+LAQ4cN3HVZpUGuBEqTRoqFyx9wCNxF0JGGJOkIQgAXEkeYEHiu0IAzjb/ByWCZg/Nhdm9RxCi249nY1zPiF+fELS8VpMzSbXFiHDyWRw4d1FRJTk9lxL4juBB3tHmvN9VtU3rwdO2qNrSWChxi9g5TLCqe+nLDY71Y8NqR1d3OAt4kD6rylxRSWqJvjPsySaFzM1pBDtyj5tpqVmjp4r+AdnPs26icRxnrNYWTPHj1bmN/5pMoS6NlXqyxGL+RWU0kVjpDwON5jcDlId1eccA7u5vLN9Ss8xXBpad9pGlpO7i12trgjgtGxuq62N8bhlJ/dmc0g6Gw0+ab1eKSPtfRgAAbZjuOpNwbk+q+kdJt7qFNQqrCWefoc2qot5RmYfqth6KtkYnUrp5o2yOkf2cwDgGs0FhwJN1CnEXt7uUf+1Ef/AKqWwLEo5HZawPfHwLHGNoGpIdFGQDqfBaep2datbuFJ4f8ABSniLyzRTPDA0NLoomjcCWMA9Bomb9rqQGwna8+EYdIf+kFPMD2fw14vBHC48ewC72fcqxw4dGzRrQB4AWHsF46P9Nyb/wCRv/f7Mc7mKM72nrX1dOYqenqHOzscCYzG3svDjq8jgDwT7FMSqRC9z6bqoy0tzOla52ugsxg+6vghA4BVDpKqrQxR/rkufRuv3XYteh0oSgnvpeVz+fcL9fVskUKJmnHRLBqZx1X5ob+25Tlj7L1hZbHYYghBK4kdvUgBNyBwshyRjJNydy4fVWF0YIPSd/mUyq5C1pIFyD87i911UVWVtzw0Hm47khX/AME30Phx1tfmp4B7n0HSygsYb72g/IIXOHg9VHp8Df6Qhc5mIVQhCqQCEIQB4qptnhkMoDZIweIducPQhWxRmPUmeO43j6KsoKaw0SpOO6Mxk2Oad88+X9JkNkrS7H07DcsD/wCe7/6iVOWXqV+nprsX9afkdYa6GPTq2j+VrW/QLM6zEXyPc8vcbvd3iTpfQWPktCCy3rw0i53k8jdb7OlCDelJF4yb5HMmp1K8LVy4rzrF0S53lsvGtsb8V51q8dIgBxT4hI0991/I2t7KZpdvqmA/xC5g1LXG4txsSLqr9br6pKtqdMgBLiPr5qrinyiGj6QoKtssTJG6te1rwfIi6oXSXITUQtHwxl1vMut9lI9FGLdbRdUT26d3VH0sHN/qI5Kv9I8h/GgcBE356rn046ajQuC9opGIVOSoieTYEmM+puQVL9ZfmomTCjUT0kWbKXzgZt9tCbkck/eCxxbqS1xbf0Nita8GnuO2u4LycpFkl238f9ar06alAHtU/Ky3FR7n9zXilKqS97pg+fLv4f8A4pIAkSzhpPYiuT4F5PZ9lLRQB8sLXd10rB5ntC5KQbRsifIxvaZnLu137kDipfY7CpKmthJs1kbhKRxysOg5mwUN4TbIbwsm0r1FkLnGMEIQoAEIQgAXjm3BB3FeoQBTcVoureRw4JkQrhi1AJGad4ahVKSMg2O9AHDd6y2sizOkjIAIkfv4do7lqKzvaeANqZRlJdmD220NnAEa+61WvLQymReHVoeC0m7mm1/EeKcSgqIwmivUva7vuie9ob8Lm6i/joCpOmnDhrof8rrankankUJ0XMj0PHkk5HK5InG4F2vC6b0zg6aQ3N7AD28EpI/LquKSnAY2e/flcw/tc1ocLHzDlV8ogu3QxXGKvlg3tliL/wDFGRbnZ59lMdJDSK0H9ULbH+Um/wBVR9k8RFPXR1DiQ3rWtPm13ZP2V/6W4+3TPH6ZBf0yn+6yyWKnxKraZnNLirIcSpXOJyMkzuPG+VwaB7qfZvLhqCSSPU3VKpIesrPJgL/G54K7Q8B5K3O46Ly8nAg4tPJeTDd6fNLWXD47udru058VYsxg6HMLcVH4pS2ZcnTM2/pmGZTwhAGgUbjDAYnX3WIUlWPMSka6eV9hlLyQOIBtb5WV16KabM+eXgA2Jv8AU77LLsMqbxNJ3htr7/dbT0ZUPV0LXHfK50nImzfkEmq8QKVHiOC2IXqFiMoIQhAAhCEACEIQAKExzCs3baNeIU2hAFBewjfoVUdu6AWZMBrpG4+5b/Za7iWFtkGgs7xVLx3Bs8b4ZNMwtfwO9p5GyZTnplklPDMTixP8PUsk4AOa7zDmkH6p9ROEsbXN0d/YWsorGqZwLgQAWktI4gg2KdbMSXjc39y3xl7WBye5LMmv43XMklkq2/JNoWktF92v1Ti42neXaDUn25penqQyKaBxAuWSs006xtg4eV2/RLMcBfxUbDSOmeGNtnkeA0ndfU/ZD4Ks7q3nKN+hafYgrWduKOWrpYxFYyRSZ8pIaSwtOYAnj5LJ6SIyPjZfvStZ/wBQDvmtna6yx3EsNNFJPGDJsDoy2olu06tte24k6hWcWF04rtnzE8yNILCCX77tN7h2vBNXWO4jkQfurQeVk1ezj2Wdtfu89UnE/S/iSfdJVMmRjnfpaT8l1TtORt/0jf6K5B1NJwUXjZywOJO9PHVMYd2nNFvFwH3UZjjuvjDIXMcS9jbBzbnMQGgA7zfzUZwskPBFYI18gjhYLvkcABqSATqdBu1X09Q0bYo2Rt7rGho5CyyPoQo5WPPXMyhzHuhcQPzA14ZLlO/skD3WxrHUnnCM08dgQhCULBCEIAEIQgAQhCABCEIAExxTDhK393Ap8hAGYYlstTyPcZIml7r3dbW9rX9Vlgwd9JUSxuBDQ67CRo5l9HBfRWO4ZmbnaNRvVF2jwwzU72AXeO031ab2v5i45p9KpiW5eMsMz0O+qaU8vZ9CRp5HRJPlf8LxY7szbpmJZmggObYG57IXRyNbJKV3qk8Jic6oha15jcZGgPFiWn9QB4hN2SOd3nezbKzdHVLnrNBmIikPjY9mxVaksRyGS04JsBEJesaw2jAcC6QudJLrmeW7mjW9vFTjm2KcUdSY3j11Uli9G0tEjNx3+RXLlJy5EN5K5iY/Il0BHVv37u6s/koWEHMwG1+FitHrJf8AZ52kd6J455TZZ5nABufD/NaaH7R9LgYU1B+IlhpmEtMzwwG5AAJ7RtfWwueSSds61kskUjnPyPcy+Y9rK4i9r6btyvXRtSNlrw/KCYo3OufhzdkEBQGMvH4yfL3OtkOu/vE/W6cnmeC2d8EHVYZEwNayNud3HU2HPiq7j4Ecojb8IBd/MR9lcWDLnmfwGgvu8AqLi8bhK4vNy43uPPX5IqbRK1NuBzhO09VTPY6GZ7HMDgzXMGh1s1mOuLGw4cFr3Q3t3W1lTLFUSdawRGQOLQHNIc1tiQBobn2WHtNty2H/ALPFPeSrfxbHGz3c4nXkFmkthONja7eSF6hZyoIQhAAhCEACEIQAIQhAAhCEAeEKr45hmR2ZvdKtKSqacPaWnigD532vwvqak2FmSDO3nvA9CD7qDIW07QYR2XsLQT8NwDrobD1tZZ7K1gcPy2d4aWGuoFvddGlPVEfHdFXJ9loHQrTXrJHWJDYTrbS7nNFr8lztXRRwyjJEwNLbghosXAkOHqNFcuimQuimNgBnaBYAcCT9QoqzzTyRLgksdwzK7M3cfkuMKrgOw7unRWaogD2lp4qm11KY3keB0XPEjPaunMcMxG7Ibc9Fm1votN2jqw+gmB7wYPm9o+6zRzgBc8PstdD9popcGidEdD/6ib+WIeo7Z/qCouN2/GT5SHN615v43cTdX3ouqwKCpf4SSOPoI22+izOF1yTz99d6vDOuTBfuZP7DYaJ62JrwHMBc9wIuCGjiPZXTabodoqt2YZoH8THax9WnQclGdEdDeSaY/CwRj1ccx+TfmtPSqs2pbFKkssw+i/7P8vXPElQ0Qgdh7WkveTvBae7bmtH2J2Ciw3rOrke/rAwHMGixZfUWHHMrSvElzbFZPUIQqACEIQAIQhAAhCEACEIQAIQhAAhCEAMsUw8St/cNyy7aXAjHOyQtOXrGucAL3ykF2nmATyK15VjpA2TfX0vVxSCKUPa8PNxuuCLt1F7ptKeiWS0XhlV2hohLATvLXNe0235j9wVbej/Dupo2X7zy55/xbh7AKlydGGIHDY6f8S0TMnLswe+xiygNbntfRxceavGw+EVFLSNhqXskcwkNc0uJLL3Gcu3u4K0pLRpXklv2cFgUbjdB1jLgdoKSQkFDMtpGltNKDpfK0X4kvbYfIrOak9lw9/Vb/jmzkFXH1crbtuHaHKbt1GoWf430PylxNNMzKdC2XMLejm7x5LVSqRisMbCSSwQWF4jJS4PIRcOqDa/gHuDdfVjf+pV2nGmvPkFquMdHb3UTKeFzS5gisXEtbdhGa9rm2p+SjMC6IH3eayUW3MbC4+pLnOHK1uKtCpFJsFJFu2Bwj8PRMuLPkvK7/Fq0cm2VjTegomwxsiYLMY0NaL30G7Upwssnl5FsEIQqkAhCE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034" name="AutoShape 10" descr="data:image/jpeg;base64,/9j/4AAQSkZJRgABAQAAAQABAAD/2wCEAAkGBhQSERUUExQWFRQWGBcXGBgYGR0bGBwdHB0eHB8YHCAdHSYgFxsjGhgYHy8gIycpLCwsHB4xNTAqNSYrLCsBCQoKDgwOGg8PGiwlHyQ0LCwsLC8sLCwsLCwsLCwsLCwsLCwsKSwsLCwqLCwsLCwsLCwsLCwsLCwsLCwsLCwsLP/AABEIAPcAzAMBIgACEQEDEQH/xAAcAAACAgMBAQAAAAAAAAAAAAAFBgQHAAEDAgj/xABHEAABAgQDBAgDBgQEBAYDAAABAhEAAwQhBRIxBkFRYQcTInGBkbHwMqHBFCNCgtHhUmJy8TNTorIWJHOSFUNjZIPCCBc0/8QAGgEAAwEBAQEAAAAAAAAAAAAAAwQFAgEABv/EADERAAICAQMBBQcEAgMAAAAAAAECAAMRBBIhMRMiMkFRBWFxgZGhsRQz0fBCwSNS4f/aAAwDAQACEQMRAD8AvGFbadP3un/li/iecNML20Et1/lHqYJV4onrF3VYgNcvkfl+schL5Hfw584IqkmI+Vvn9YcBkR6OZBnJU9h784jzcPUbnlw4+x4wWTLvEpUoAeXrHd0ENICcmAJVLlNwflG500BI/b9YJTwH98oG1ksQlfkCUaKgh4nulmAvY68uHfHWopwdz68P1jjRIueZ+kETKtE6oFTKasSsDU/xfCRfl+sElzbaRwXIYx1mkNF1PDINrHecTrTT7aHfw5xNkTx7bfANExvn9YkyZxBc6f3je4AcwlbNwIeRNcjv+kS0mFc7QykEZloBdgkq7RsdE6m0d0bc0qSEzFmW7AFQOUvzaAswPSPqCOsaBHiZHqWsEZgQUnQguI5TprPA16zj9IOqdRb05c4i1B5H5cucdqqoGbz+kRp1UG8oeWTbcHM4tyPy/WI01Lga6C49QQXEd1VcQ6quAR4RmzmACiT8L27Eo9XUkkAgCawPgsC9v4h4w50tSmYlK0KC0KYhSSCCOIIijaqmzqUX3tGsC2jm4Wt5bzJJcrkEgJPFaC3YXvawPziaynriUdHrj4LDn0l9o9+UeoFbM7QSq2nRPkElCn1DEEWKSOINoKxiXJkL+On7xm/B9TDBALGk9vnk+pjdfWL6nwSCpLbh7aOLJ1POJM5JbWE3aBU0D7skXP1hgSTdb2Y6Q71qQbM0dKiuAToN3rCD1dU/xFm3D3uicqlqGDq4eojZOOsR/UN5L/fpCtdi6XHE/tHETQsAsIEnBJmr+HleOiaecgbjbg/1hW1S/Ahk1hTl1MYaEgkhhr9IKEchASjm5Udoso625R2Vi4G/T9oHXoyvWMn2kmMSVOl3e0ZMkvwiGjGELHxD20B9qttUUkt/jmKfIjiRvVewh9TtXvRcMLG7gzmR9rcbFHJKmBmKzBCW4k9vuEJVBs5UrVnnzlFLhwVKY3fjYNdgOIgdJVNxKomKnLIVlzAAdm5LJALsnz74m45tAsJlSM+VSEhKlJ3AGzc9R4iF3fcc+UpKj1gIviPX3CE5tH1hVJpUBCzMGeYm6ma7KNwnkO6C1VhuRGQ5VKSki6hozZWPq8J+DYpQ081JKZ8wN8alMA47TISAS5bfa0WEUS58rMiQcmWyn5aux8TGd4nrKW4yYGpcQnUkwLkKUgX7H/lqGgBTo39LaRYGG7VoqpOcAJmAdtGrHiDvSd0I/wD4Y5IkqV1jXkzGcgb0Gz6v9I1SJWhRmIJBBIUkjQPoRvdrGCdqFgxW5GCYfnY6FLIA4jTugRiONqHDX6+sePsxCgQbKCj8027xHGoo1LPiN3d/eC0FyckxPUCsDAnpGOnh6RkvESpIsBYRpGHR2p6AAC72ENHmIjgSdh8kKFxELH8NSU6B7jwIgxQyNb7/ANIj45I7Gu47uUZK8TWNo3CNPQjKy4UhPCbPHksw/Ql9EiGw9v8A1p3+8w6RKPE+tRtyhvWZC5jr9dpbIPVUMcBMZLL/AC/rG6/FF9V+3IizbQ+/GBc+QOHGCijESaLeJ+sML1k5lyIJEk5tLRLMgHdwjqUxvJYe/fvx2cQaLI5pU+/D35R5FKAN/wAo7K9+/H3v0Rb379+XQsy3pI/Uhjbfy4Qs7ROHyi94bnYHv+kA8Sp0qWAS1j6iNnGOYqajkSu8BrZqlkKSQEm7XsPW3rADaqtM6qWznL2bXt9Giy8ekiVImKAumWo+AD+2/vWVfUCXIloR8c1PWTDuZVwh+UTmGGIzL9KgcqIU2arfuFJUjtjspUxCihTkZlb06sBp6j8fwycpS5uQt2SoNcEWtxGhtvix9gtl5aqaWpSNb3Y8dPfLufJezkvKxQG7oyW4xGK9O5YuJ8vEMQGI97oZdlcy1t102WQ+VlslVvhLnKkcyItLaTo1krScksBROrQg1GATaKYCkpCT2SD+I8C43+EczCPW2OkY6rCJwKUzSsK1BWEggguCFpJfm0blbWdUoS8RkkFylNQkdlTG2dtdQHYesSxiQ6mUpOYyZr5QbqlEapfWx3HuidU0MudJIUApJdJDf6hw0duLR1hkcxKo7W9ROMuUgsUDsdogji41G7+0TE0ob4TqOHLnAXZqUZM1MtRJT8F7m57KlcHDuOLQdmK6ux0B9D793hvSWDG0wGpqQHtPIzjOw8vYH34xHl06gBbdBaRWBQ4+/lHQSwQO4RSCAxYaRX5UyHRjW2/6CPGKynRp6cImok3Pf+kcMQ+GMuMRO1CgIMaOjOXloiOE6b6w2Qq9HH/8Z/6sz1hqiK3Uz6LTfsp8B+JkAMc/xPyD/wC0H4XdoFsv8g9TBKvFMav9uR1kDgPfv3rFKn05xzDqjmpx77+cNAYkssSJ2WiOMyewty9Y9rmFniDOf5j1742q7jPKhY4Wdc76gRynzmDkCNTKrKNR5fvC3im0D9lBCiffGM3HYuRPXU7B1yZLn4yXVlA7z3QGq6pa1g+9RuidhdMSCCQ/7RuuQULuAGBLtZrc4RuR+zzZkExS1H2Ddx8oM2lq0mUZagMy8iCLfjZPkXhEkUYqK6VKA7Kl6bgkXbyES6vGOtmkJOZlGcTqGQygnW4cDzgn0a0RXPmVBAPVjKgHQu8BAIHvn0dCbVAMuTCKBMuWkJSABoAO/wB+7GJaoD4bjSVABQKFOQMzMpidLufKCwmDdHekqr3hxNzgCNxhP2tw5CkKOVLgG5ENyrwFxqlKkkPqOEcPSE25UiVtIUEIWhgR1hItoVageOsT8CxH4pamu7O2qTp5MYEbQSSgqckBKntrd2bmC0DqevU4npJJBzr4FFkrAHH8XhHi2ZDFYVjGebOyzQQEn4gQ11OU+faAg7WSutlpIZ1MHa4P7F/nC5iElRUgoUDLWlfaA0Lpyqfv15PzibInrXJMsWUoFLj8Chrv0N2POO1thwZm5d1ZWdMOpkdYerDIYAXdyNVF+J+kHKeXlQN1h6QF2alKQhIJBIcaczzhjnL7AuNOHKL9XhzJ+nr2ISPKcZJSXcA34chHDEpAy2Afu98YDoxU9epG4HXyMG85UAxHl+8dDCwTvdvQ+saOjlLUh/6sz1hpgDsYlqc/9Rf0g9EVxhiJU04xUo9wmQr7Tn7z8g9TDRC9tBLdf5P1glHjgNdnsuIITMYaRCqq8DXn9YmVMKWLrUVMm+ukUhWDPnLtQU4hlWLJyvy5wBrtpg7A3ceoMR59OtKe1a0BpkoO5LkEeusY7FrDtQwlIfUOFXiS67Gio3JAbcIg0tQ7btAI9TaZSh2L6RKwynFnuRw0f6wzo9Ltt55An0Xs/T9nYRtyR1hOhqwi6n18dIlYlWomIKTcEeennAbFFEOxvpy0j1gdMSRMXol2Gt7Oo+EZ9qaivlCOZ72hqFufsQuDFDE8P6udMkyUhCSE5lPcuHy/yhxu5RYXRXUmdQpRNCR1SzLllKQDkbUkaqzOHhUxSfnWo8XY8W3/AChj6J6k9RUJd8s8EeKAT87x8+sZ0/LYMYFbJSpZHV71LKlX64OomyjbKHNjBXAZCkqUhZmkBspsQ3q/yggmcMtkjffnf5RJwakYlRupXxHu0A5QZjujVdPY5IzAmNYouUvKgFQHxkJJUm3ZDb34jSF/Ea+pmJUS8lCUErVIIWrkT1gtzAcw6Vkkpn5goJzhiTxGnyeOFTh4CVZm0L8DaOAL5ztosbG0/KVVtFTFSMyStSiHOYAdsDXhpfwgDQhSUi1viSpt+hSRwLmHvbHEUyZZz2kuLNd+I3ni3AGFuXIWnKeyuUskqCdHsyknc/A73gI6+6LXVlWxJWC1+QpQEqykE9WdUXDZP4g774MoWmWtKkXcXQ7EjkDqf0aAyKbOoZVFJH8YBUA6XS+iXG8R0mSnV2nStJAYsRyAMex5iA3nGDGFcvKSUpJHpxB4RCqMayhi7NwgNgsmqRiMtCF55c3MSk2QEDVuYJh5n4MlSRYaRSqvdkxJGr3VnCHiKmHozqKw7EjdyEHZS8pDvEqmwzLZmH9rRGxSnIHc8MdoFTPnFxaK0zHzY5b05/rV9IOwsdHiyaNz/mTPWGeJbNuJMvaY5pU+4TIA4+O0/wDJ+sHoXNo1kK/J9Tzgun8cBrjikmLmKVOWBOCFC1F2Jc98b2gq8oJcQl7OYopVXkBa5e2t++KFr7QBPlqkax2fyEtWfhMtYukeUAsQ2HlKBypYlri2/wDvDLTpVl1+X7x0OZrtqPXvhcOR0llDjleImJ2VMtHZJJG8jugPIwqan8AY8Pdu6LLZ9W8j+vvzjx9lB4eX7w9ptc1I29RH9HrLNNkDkGVsuT2iCkHv7o9Ywn7tCEWzfGRazjs93GHydgiVPYewIVtoqFl2IAAI07tL8hAvaWqSysbRzKVmopvwwXvesUKqnCZSlMH0Tv4BxzAvBro4QJc2pkhWYpEpfmL+LwIrM2ZNxlSCdGuG58HiDsRihlYgJiyAmoJSq28uUgXtdvZiGvIgq+63MuunlultNX8z792m0GKJSFApYJ+m+FnFsVqJYSmlQidOKj90QSpruqygE8XUW+UawraAzM/WSpaJkktNAmBknUh/xN70go98rNtIwxjRNaYAsCx4wLxioSiWpStAkmMw7a2TOJQhM0Zdc0tQT4KZjCpttXmYU06VhCpri/Ac35x7BY7RB2XihCzeUD7ebC1tXIlVMgpnySAoSpbhYcfFq0wjutAXYGaoTV0E+WUkOQFi6TrlI5u4h32Tw+ppJEybRzetloWnPSrSScgupUu4KVEOUp0MGtq9nPtn2fEKJuvllDnQzJRPaSf5khzfgRHHUjumJJYLMWeR9YsVchMqdkKQHByuWcOLNoGPnHGrRLWllFG5iD2dRod0EulSkI+yLQcq5i1ysrWIIzub7igXHE6RW+B46rrDLmJYKJJG4KGp/lgXIzM3INxxLD2dnJSskJylPYUN194fQHWGgQlbM50ykTVHsrJSxT+FzkXq5ceUO1GhwkuNAbaeF4c0r+RkjW05AYTYlXPf9BEStSPfvnE6ZLuWI14d3OBtYgvr8j+sPlQeskFc8Rp2GlhNMQP8xf0hihf2Kf7OX/zF/SGCJbcEz6bTcUp8B+JkL20KXUf6OHfDDAPGh2vy/rBKThoPWDNWIi4/hhmJOo8IUNntn8lVmzF3JIL+xFmVclw0QMPwoAlTbz6mGCN3JkLaUOF8+sN0Nxv8jx9+UQ8U2mpZA+8nJsQ4QCtWo3JBMK3SBiKkqlSQSBlMxQFsxdgCeGtoW6RQCrgAFld3H5QYU7lzmaa7aQoEdp+3aGeTJXM4P2AdL39CAYkYZtJMqQrqaValI+IEkAfmZlHkC8ddldnZUuR11VKStU1iygCEJ/DbQFWpVz5Q3YfKlSkJEoBMsmwHE38YRdwDgSxVpGZQzdDK3xDDMXnylzQkS0gsJCbTiLOpyWb+U3Pk61NxEBEvMot2kqDkmxFyNXzW/SL0EwJWQd7EeTQp4jj9HRVSkCXLRMIBUUoYkKL3I5uS+msAc9p1jtOkJbFfxld19JmklaQpQIsAC7EZTZneI9HstKAlmsUuQgEKISHnFrhQSEmwtuOp3w17SY5TImI6lJRPnqD5kqEtIA/xUAjKolwLawpY3TTQTMlrUqZqFE3LbuW+NL2dY7xyfT0+MdFdVI7/AC3p6RywvFRUyZkukWqTJStUpRS5qVkfjmLI7OYXYOWOqTaCOH4KZYyoly0oGhyudbkvv5/tFR4Jjq5M4zZDJmqzBaVA9XMZRcEblByxiytn9uTPQT1YSQWUApwD6i0dFhHWb093l5mMFSRLSA51ufAxTm3VfLnVMtiSEImAG7PbR9RbWHfajEFTUgEsH0HcdeMVvV0Rm1khH4CoAtqzjM9rd8C396Y1XIxGjo925m09TL6xS1SJoTJOZzkUVMhQtcOcvcQYu2TT9XMUz5Jna5BW9u/Xzijts9iESEf8uqaZmdPVJzE5SC48tXOkXZs3UGbSylKcqygKf+IWJ83jRYEwIoehcMIjdJdOqZV4ZLAsFVM1VrsgIHl2rwmHZ1KaszVfjUChN3UkN2iGs5caXt4WdtuEoqJM8m8qTUgDjn6v6II8YT6NAmHrASeyw5Cyh6Rg4gHBzmFsJqJaxlS1nDMfFPJuEEaCR1Y7JJDWB96QpTcFUVCZKUELCjmBdiCXYtvhsolrypC0gMA4FwC0E0/e69YPUd0ZHmJJVVDgxd+PCB1dOASY8z5vaMCcanqCLa3i2tOB1nzL3Zzx9I/7BTc1MSP8xY9IZITuimZmoHP+dO/3Q4xGfxGfS0DFS/ATIBY2e3+T6mDsLuO/4v5B6mO19ZjVeCQ5kh/7xDQAjUsLm5tvggSR/b94V9saoy5JJI7XZcbneHq+RIl3d72JX+M4mqonrmqJLksH0SLAeUF9icKTPrJQV2kpKlqBuCEsQCP6iD4Qo1U4y5jOGNuXrFidECOsqJ53IlygDzUouPIAxqy8BGA4hqNOTYjHpLIxejStICsw/pUQDpYjhygZhc5KkJkrHaScySdAAbX3WhlXJdtPLu9+7jKvC8xswJ3gRK5n1lVq7NjfL3QTXYwAJwJJUFBKACxysHUDyJN4FYFgCZmeprUpyhJKUKuwDErWo3Wq2pgt/wAMqE1KnJS9wbjgAL20eBPSripkSJchKgkTirrNysiL25KUUoP9UEFjAcQ1l61Jis9ZXW2W1hnz0TFhpKQEyki4ljTPZmcG/K0SJE7OEzUsqUbEDcf4rm40Y7oXMRSZ0qYQfhlZ8u7s+sDsFrJ0uYmSjtBZDg6MQ/G0LsNwz5yUTmGMQowlRUkMyioX5n56fOD1HLMqqlKFkTRkmo3OxKV9/GOVLgMxYUs3RLUMxA07RAe/8W7hB2ThSlTQtVkoHZS34nNze1vSMEnEc0yqek8Y0EhIO521PA84hbL0KEzJc1fxTpgkyQ72AzKU3ePlBGtwxc6ZKkpPxG7A2tvv7vAPbDEUUWIyAguJBli/whyyyb65TG6wcljPapsMFltVmEJIcjtFxm4A8OEF8GlhEoJGgteONQp020OnduidRoZLcIJO22Fk5lWdKVSpdZ1YJYSEKy8XWpwRvBb5QPweqllLpDK0KX37zBLbwKOJqy6pppZZnftrdr8xAChspwQLjdcHeNbh4TdyGmVUH7RwoUAsNXA84n0E9C5ZCdU9lV7uP7QOoHOUjn8vGAErFlpUZiVAB1bntuBv84qaJGZsiTfadiIoVvfD1SkORz/SIdZShSfAx7oqtU0EkAF9NeF9Y7zkKtcb93dzh7U3FVKyLVUjAEHMaujim6ujy6NMX82MNMANi0tTn+tWnhB+JQORmX6xhAJkL+Pf4n5PqYYIA458f5P1ja9YLU+CRli2/wAjCbt2j7h1Fkg3t3/rD2R2YQekasAkJlt8azf+m8OVcnEkXDuyr59KZ6Chz1soBjcZgbg+sWf0DzCaaoUsMv7QlB8EJ18YqqrKkLCs+XKDkVuZ/hVy4RevR9hf2eilFaAmbOPWzW0Kjof+xtIBaePfKmlUk4HTqPd/ftHcK9+/f100cELfy9+/YxU4AexC0d2zc+aEpUpRASkOSbAAC5J3RR3SptCmqqUGUMyJcodWq46wKUCvKDqnspY98SOlbbNdVmp6Ug0yWK1JN5qh+D+gfM8tQuOqTMRKmAOCgEEajkOHdHWyuMwQcPwvMXKSo6slbFSMoB5ubp+kSKPFV5lpkqH8R+7PWZBuZn7I4fWBc6UUlbqJSoEHk4+LuuPlBDA8ZSmclTgKYCYdEqSN4J0WnhoRaMsB1nPKWl0I4ymdIrEKWFJEwKFm7KksSRzUDqTBmbhvVTFI1A0LG6Tofp4QsdH6urq5/Vy8yJstzkS5cKVe5AIO6LGq6AzMi7oADKzfFl1BZzpceMbwCoIhtPfschoJwSjCZipygyEJN2tp8mEUBtXiX2mrmzASUrUSAQbDx32eLv6YMX+yYcmVJOUzVJQD/LqrzA1ii6am+Ml3a1t0d6CYss3uWl1dF+032qjEpZPWU5EsqVqoXKFcy2sWPTG0UL0VVSUVxlAgCbLKAx1Wkv4kJfwEXrQggakwLzh925JSXTLiC6fF5cxNvuUtwIzHXiCbQHTjYnoBAyqUUkgg2LjQ7xFg9N+xcyqRJqaeX1kyVnStIHaUg3zC/wCEpNv5jCNsjhUuXKRPWoLZlJQAWc/Cz3Urk1vCMuqkcwauVMeMMmGXTXfNkO4sDCmJhaULlw5BBDgDUvzhsr5v/Ldq2csw1AP9oTTNP+IpnIZPMB7d8V9AmEzIPtazdZt9B+Y0bMoCpUxn+MMLhhb20EahWUgEHfuP6RH2QkKEt1aqL90MyqAEB4xdWWZjFqk2YaFNjFvTn+tXLhB+Bez0nLKI/mJ9IKQjjHE+hqOUBmQCxpP3n5Rv74OwExd+s/KPrGl6wep/bmFHZ9/rFMbZ40mpnkS3MuUpSEqcsog3WOVmB5GLkq1hMtZVYBKifKPn2TJGoSALnWxueEPUKSeJJuKgYMfej/YyTNk/aaqWmYFqyyEKJUOyS8wjQkmzXZn3tFkpS+vEe+UCNk6TNh8hIbMEki9iCTvbQiDKUkMCL2hG7O85l3RhRSCOs7yw0VH0p7RzFTVUyVrRLkhBmAKUnrCoOymPalsdN57oteZKmGyQE8VE6DiBvP7RRu1uIior6lQHZKurF3dKE5Qbag6+ME06hjzAa2wonBgZrW0tp3QNFaqnURlUuUSSzl0k6ka+UTKZZKW4FvLwj0uUeAuCPSGba+0XJk6i3sXInGTtNSMUTJEzIpwV5nWl7EgctYFYrgqAoqkzBNknRTkEDgQS7iO9XQOL/v8AtqYjScIcwh2ZU8Sp2oIzHDo7xuZTTqZZXnkqWqQQSSpIWcqXDsQFjwF+UfRCksk77H6x88bBpEqspywbOUkbruH77R9DCCshQDMBXYHZsSm+lqbmnSZZJORGYpd9TbXxbjFc1SQgTizEBKRf5+e6G3pHxQqxCoLDLLKZI/KnM+muZRHhCfV1QmaEDOgA8AU79NT9I5ZzPUgjMl7F1aUKmFwmckpVJWfiBJy5EvvU/wBO61MIx/FShxImzUhSk6ISpwSCFZiDYvoPGK+2M6NamsUKhC0S5ckpUFKSVErT2sqUggqS4F3HKL6p60SpRmTTkQA5Kuyz8uPKMHIPSUaLgoPAPxgjDsYqUrz1ktUqXkN1KGUqJAysDr3juiq6aiTTTVzJs1cyWiYsy9Q5UXZId1KbfZhDrtLtiqpPVoRkkuXKj2lkEMdOyn533Qj7WSl9UlYUeycqQbgFbB/C4f8AWHTpia9z8e4ekkXe01s1AWsD092ZDxradU6czlKPhypJ8vlrHXDaJSwFKdKWsCSXPHikQPwWgCUn8SybqPvutDNh4ZKH1sLQ/pkYAEn5SRrblB2r18zHPCqcJWAHAATvOuVPP5wzpAt+phTo1qE0uG09Byg99tZnhdstGQwUZjNhfweJ+kTYG4DNzSnH8R+kEomvwxluk5rBmQKxBH3n5R6mCsD67U936x5OszqPBEzpHxfqqNSQWM0iWNdPxeQioZ1UEIJ3lwOftx84bekrEutrOr/DISB3rVd/+1hFf1s/MrL/AAvDpbs0z5mSVr7WzB6CXD0NbVpXJ+yTFfeSnMt9VIJNkvrlNiOYizFzQLksBq8fKEicUqSUqUkpuFJJSoHkRcRZ+y3S7NyiTVZFKsETi9+PWAaFhY7yd0Kbd5lPf2ax22123TRywEXmzAcjgskb1ni24bzFB01YFLUA553v7uPOGDGMfXUqM6aVOASxtlSDYAbrMYRcJmssE79ffiYZcCjaB184ohOo3lug4EZZRYrGj9oa3cXj0d2scwO0kjQlj4i0St9/ekPpyCJMs4IMjzJb66xpKGP7RIYMfP0jaRHDUM5xOds+MTvghAqZBu3XS3sf4tffOPoaTNBTme1y/wBY+dJE8IUlR0StKjzAU5+UXVtvigk4bNUh+1LypI3BfZd9xALwnqQSVWO6JsBmMoeuXmKncvNnKe93Wsg+UA62kJuHfg0HlpZuVvlEOcmxgVqRqizzEZuj/pLVQIKZkkzUKLqIOWaOAAPZWB3iGLa/av7RO7KlGUnKuTlBKVpUkfeaXObOl92WKtSWMHsKnlSUJFlJzJd3dyVBPIBzbnG9MQbMmD1o/wCIgcCF0YgMzKJykcDa4MS6mVmlqQoXNj8iP9QEAQFJUxsz+ogtRVOYAHV7mLAOZ8667O8si0slrMXBvYwWlJyEKTqliLHd8miNNSyww3xNJ7J3kA2+UdmM5OZYeFyuvkomqRkUsZim/d5FnjJ+FjgfIwRoZgEqWOCE+gjp1oiPvIJxPoTQjKMzrs5IySiD/Go+bQViLQHs+JiVCbnLEyrSu2tRMgJjFTkWX3IzeTn6Qbiu+ljF100la0DtLQmUkvoVlQJ0uyX/AGjtXigtVnYAPUROrtgK6qKp0vqj1rzQVTrsq6XsWZLCEbHcAm0U7qZ+XrCgTOwvOGUVAXtfsm3dDp0VKBnYgwFqNQgP0a4LI+yVlbPkpqBSywUyFfAokEla7HMABwIsqxLN2x9zTtVYVRiLEqVEuikDNv1BvyIh1p5Uito0VaaSRSrlVUmSRJATJnJWpLjKzZkhXOwPGzdX0tEmqq6f7BIEuRTmozIGRalIyLygpAypIUAw4HV43WOQcQdwypGcZlPYyT9nmkEv2d9yHDjnblACUhkZruCfWLb2pwhFZSYbMk0kpM2pqDKmSpZ6pC0oUolyASm0o9piQCrW0Ta/DcPqKPE0Ik0PW0kmYsGlkqQqUpKVkBU0pAm3QQSmxYuI9qH3v9p3S1bK+uc8/aVxSLzIVx797PBqkwxcymVUJbq5ZQlbqYussLam8duibCpdRUzuuQJiZEpUwS9yyGYHiLm3MQxYfiqKrCKsoppNIOup0fc2lF1pLswAKczHjbSD1XkYHwH3i1umBDHPqR9ImkceW/3x9I9SpJUtKE3KlBIc7yWD/KLQxKhw6mmJpZiZATkDlUqYqpLj40zEoIGhNvlpFcUQAqpQScyROQAeIzgA3DgkNDa3bwTgyfZpjWQCQYaqejCtyqAShSmPZTNGbfxa+kHukXECMMo5bEdaUhYLgshJOU7wcwECcbUoY88t+s+0Smy66JcHlld+TvaLA2qlU3VqnzRJUJJKUmclUyWhS1dpSkJBKi7AcL3F3UdzlS3PnHq61w4XjGRyfv8AaUSpG++vE8IjzKfMWG8hIuWcsB3botSXhOH1VVJXKShTSps2ZJQiYiXMyNlKMyUhnJcB9G4utVVbLrKckYZKQEzZbzqfsoSCpPYmDJ94CkkF7X3RyxwwyBNVVFDyfhErHcFm0dQZM7LnABOVWZN7hjvtHbAqVc6eiSj4phZJJIGZnDndYaxY+IYdhtPjFWidIky0CRKMkKkvSoUQcypiUAJD9jtKbfcExEqMAlKxPD1CTQqpJ6lJBpmMicUJObNLIKUsp7B9LlxCisQcx56wwwYAxOjMtXaupJVLWxsFpISQOIN2McKSbffus5s5GsOSqOTRy6meKeTPz106RLlrSOpkpQpWUZQGclLjRgQ3MhSYNImTsPqBIRK+0qmCZIsUHKlTLSkj4SwLM3aSeJNddSNuSP6JDfRc7Afl7ieIruFC77vlv+WnsS0BwGv4wwSxJn01Y1NLlGlUAhSfiIcjtKN1EhN+/k8Egmip1yqZfUlSpYUXRMVNW4utCgCBfcCfCNnUjGNpz/TFl0DH/IY9fmR/qAqbEpv+YSP2jc/Hpib5jBnBE0yUzEgylKE1TKnpVlKLMAT8Krh3vygLtNRqlzVJUlCHuAlRKWO8OH3QtvUnGJuyk107wY87C1qptLnUXOdY8oYoVujkf8n/APJM9YaYmv4jPodL+wnwH4mRUXT9XgIpZTjMpa1kckpPqSIt2ETbqjQqc6pUpf3QDlAMzVVgt3SNd2+N1KWbAndRYK03EShsB2qnUSpxkZc06WZSwtKj2eTEMb6x02Vx2fRTOsp5hQpsqg2ZK0v8K0lwRz1DliHh/nbCUK05QidIOjomGYfJdoH/AP6yRrJqQNRlnoL6negNBTp2Biw1lZGAZFxTa+oqVSzNUkJlELRLQjLLCgXzN+I8yeLM5jvO2wnrnTpxyZ58pUlbJOXIQlNr2LIF+/jHmo2FrEHsy0zA1jLWFE/l+KBldJXItNlzJR/nSpIfgH1ihSi48pNuewtxmcMY2xqUSZEuWvIKWYZ0pSUnOFKKjclwpPbUMrMRY2eCKulmtnSpiVmTkmoWhcvqWSQqylFlOVkWd25QuY9IUiaZawEqSEk3BHaAUNOUDTVJCSH5ef1iZd+4ZYpz2SiEdmsbm003rpC1S1gsFM4Ia4IIIUDvB9QDDHiPSPV1IXJmql9TMyulEvKMyVZsybu5OrvoGa7pNPPASTzP9/nDbsbsmiq++miYZWcS5aJfZXNWLl1H4JSRqvjGUzuGJ5+FO48Rhw/b/EFBFPKPWTCMks9XmnAaWU2gBupQtvMap9hsSEwL+zKzJUFAqmyy6gXc9q7mD2xWDU8qtQqXTpStPWIK01ip5QQA4KSGY6Pxizl1oDQS3UCk5wOYGvTi8csTiVpOxTHTmIokJUXHWI6nN4FSzuDOR+wGmqMWo1ZkSJqgqWlMwBP2gKOZRKlhBJzOsuRc73i7ZMwKD+98emDwEXZHAEYOn5zk5nz/AIntvXfaZUycZkiZKBMuWZRlBKSCCRLUO0CzOX8N3PHNvqqpQErUlKAoLyS5eVKlJIUCq7liOIHi0MfToWqaP+idfxRFblVjBtwx0gSpBPJhms6U62VULqErQFzQlK5ZQTKWEggEpLkEA6gjx0gbO6SqqbVSamYtGaQSZKBLaUhwxZIZ33uo6C7QvYrOdbXYD1f37v4pUZn5P6wuesaHh5j7g+3lTKnTZiVJIqFKXNQpDyiskHMElynUhwdGBdg0xW21Quol1K15pkokISU9gOCLJDDx1sNYQsLqWOVW52+UH5KtCX4HuMPadlJ5Em6oMBnJjJQbTzEInoSzVF5nZJO89nh8RibL6QqqTLlJSQpCQEBZl5piAQGCSRfxELEiZls/vlHKqrVBKEguVKT5C57i0ULETbyJLqa3f3Sfr5dZblDi0xKQywQs5mWnNc6kPoTcxBxeh66ZnWsqUdT/AGFojYFs2qdJRMKikKcgcnt8g8SKvAFS27ZMKFVDECJWnVMm1gSPjHDYmmEumygv21wwQB2MllNMxL9tUHonWeMz67SAihAfQfiZAvF8GRP1DLZkq4fqOUFIrvpC2sn0tQESyyTKSs3AuVLBNxwAjdKM7YU8z2ptWuvLjI6TMSw9UtWWYhv5w+Q9x3dxiCiU1gS19574CzdtqlYyrYpO4kEekQ0bSzm0Rv38zyiulbYwcZnzNtqbsoDj5f6MbqZLG1u4kE+IvBBE9wE5jltYl94/ieED/iae+iNOf6RtW0c06hIuN54jlHTUT1nV1JXoPuI7VmzFHOJVNp5CydSpLKP5gqBFZ0ZYdMH+GuXzRNUo+Si0A1Y9NPCOQ2gn8Q3f+0Y7DPnCr7QPQD7zxiXQ1KKldRWZP5ZqeXEQQl4JPpMPVTBOaZ1E+VLXLU4K5swKJF+y6RqfCBy8bn3Yjz5d0YcbqcwYgBj690cGkUczp9o2N1H3/v5nHoo2ZqKLEkqqEdWlUiYQX7J0DEiz66xaUypBJvpp2or2nrJswl1E9hZI7g/CO1FNNiwDXsePhEL2lX2ZCjkS77L1jW5cj3S2sJmfdjx398SQb/vCJQoKpbvrmIueJjuJi3YH56a8oAhIUcSkQHJOYlf/AJAVgFTSBx/hzXvpdO7dFWfb2fWHfpplrVWyilCiBKFwCRfw174r5chbF0K/7T+kN5JEUwucTnNU5JO9/fy9ebd0djKXsbltRu8/CIxSb8vlqQ/Dd7ZjmA7KTqtMxUtICZYUpUyY6ZZy/gB/i5M3dHgM9J0kAZMyfIYpUNwN+OkTKdYby4wMo61vu5oZgcr6hyLfvEqnnaAesGU4OYs65GDCwG67d8SaDCOunS0aqWQlIdtdT4JcvEakSSrKlOdf8Ce0fJnbnFjbE7KLp5hnzykzMmVCAX6t9SosxVYC2l4pFhtyesk7SGODgRzoZCZaQhFkoASLnQAD6awsbc4kZSUkah954QzS1a6e/CEjb+UpaWG5/enOBKDmauPcAjf0T4oajD0zTbNMm68i30hyhA6D0NhKBwmzx/rMP8TCcnJl5FCqAOkyKh6XFj7Ykf8At0/7pnKLeinel5f/ADqRxp0/75kN6P8AdiPtEZp+YinnHt48yJobxVx4mNCb+seZU8cRqdTzMWdwnzGw46TsFDN4fXuj2ohvEeoiP9pS/wASdN5jS65DfGnVO/mI9vX1nuybI4Ml541nDeERP/F5P+aj/uHL37tyl43KYfeJ0D3jO9B5j6zo09h6KfoZPTMF+/6D9o2JzEcL/SB//EMi/wB4nX6R2psYRMWlMoLmqUSAlCSSTbhw46cY8bU9RNDS2/8AQ/Q/xGDZlaF1KUrVkTMStAJH4lABKe8xOqsKVSq7XbTo6UkHyI9I8bL4NN+0A1MhclCQVDrGBUbM2Unze0NczDZajo93BKiW83iTrkS1gY/pbHoXb0g6ixIJQkKCk/EbjmedonyqqWog3Gg3vrw8Y9SqFLAusOSBcbif5fbx3p8OSCWKj3m3yvAFpQdY3+suxx+P/YHxqmRMmXzKZhZQbvZntAn/AIcSRcEgg2O7lwMHplJ1amQN/Dl8/GNznL5rlrDSGlOBxINoZ3LNnMXkbMJUzpBG8EB+42jUjZmWMyTnSFEulJLF/wCX4SecMXVhi6QX+Ueeq1ADn1eNBjMhWXoT9Ys1ew9PPQiUQtKUFTMllkkh2LPuFoiSui2kBD/aC/FbHya8WFRYWslsjDvPLSJSupkXA6yYBoLvpYnR4ycE9MmP19uF8ZA+f9+kE7P4N1KckmV1aSXJAZ+JKiHc7xEydI6tQAVmDajj+kTKxUxYFwlNjlAJJt/pL94iKiSyRZWl31742pJhwDnByfef4nSVNsYVNs5rIJhmlHwhQ25m/dm9r+kGUdTMag5A+MZeg8vhKDxmz/8AeYf4SOhyVlwuWP55n+6HeI7DBxPpUOVBmRT/AEsYAmfXpUpRD06EhiRcLmkOxD/F8oyMhfUXmlN4APx/oiXtB2SnKnBzAlJ0aompJExSSC3xrLnzsIjU/RrLK2UrMlz+Jb2e/wAQjIyBJrnb/Ffof5kWy21VBDtz75Nw/omplKJmFWUcFKcX115QdoOirDEoOeQVNcqMyY9uDKDeEajIYOqbHhH0narLMAl2PzMk0/RlhLgilDNvXNI8irn73ep3RPhM2/UKQP5Zi/QmMjI9+pc+kYrtcnBJ+s60nRbhstKgJOYvYqKidOZgph+ASpKkiQkyipKkuGcBwSAws53iMjI6NU/TiaKB2BP5hGXgyEoyCYsiwDklrjjcxpWBJeyzff774yMjy6h26w4qT0mpeGEBgp9dX4mJScML3VYC+vONxkeF7GFSpcSJUYGpanzAcrx6GzpYuq7bn98N0ZGQYXvieGiqOSROI2fL625x0lmVLUQlJKna7tGRkcfUOIm9KVcqJusqCPiJs5YWG61oCYfjdPOXMkyirrEXUMrJPcd/jGoyA/q3BwAPv/M0ADYAYy0VahhZt3GJYWkgRqMjYsLSkUAOJrKnh7t+0A9q9n5VTTqSU3YsRZi2vfGRkbFrKMiYetSOZL6PaHqaJCGZir+/jDNGRkZ3b+8Yej9tfh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036" name="AutoShape 12" descr="data:image/jpeg;base64,/9j/4AAQSkZJRgABAQAAAQABAAD/2wCEAAkGBhQSERUUExQWFRQWGBcXGBgYGR0bGBwdHB0eHB8YHCAdHSYgFxsjGhgYHy8gIycpLCwsHB4xNTAqNSYrLCsBCQoKDgwOGg8PGiwlHyQ0LCwsLC8sLCwsLCwsLCwsLCwsLCwsKSwsLCwqLCwsLCwsLCwsLCwsLCwsLCwsLCwsLP/AABEIAPcAzAMBIgACEQEDEQH/xAAcAAACAgMBAQAAAAAAAAAAAAAFBgQHAAEDAgj/xABHEAABAgQDBAgDBgQEBAYDAAABAhEAAwQhBRIxBkFRYQcTInGBkbHwMqHBFCNCgtHhUmJy8TNTorIWJHOSFUNjZIPCCBc0/8QAGgEAAwEBAQEAAAAAAAAAAAAAAwQFAgEABv/EADERAAICAQMBBQcEAgMAAAAAAAECAAMRBBIhMRMiMkFRBWFxgZGhsRQz0fBCwSNS4f/aAAwDAQACEQMRAD8AvGFbadP3un/li/iecNML20Et1/lHqYJV4onrF3VYgNcvkfl+schL5Hfw584IqkmI+Vvn9YcBkR6OZBnJU9h784jzcPUbnlw4+x4wWTLvEpUoAeXrHd0ENICcmAJVLlNwflG500BI/b9YJTwH98oG1ksQlfkCUaKgh4nulmAvY68uHfHWopwdz68P1jjRIueZ+kETKtE6oFTKasSsDU/xfCRfl+sElzbaRwXIYx1mkNF1PDINrHecTrTT7aHfw5xNkTx7bfANExvn9YkyZxBc6f3je4AcwlbNwIeRNcjv+kS0mFc7QykEZloBdgkq7RsdE6m0d0bc0qSEzFmW7AFQOUvzaAswPSPqCOsaBHiZHqWsEZgQUnQguI5TprPA16zj9IOqdRb05c4i1B5H5cucdqqoGbz+kRp1UG8oeWTbcHM4tyPy/WI01Lga6C49QQXEd1VcQ6quAR4RmzmACiT8L27Eo9XUkkAgCawPgsC9v4h4w50tSmYlK0KC0KYhSSCCOIIijaqmzqUX3tGsC2jm4Wt5bzJJcrkEgJPFaC3YXvawPziaynriUdHrj4LDn0l9o9+UeoFbM7QSq2nRPkElCn1DEEWKSOINoKxiXJkL+On7xm/B9TDBALGk9vnk+pjdfWL6nwSCpLbh7aOLJ1POJM5JbWE3aBU0D7skXP1hgSTdb2Y6Q71qQbM0dKiuAToN3rCD1dU/xFm3D3uicqlqGDq4eojZOOsR/UN5L/fpCtdi6XHE/tHETQsAsIEnBJmr+HleOiaecgbjbg/1hW1S/Ahk1hTl1MYaEgkhhr9IKEchASjm5Udoso625R2Vi4G/T9oHXoyvWMn2kmMSVOl3e0ZMkvwiGjGELHxD20B9qttUUkt/jmKfIjiRvVewh9TtXvRcMLG7gzmR9rcbFHJKmBmKzBCW4k9vuEJVBs5UrVnnzlFLhwVKY3fjYNdgOIgdJVNxKomKnLIVlzAAdm5LJALsnz74m45tAsJlSM+VSEhKlJ3AGzc9R4iF3fcc+UpKj1gIviPX3CE5tH1hVJpUBCzMGeYm6ma7KNwnkO6C1VhuRGQ5VKSki6hozZWPq8J+DYpQ081JKZ8wN8alMA47TISAS5bfa0WEUS58rMiQcmWyn5aux8TGd4nrKW4yYGpcQnUkwLkKUgX7H/lqGgBTo39LaRYGG7VoqpOcAJmAdtGrHiDvSd0I/wD4Y5IkqV1jXkzGcgb0Gz6v9I1SJWhRmIJBBIUkjQPoRvdrGCdqFgxW5GCYfnY6FLIA4jTugRiONqHDX6+sePsxCgQbKCj8027xHGoo1LPiN3d/eC0FyckxPUCsDAnpGOnh6RkvESpIsBYRpGHR2p6AAC72ENHmIjgSdh8kKFxELH8NSU6B7jwIgxQyNb7/ANIj45I7Gu47uUZK8TWNo3CNPQjKy4UhPCbPHksw/Ql9EiGw9v8A1p3+8w6RKPE+tRtyhvWZC5jr9dpbIPVUMcBMZLL/AC/rG6/FF9V+3IizbQ+/GBc+QOHGCijESaLeJ+sML1k5lyIJEk5tLRLMgHdwjqUxvJYe/fvx2cQaLI5pU+/D35R5FKAN/wAo7K9+/H3v0Rb379+XQsy3pI/Uhjbfy4Qs7ROHyi94bnYHv+kA8Sp0qWAS1j6iNnGOYqajkSu8BrZqlkKSQEm7XsPW3rADaqtM6qWznL2bXt9Giy8ekiVImKAumWo+AD+2/vWVfUCXIloR8c1PWTDuZVwh+UTmGGIzL9KgcqIU2arfuFJUjtjspUxCihTkZlb06sBp6j8fwycpS5uQt2SoNcEWtxGhtvix9gtl5aqaWpSNb3Y8dPfLufJezkvKxQG7oyW4xGK9O5YuJ8vEMQGI97oZdlcy1t102WQ+VlslVvhLnKkcyItLaTo1krScksBROrQg1GATaKYCkpCT2SD+I8C43+EczCPW2OkY6rCJwKUzSsK1BWEggguCFpJfm0blbWdUoS8RkkFylNQkdlTG2dtdQHYesSxiQ6mUpOYyZr5QbqlEapfWx3HuidU0MudJIUApJdJDf6hw0duLR1hkcxKo7W9ROMuUgsUDsdogji41G7+0TE0ob4TqOHLnAXZqUZM1MtRJT8F7m57KlcHDuOLQdmK6ux0B9D793hvSWDG0wGpqQHtPIzjOw8vYH34xHl06gBbdBaRWBQ4+/lHQSwQO4RSCAxYaRX5UyHRjW2/6CPGKynRp6cImok3Pf+kcMQ+GMuMRO1CgIMaOjOXloiOE6b6w2Qq9HH/8Z/6sz1hqiK3Uz6LTfsp8B+JkAMc/xPyD/wC0H4XdoFsv8g9TBKvFMav9uR1kDgPfv3rFKn05xzDqjmpx77+cNAYkssSJ2WiOMyewty9Y9rmFniDOf5j1742q7jPKhY4Wdc76gRynzmDkCNTKrKNR5fvC3im0D9lBCiffGM3HYuRPXU7B1yZLn4yXVlA7z3QGq6pa1g+9RuidhdMSCCQ/7RuuQULuAGBLtZrc4RuR+zzZkExS1H2Ddx8oM2lq0mUZagMy8iCLfjZPkXhEkUYqK6VKA7Kl6bgkXbyES6vGOtmkJOZlGcTqGQygnW4cDzgn0a0RXPmVBAPVjKgHQu8BAIHvn0dCbVAMuTCKBMuWkJSABoAO/wB+7GJaoD4bjSVABQKFOQMzMpidLufKCwmDdHekqr3hxNzgCNxhP2tw5CkKOVLgG5ENyrwFxqlKkkPqOEcPSE25UiVtIUEIWhgR1hItoVageOsT8CxH4pamu7O2qTp5MYEbQSSgqckBKntrd2bmC0DqevU4npJJBzr4FFkrAHH8XhHi2ZDFYVjGebOyzQQEn4gQ11OU+faAg7WSutlpIZ1MHa4P7F/nC5iElRUgoUDLWlfaA0Lpyqfv15PzibInrXJMsWUoFLj8Chrv0N2POO1thwZm5d1ZWdMOpkdYerDIYAXdyNVF+J+kHKeXlQN1h6QF2alKQhIJBIcaczzhjnL7AuNOHKL9XhzJ+nr2ISPKcZJSXcA34chHDEpAy2Afu98YDoxU9epG4HXyMG85UAxHl+8dDCwTvdvQ+saOjlLUh/6sz1hpgDsYlqc/9Rf0g9EVxhiJU04xUo9wmQr7Tn7z8g9TDRC9tBLdf5P1glHjgNdnsuIITMYaRCqq8DXn9YmVMKWLrUVMm+ukUhWDPnLtQU4hlWLJyvy5wBrtpg7A3ceoMR59OtKe1a0BpkoO5LkEeusY7FrDtQwlIfUOFXiS67Gio3JAbcIg0tQ7btAI9TaZSh2L6RKwynFnuRw0f6wzo9Ltt55An0Xs/T9nYRtyR1hOhqwi6n18dIlYlWomIKTcEeennAbFFEOxvpy0j1gdMSRMXol2Gt7Oo+EZ9qaivlCOZ72hqFufsQuDFDE8P6udMkyUhCSE5lPcuHy/yhxu5RYXRXUmdQpRNCR1SzLllKQDkbUkaqzOHhUxSfnWo8XY8W3/AChj6J6k9RUJd8s8EeKAT87x8+sZ0/LYMYFbJSpZHV71LKlX64OomyjbKHNjBXAZCkqUhZmkBspsQ3q/yggmcMtkjffnf5RJwakYlRupXxHu0A5QZjujVdPY5IzAmNYouUvKgFQHxkJJUm3ZDb34jSF/Ea+pmJUS8lCUErVIIWrkT1gtzAcw6Vkkpn5goJzhiTxGnyeOFTh4CVZm0L8DaOAL5ztosbG0/KVVtFTFSMyStSiHOYAdsDXhpfwgDQhSUi1viSpt+hSRwLmHvbHEUyZZz2kuLNd+I3ni3AGFuXIWnKeyuUskqCdHsyknc/A73gI6+6LXVlWxJWC1+QpQEqykE9WdUXDZP4g774MoWmWtKkXcXQ7EjkDqf0aAyKbOoZVFJH8YBUA6XS+iXG8R0mSnV2nStJAYsRyAMex5iA3nGDGFcvKSUpJHpxB4RCqMayhi7NwgNgsmqRiMtCF55c3MSk2QEDVuYJh5n4MlSRYaRSqvdkxJGr3VnCHiKmHozqKw7EjdyEHZS8pDvEqmwzLZmH9rRGxSnIHc8MdoFTPnFxaK0zHzY5b05/rV9IOwsdHiyaNz/mTPWGeJbNuJMvaY5pU+4TIA4+O0/wDJ+sHoXNo1kK/J9Tzgun8cBrjikmLmKVOWBOCFC1F2Jc98b2gq8oJcQl7OYopVXkBa5e2t++KFr7QBPlqkax2fyEtWfhMtYukeUAsQ2HlKBypYlri2/wDvDLTpVl1+X7x0OZrtqPXvhcOR0llDjleImJ2VMtHZJJG8jugPIwqan8AY8Pdu6LLZ9W8j+vvzjx9lB4eX7w9ptc1I29RH9HrLNNkDkGVsuT2iCkHv7o9Ywn7tCEWzfGRazjs93GHydgiVPYewIVtoqFl2IAAI07tL8hAvaWqSysbRzKVmopvwwXvesUKqnCZSlMH0Tv4BxzAvBro4QJc2pkhWYpEpfmL+LwIrM2ZNxlSCdGuG58HiDsRihlYgJiyAmoJSq28uUgXtdvZiGvIgq+63MuunlultNX8z792m0GKJSFApYJ+m+FnFsVqJYSmlQidOKj90QSpruqygE8XUW+UawraAzM/WSpaJkktNAmBknUh/xN70go98rNtIwxjRNaYAsCx4wLxioSiWpStAkmMw7a2TOJQhM0Zdc0tQT4KZjCpttXmYU06VhCpri/Ac35x7BY7RB2XihCzeUD7ebC1tXIlVMgpnySAoSpbhYcfFq0wjutAXYGaoTV0E+WUkOQFi6TrlI5u4h32Tw+ppJEybRzetloWnPSrSScgupUu4KVEOUp0MGtq9nPtn2fEKJuvllDnQzJRPaSf5khzfgRHHUjumJJYLMWeR9YsVchMqdkKQHByuWcOLNoGPnHGrRLWllFG5iD2dRod0EulSkI+yLQcq5i1ysrWIIzub7igXHE6RW+B46rrDLmJYKJJG4KGp/lgXIzM3INxxLD2dnJSskJylPYUN194fQHWGgQlbM50ykTVHsrJSxT+FzkXq5ceUO1GhwkuNAbaeF4c0r+RkjW05AYTYlXPf9BEStSPfvnE6ZLuWI14d3OBtYgvr8j+sPlQeskFc8Rp2GlhNMQP8xf0hihf2Kf7OX/zF/SGCJbcEz6bTcUp8B+JkL20KXUf6OHfDDAPGh2vy/rBKThoPWDNWIi4/hhmJOo8IUNntn8lVmzF3JIL+xFmVclw0QMPwoAlTbz6mGCN3JkLaUOF8+sN0Nxv8jx9+UQ8U2mpZA+8nJsQ4QCtWo3JBMK3SBiKkqlSQSBlMxQFsxdgCeGtoW6RQCrgAFld3H5QYU7lzmaa7aQoEdp+3aGeTJXM4P2AdL39CAYkYZtJMqQrqaValI+IEkAfmZlHkC8ddldnZUuR11VKStU1iygCEJ/DbQFWpVz5Q3YfKlSkJEoBMsmwHE38YRdwDgSxVpGZQzdDK3xDDMXnylzQkS0gsJCbTiLOpyWb+U3Pk61NxEBEvMot2kqDkmxFyNXzW/SL0EwJWQd7EeTQp4jj9HRVSkCXLRMIBUUoYkKL3I5uS+msAc9p1jtOkJbFfxld19JmklaQpQIsAC7EZTZneI9HstKAlmsUuQgEKISHnFrhQSEmwtuOp3w17SY5TImI6lJRPnqD5kqEtIA/xUAjKolwLawpY3TTQTMlrUqZqFE3LbuW+NL2dY7xyfT0+MdFdVI7/AC3p6RywvFRUyZkukWqTJStUpRS5qVkfjmLI7OYXYOWOqTaCOH4KZYyoly0oGhyudbkvv5/tFR4Jjq5M4zZDJmqzBaVA9XMZRcEblByxiytn9uTPQT1YSQWUApwD6i0dFhHWb093l5mMFSRLSA51ufAxTm3VfLnVMtiSEImAG7PbR9RbWHfajEFTUgEsH0HcdeMVvV0Rm1khH4CoAtqzjM9rd8C396Y1XIxGjo925m09TL6xS1SJoTJOZzkUVMhQtcOcvcQYu2TT9XMUz5Jna5BW9u/Xzijts9iESEf8uqaZmdPVJzE5SC48tXOkXZs3UGbSylKcqygKf+IWJ83jRYEwIoehcMIjdJdOqZV4ZLAsFVM1VrsgIHl2rwmHZ1KaszVfjUChN3UkN2iGs5caXt4WdtuEoqJM8m8qTUgDjn6v6II8YT6NAmHrASeyw5Cyh6Rg4gHBzmFsJqJaxlS1nDMfFPJuEEaCR1Y7JJDWB96QpTcFUVCZKUELCjmBdiCXYtvhsolrypC0gMA4FwC0E0/e69YPUd0ZHmJJVVDgxd+PCB1dOASY8z5vaMCcanqCLa3i2tOB1nzL3Zzx9I/7BTc1MSP8xY9IZITuimZmoHP+dO/3Q4xGfxGfS0DFS/ATIBY2e3+T6mDsLuO/4v5B6mO19ZjVeCQ5kh/7xDQAjUsLm5tvggSR/b94V9saoy5JJI7XZcbneHq+RIl3d72JX+M4mqonrmqJLksH0SLAeUF9icKTPrJQV2kpKlqBuCEsQCP6iD4Qo1U4y5jOGNuXrFidECOsqJ53IlygDzUouPIAxqy8BGA4hqNOTYjHpLIxejStICsw/pUQDpYjhygZhc5KkJkrHaScySdAAbX3WhlXJdtPLu9+7jKvC8xswJ3gRK5n1lVq7NjfL3QTXYwAJwJJUFBKACxysHUDyJN4FYFgCZmeprUpyhJKUKuwDErWo3Wq2pgt/wAMqE1KnJS9wbjgAL20eBPSripkSJchKgkTirrNysiL25KUUoP9UEFjAcQ1l61Jis9ZXW2W1hnz0TFhpKQEyki4ljTPZmcG/K0SJE7OEzUsqUbEDcf4rm40Y7oXMRSZ0qYQfhlZ8u7s+sDsFrJ0uYmSjtBZDg6MQ/G0LsNwz5yUTmGMQowlRUkMyioX5n56fOD1HLMqqlKFkTRkmo3OxKV9/GOVLgMxYUs3RLUMxA07RAe/8W7hB2ThSlTQtVkoHZS34nNze1vSMEnEc0yqek8Y0EhIO521PA84hbL0KEzJc1fxTpgkyQ72AzKU3ePlBGtwxc6ZKkpPxG7A2tvv7vAPbDEUUWIyAguJBli/whyyyb65TG6wcljPapsMFltVmEJIcjtFxm4A8OEF8GlhEoJGgteONQp020OnduidRoZLcIJO22Fk5lWdKVSpdZ1YJYSEKy8XWpwRvBb5QPweqllLpDK0KX37zBLbwKOJqy6pppZZnftrdr8xAChspwQLjdcHeNbh4TdyGmVUH7RwoUAsNXA84n0E9C5ZCdU9lV7uP7QOoHOUjn8vGAErFlpUZiVAB1bntuBv84qaJGZsiTfadiIoVvfD1SkORz/SIdZShSfAx7oqtU0EkAF9NeF9Y7zkKtcb93dzh7U3FVKyLVUjAEHMaujim6ujy6NMX82MNMANi0tTn+tWnhB+JQORmX6xhAJkL+Pf4n5PqYYIA458f5P1ja9YLU+CRli2/wAjCbt2j7h1Fkg3t3/rD2R2YQekasAkJlt8azf+m8OVcnEkXDuyr59KZ6Chz1soBjcZgbg+sWf0DzCaaoUsMv7QlB8EJ18YqqrKkLCs+XKDkVuZ/hVy4RevR9hf2eilFaAmbOPWzW0Kjof+xtIBaePfKmlUk4HTqPd/ftHcK9+/f100cELfy9+/YxU4AexC0d2zc+aEpUpRASkOSbAAC5J3RR3SptCmqqUGUMyJcodWq46wKUCvKDqnspY98SOlbbNdVmp6Ug0yWK1JN5qh+D+gfM8tQuOqTMRKmAOCgEEajkOHdHWyuMwQcPwvMXKSo6slbFSMoB5ubp+kSKPFV5lpkqH8R+7PWZBuZn7I4fWBc6UUlbqJSoEHk4+LuuPlBDA8ZSmclTgKYCYdEqSN4J0WnhoRaMsB1nPKWl0I4ymdIrEKWFJEwKFm7KksSRzUDqTBmbhvVTFI1A0LG6Tofp4QsdH6urq5/Vy8yJstzkS5cKVe5AIO6LGq6AzMi7oADKzfFl1BZzpceMbwCoIhtPfschoJwSjCZipygyEJN2tp8mEUBtXiX2mrmzASUrUSAQbDx32eLv6YMX+yYcmVJOUzVJQD/LqrzA1ii6am+Ml3a1t0d6CYss3uWl1dF+032qjEpZPWU5EsqVqoXKFcy2sWPTG0UL0VVSUVxlAgCbLKAx1Wkv4kJfwEXrQggakwLzh925JSXTLiC6fF5cxNvuUtwIzHXiCbQHTjYnoBAyqUUkgg2LjQ7xFg9N+xcyqRJqaeX1kyVnStIHaUg3zC/wCEpNv5jCNsjhUuXKRPWoLZlJQAWc/Cz3Urk1vCMuqkcwauVMeMMmGXTXfNkO4sDCmJhaULlw5BBDgDUvzhsr5v/Ldq2csw1AP9oTTNP+IpnIZPMB7d8V9AmEzIPtazdZt9B+Y0bMoCpUxn+MMLhhb20EahWUgEHfuP6RH2QkKEt1aqL90MyqAEB4xdWWZjFqk2YaFNjFvTn+tXLhB+Bez0nLKI/mJ9IKQjjHE+hqOUBmQCxpP3n5Rv74OwExd+s/KPrGl6wep/bmFHZ9/rFMbZ40mpnkS3MuUpSEqcsog3WOVmB5GLkq1hMtZVYBKifKPn2TJGoSALnWxueEPUKSeJJuKgYMfej/YyTNk/aaqWmYFqyyEKJUOyS8wjQkmzXZn3tFkpS+vEe+UCNk6TNh8hIbMEki9iCTvbQiDKUkMCL2hG7O85l3RhRSCOs7yw0VH0p7RzFTVUyVrRLkhBmAKUnrCoOymPalsdN57oteZKmGyQE8VE6DiBvP7RRu1uIior6lQHZKurF3dKE5Qbag6+ME06hjzAa2wonBgZrW0tp3QNFaqnURlUuUSSzl0k6ka+UTKZZKW4FvLwj0uUeAuCPSGba+0XJk6i3sXInGTtNSMUTJEzIpwV5nWl7EgctYFYrgqAoqkzBNknRTkEDgQS7iO9XQOL/v8AtqYjScIcwh2ZU8Sp2oIzHDo7xuZTTqZZXnkqWqQQSSpIWcqXDsQFjwF+UfRCksk77H6x88bBpEqspywbOUkbruH77R9DCCshQDMBXYHZsSm+lqbmnSZZJORGYpd9TbXxbjFc1SQgTizEBKRf5+e6G3pHxQqxCoLDLLKZI/KnM+muZRHhCfV1QmaEDOgA8AU79NT9I5ZzPUgjMl7F1aUKmFwmckpVJWfiBJy5EvvU/wBO61MIx/FShxImzUhSk6ISpwSCFZiDYvoPGK+2M6NamsUKhC0S5ckpUFKSVErT2sqUggqS4F3HKL6p60SpRmTTkQA5Kuyz8uPKMHIPSUaLgoPAPxgjDsYqUrz1ktUqXkN1KGUqJAysDr3juiq6aiTTTVzJs1cyWiYsy9Q5UXZId1KbfZhDrtLtiqpPVoRkkuXKj2lkEMdOyn533Qj7WSl9UlYUeycqQbgFbB/C4f8AWHTpia9z8e4ekkXe01s1AWsD092ZDxradU6czlKPhypJ8vlrHXDaJSwFKdKWsCSXPHikQPwWgCUn8SybqPvutDNh4ZKH1sLQ/pkYAEn5SRrblB2r18zHPCqcJWAHAATvOuVPP5wzpAt+phTo1qE0uG09Byg99tZnhdstGQwUZjNhfweJ+kTYG4DNzSnH8R+kEomvwxluk5rBmQKxBH3n5R6mCsD67U936x5OszqPBEzpHxfqqNSQWM0iWNdPxeQioZ1UEIJ3lwOftx84bekrEutrOr/DISB3rVd/+1hFf1s/MrL/AAvDpbs0z5mSVr7WzB6CXD0NbVpXJ+yTFfeSnMt9VIJNkvrlNiOYizFzQLksBq8fKEicUqSUqUkpuFJJSoHkRcRZ+y3S7NyiTVZFKsETi9+PWAaFhY7yd0Kbd5lPf2ax22123TRywEXmzAcjgskb1ni24bzFB01YFLUA553v7uPOGDGMfXUqM6aVOASxtlSDYAbrMYRcJmssE79ffiYZcCjaB184ohOo3lug4EZZRYrGj9oa3cXj0d2scwO0kjQlj4i0St9/ekPpyCJMs4IMjzJb66xpKGP7RIYMfP0jaRHDUM5xOds+MTvghAqZBu3XS3sf4tffOPoaTNBTme1y/wBY+dJE8IUlR0StKjzAU5+UXVtvigk4bNUh+1LypI3BfZd9xALwnqQSVWO6JsBmMoeuXmKncvNnKe93Wsg+UA62kJuHfg0HlpZuVvlEOcmxgVqRqizzEZuj/pLVQIKZkkzUKLqIOWaOAAPZWB3iGLa/av7RO7KlGUnKuTlBKVpUkfeaXObOl92WKtSWMHsKnlSUJFlJzJd3dyVBPIBzbnG9MQbMmD1o/wCIgcCF0YgMzKJykcDa4MS6mVmlqQoXNj8iP9QEAQFJUxsz+ogtRVOYAHV7mLAOZ8667O8si0slrMXBvYwWlJyEKTqliLHd8miNNSyww3xNJ7J3kA2+UdmM5OZYeFyuvkomqRkUsZim/d5FnjJ+FjgfIwRoZgEqWOCE+gjp1oiPvIJxPoTQjKMzrs5IySiD/Go+bQViLQHs+JiVCbnLEyrSu2tRMgJjFTkWX3IzeTn6Qbiu+ljF100la0DtLQmUkvoVlQJ0uyX/AGjtXigtVnYAPUROrtgK6qKp0vqj1rzQVTrsq6XsWZLCEbHcAm0U7qZ+XrCgTOwvOGUVAXtfsm3dDp0VKBnYgwFqNQgP0a4LI+yVlbPkpqBSywUyFfAokEla7HMABwIsqxLN2x9zTtVYVRiLEqVEuikDNv1BvyIh1p5Uito0VaaSRSrlVUmSRJATJnJWpLjKzZkhXOwPGzdX0tEmqq6f7BIEuRTmozIGRalIyLygpAypIUAw4HV43WOQcQdwypGcZlPYyT9nmkEv2d9yHDjnblACUhkZruCfWLb2pwhFZSYbMk0kpM2pqDKmSpZ6pC0oUolyASm0o9piQCrW0Ta/DcPqKPE0Ik0PW0kmYsGlkqQqUpKVkBU0pAm3QQSmxYuI9qH3v9p3S1bK+uc8/aVxSLzIVx797PBqkwxcymVUJbq5ZQlbqYussLam8duibCpdRUzuuQJiZEpUwS9yyGYHiLm3MQxYfiqKrCKsoppNIOup0fc2lF1pLswAKczHjbSD1XkYHwH3i1umBDHPqR9ImkceW/3x9I9SpJUtKE3KlBIc7yWD/KLQxKhw6mmJpZiZATkDlUqYqpLj40zEoIGhNvlpFcUQAqpQScyROQAeIzgA3DgkNDa3bwTgyfZpjWQCQYaqejCtyqAShSmPZTNGbfxa+kHukXECMMo5bEdaUhYLgshJOU7wcwECcbUoY88t+s+0Smy66JcHlld+TvaLA2qlU3VqnzRJUJJKUmclUyWhS1dpSkJBKi7AcL3F3UdzlS3PnHq61w4XjGRyfv8AaUSpG++vE8IjzKfMWG8hIuWcsB3botSXhOH1VVJXKShTSps2ZJQiYiXMyNlKMyUhnJcB9G4utVVbLrKckYZKQEzZbzqfsoSCpPYmDJ94CkkF7X3RyxwwyBNVVFDyfhErHcFm0dQZM7LnABOVWZN7hjvtHbAqVc6eiSj4phZJJIGZnDndYaxY+IYdhtPjFWidIky0CRKMkKkvSoUQcypiUAJD9jtKbfcExEqMAlKxPD1CTQqpJ6lJBpmMicUJObNLIKUsp7B9LlxCisQcx56wwwYAxOjMtXaupJVLWxsFpISQOIN2McKSbffus5s5GsOSqOTRy6meKeTPz106RLlrSOpkpQpWUZQGclLjRgQ3MhSYNImTsPqBIRK+0qmCZIsUHKlTLSkj4SwLM3aSeJNddSNuSP6JDfRc7Afl7ieIruFC77vlv+WnsS0BwGv4wwSxJn01Y1NLlGlUAhSfiIcjtKN1EhN+/k8Egmip1yqZfUlSpYUXRMVNW4utCgCBfcCfCNnUjGNpz/TFl0DH/IY9fmR/qAqbEpv+YSP2jc/Hpib5jBnBE0yUzEgylKE1TKnpVlKLMAT8Krh3vygLtNRqlzVJUlCHuAlRKWO8OH3QtvUnGJuyk107wY87C1qptLnUXOdY8oYoVujkf8n/APJM9YaYmv4jPodL+wnwH4mRUXT9XgIpZTjMpa1kckpPqSIt2ETbqjQqc6pUpf3QDlAMzVVgt3SNd2+N1KWbAndRYK03EShsB2qnUSpxkZc06WZSwtKj2eTEMb6x02Vx2fRTOsp5hQpsqg2ZK0v8K0lwRz1DliHh/nbCUK05QidIOjomGYfJdoH/AP6yRrJqQNRlnoL6negNBTp2Biw1lZGAZFxTa+oqVSzNUkJlELRLQjLLCgXzN+I8yeLM5jvO2wnrnTpxyZ58pUlbJOXIQlNr2LIF+/jHmo2FrEHsy0zA1jLWFE/l+KBldJXItNlzJR/nSpIfgH1ihSi48pNuewtxmcMY2xqUSZEuWvIKWYZ0pSUnOFKKjclwpPbUMrMRY2eCKulmtnSpiVmTkmoWhcvqWSQqylFlOVkWd25QuY9IUiaZawEqSEk3BHaAUNOUDTVJCSH5ef1iZd+4ZYpz2SiEdmsbm003rpC1S1gsFM4Ia4IIIUDvB9QDDHiPSPV1IXJmql9TMyulEvKMyVZsybu5OrvoGa7pNPPASTzP9/nDbsbsmiq++miYZWcS5aJfZXNWLl1H4JSRqvjGUzuGJ5+FO48Rhw/b/EFBFPKPWTCMks9XmnAaWU2gBupQtvMap9hsSEwL+zKzJUFAqmyy6gXc9q7mD2xWDU8qtQqXTpStPWIK01ip5QQA4KSGY6Pxizl1oDQS3UCk5wOYGvTi8csTiVpOxTHTmIokJUXHWI6nN4FSzuDOR+wGmqMWo1ZkSJqgqWlMwBP2gKOZRKlhBJzOsuRc73i7ZMwKD+98emDwEXZHAEYOn5zk5nz/AIntvXfaZUycZkiZKBMuWZRlBKSCCRLUO0CzOX8N3PHNvqqpQErUlKAoLyS5eVKlJIUCq7liOIHi0MfToWqaP+idfxRFblVjBtwx0gSpBPJhms6U62VULqErQFzQlK5ZQTKWEggEpLkEA6gjx0gbO6SqqbVSamYtGaQSZKBLaUhwxZIZ33uo6C7QvYrOdbXYD1f37v4pUZn5P6wuesaHh5j7g+3lTKnTZiVJIqFKXNQpDyiskHMElynUhwdGBdg0xW21Quol1K15pkokISU9gOCLJDDx1sNYQsLqWOVW52+UH5KtCX4HuMPadlJ5Em6oMBnJjJQbTzEInoSzVF5nZJO89nh8RibL6QqqTLlJSQpCQEBZl5piAQGCSRfxELEiZls/vlHKqrVBKEguVKT5C57i0ULETbyJLqa3f3Sfr5dZblDi0xKQywQs5mWnNc6kPoTcxBxeh66ZnWsqUdT/AGFojYFs2qdJRMKikKcgcnt8g8SKvAFS27ZMKFVDECJWnVMm1gSPjHDYmmEumygv21wwQB2MllNMxL9tUHonWeMz67SAihAfQfiZAvF8GRP1DLZkq4fqOUFIrvpC2sn0tQESyyTKSs3AuVLBNxwAjdKM7YU8z2ptWuvLjI6TMSw9UtWWYhv5w+Q9x3dxiCiU1gS19574CzdtqlYyrYpO4kEekQ0bSzm0Rv38zyiulbYwcZnzNtqbsoDj5f6MbqZLG1u4kE+IvBBE9wE5jltYl94/ieED/iae+iNOf6RtW0c06hIuN54jlHTUT1nV1JXoPuI7VmzFHOJVNp5CydSpLKP5gqBFZ0ZYdMH+GuXzRNUo+Si0A1Y9NPCOQ2gn8Q3f+0Y7DPnCr7QPQD7zxiXQ1KKldRWZP5ZqeXEQQl4JPpMPVTBOaZ1E+VLXLU4K5swKJF+y6RqfCBy8bn3Yjz5d0YcbqcwYgBj690cGkUczp9o2N1H3/v5nHoo2ZqKLEkqqEdWlUiYQX7J0DEiz66xaUypBJvpp2or2nrJswl1E9hZI7g/CO1FNNiwDXsePhEL2lX2ZCjkS77L1jW5cj3S2sJmfdjx398SQb/vCJQoKpbvrmIueJjuJi3YH56a8oAhIUcSkQHJOYlf/AJAVgFTSBx/hzXvpdO7dFWfb2fWHfpplrVWyilCiBKFwCRfw174r5chbF0K/7T+kN5JEUwucTnNU5JO9/fy9ebd0djKXsbltRu8/CIxSb8vlqQ/Dd7ZjmA7KTqtMxUtICZYUpUyY6ZZy/gB/i5M3dHgM9J0kAZMyfIYpUNwN+OkTKdYby4wMo61vu5oZgcr6hyLfvEqnnaAesGU4OYs65GDCwG67d8SaDCOunS0aqWQlIdtdT4JcvEakSSrKlOdf8Ce0fJnbnFjbE7KLp5hnzykzMmVCAX6t9SosxVYC2l4pFhtyesk7SGODgRzoZCZaQhFkoASLnQAD6awsbc4kZSUkah954QzS1a6e/CEjb+UpaWG5/enOBKDmauPcAjf0T4oajD0zTbNMm68i30hyhA6D0NhKBwmzx/rMP8TCcnJl5FCqAOkyKh6XFj7Ykf8At0/7pnKLeinel5f/ADqRxp0/75kN6P8AdiPtEZp+YinnHt48yJobxVx4mNCb+seZU8cRqdTzMWdwnzGw46TsFDN4fXuj2ohvEeoiP9pS/wASdN5jS65DfGnVO/mI9vX1nuybI4Ml541nDeERP/F5P+aj/uHL37tyl43KYfeJ0D3jO9B5j6zo09h6KfoZPTMF+/6D9o2JzEcL/SB//EMi/wB4nX6R2psYRMWlMoLmqUSAlCSSTbhw46cY8bU9RNDS2/8AQ/Q/xGDZlaF1KUrVkTMStAJH4lABKe8xOqsKVSq7XbTo6UkHyI9I8bL4NN+0A1MhclCQVDrGBUbM2Unze0NczDZajo93BKiW83iTrkS1gY/pbHoXb0g6ixIJQkKCk/EbjmedonyqqWog3Gg3vrw8Y9SqFLAusOSBcbif5fbx3p8OSCWKj3m3yvAFpQdY3+suxx+P/YHxqmRMmXzKZhZQbvZntAn/AIcSRcEgg2O7lwMHplJ1amQN/Dl8/GNznL5rlrDSGlOBxINoZ3LNnMXkbMJUzpBG8EB+42jUjZmWMyTnSFEulJLF/wCX4SecMXVhi6QX+Ueeq1ADn1eNBjMhWXoT9Ys1ew9PPQiUQtKUFTMllkkh2LPuFoiSui2kBD/aC/FbHya8WFRYWslsjDvPLSJSupkXA6yYBoLvpYnR4ycE9MmP19uF8ZA+f9+kE7P4N1KckmV1aSXJAZ+JKiHc7xEydI6tQAVmDajj+kTKxUxYFwlNjlAJJt/pL94iKiSyRZWl31742pJhwDnByfef4nSVNsYVNs5rIJhmlHwhQ25m/dm9r+kGUdTMag5A+MZeg8vhKDxmz/8AeYf4SOhyVlwuWP55n+6HeI7DBxPpUOVBmRT/AEsYAmfXpUpRD06EhiRcLmkOxD/F8oyMhfUXmlN4APx/oiXtB2SnKnBzAlJ0aompJExSSC3xrLnzsIjU/RrLK2UrMlz+Jb2e/wAQjIyBJrnb/Ffof5kWy21VBDtz75Nw/omplKJmFWUcFKcX115QdoOirDEoOeQVNcqMyY9uDKDeEajIYOqbHhH0narLMAl2PzMk0/RlhLgilDNvXNI8irn73ep3RPhM2/UKQP5Zi/QmMjI9+pc+kYrtcnBJ+s60nRbhstKgJOYvYqKidOZgph+ASpKkiQkyipKkuGcBwSAws53iMjI6NU/TiaKB2BP5hGXgyEoyCYsiwDklrjjcxpWBJeyzff774yMjy6h26w4qT0mpeGEBgp9dX4mJScML3VYC+vONxkeF7GFSpcSJUYGpanzAcrx6GzpYuq7bn98N0ZGQYXvieGiqOSROI2fL625x0lmVLUQlJKna7tGRkcfUOIm9KVcqJusqCPiJs5YWG61oCYfjdPOXMkyirrEXUMrJPcd/jGoyA/q3BwAPv/M0ADYAYy0VahhZt3GJYWkgRqMjYsLSkUAOJrKnh7t+0A9q9n5VTTqSU3YsRZi2vfGRkbFrKMiYetSOZL6PaHqaJCGZir+/jDNGRkZ3b+8Yej9tfh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038" name="AutoShape 14" descr="data:image/jpeg;base64,/9j/4AAQSkZJRgABAQAAAQABAAD/2wCEAAkGBhQSERUUExQWFRQWGBcXGBgYGR0bGBwdHB0eHB8YHCAdHSYgFxsjGhgYHy8gIycpLCwsHB4xNTAqNSYrLCsBCQoKDgwOGg8PGiwlHyQ0LCwsLC8sLCwsLCwsLCwsLCwsLCwsKSwsLCwqLCwsLCwsLCwsLCwsLCwsLCwsLCwsLP/AABEIAPcAzAMBIgACEQEDEQH/xAAcAAACAgMBAQAAAAAAAAAAAAAFBgQHAAEDAgj/xABHEAABAgQDBAgDBgQEBAYDAAABAhEAAwQhBRIxBkFRYQcTInGBkbHwMqHBFCNCgtHhUmJy8TNTorIWJHOSFUNjZIPCCBc0/8QAGgEAAwEBAQEAAAAAAAAAAAAAAwQFAgEABv/EADERAAICAQMBBQcEAgMAAAAAAAECAAMRBBIhMRMiMkFRBWFxgZGhsRQz0fBCwSNS4f/aAAwDAQACEQMRAD8AvGFbadP3un/li/iecNML20Et1/lHqYJV4onrF3VYgNcvkfl+schL5Hfw584IqkmI+Vvn9YcBkR6OZBnJU9h784jzcPUbnlw4+x4wWTLvEpUoAeXrHd0ENICcmAJVLlNwflG500BI/b9YJTwH98oG1ksQlfkCUaKgh4nulmAvY68uHfHWopwdz68P1jjRIueZ+kETKtE6oFTKasSsDU/xfCRfl+sElzbaRwXIYx1mkNF1PDINrHecTrTT7aHfw5xNkTx7bfANExvn9YkyZxBc6f3je4AcwlbNwIeRNcjv+kS0mFc7QykEZloBdgkq7RsdE6m0d0bc0qSEzFmW7AFQOUvzaAswPSPqCOsaBHiZHqWsEZgQUnQguI5TprPA16zj9IOqdRb05c4i1B5H5cucdqqoGbz+kRp1UG8oeWTbcHM4tyPy/WI01Lga6C49QQXEd1VcQ6quAR4RmzmACiT8L27Eo9XUkkAgCawPgsC9v4h4w50tSmYlK0KC0KYhSSCCOIIijaqmzqUX3tGsC2jm4Wt5bzJJcrkEgJPFaC3YXvawPziaynriUdHrj4LDn0l9o9+UeoFbM7QSq2nRPkElCn1DEEWKSOINoKxiXJkL+On7xm/B9TDBALGk9vnk+pjdfWL6nwSCpLbh7aOLJ1POJM5JbWE3aBU0D7skXP1hgSTdb2Y6Q71qQbM0dKiuAToN3rCD1dU/xFm3D3uicqlqGDq4eojZOOsR/UN5L/fpCtdi6XHE/tHETQsAsIEnBJmr+HleOiaecgbjbg/1hW1S/Ahk1hTl1MYaEgkhhr9IKEchASjm5Udoso625R2Vi4G/T9oHXoyvWMn2kmMSVOl3e0ZMkvwiGjGELHxD20B9qttUUkt/jmKfIjiRvVewh9TtXvRcMLG7gzmR9rcbFHJKmBmKzBCW4k9vuEJVBs5UrVnnzlFLhwVKY3fjYNdgOIgdJVNxKomKnLIVlzAAdm5LJALsnz74m45tAsJlSM+VSEhKlJ3AGzc9R4iF3fcc+UpKj1gIviPX3CE5tH1hVJpUBCzMGeYm6ma7KNwnkO6C1VhuRGQ5VKSki6hozZWPq8J+DYpQ081JKZ8wN8alMA47TISAS5bfa0WEUS58rMiQcmWyn5aux8TGd4nrKW4yYGpcQnUkwLkKUgX7H/lqGgBTo39LaRYGG7VoqpOcAJmAdtGrHiDvSd0I/wD4Y5IkqV1jXkzGcgb0Gz6v9I1SJWhRmIJBBIUkjQPoRvdrGCdqFgxW5GCYfnY6FLIA4jTugRiONqHDX6+sePsxCgQbKCj8027xHGoo1LPiN3d/eC0FyckxPUCsDAnpGOnh6RkvESpIsBYRpGHR2p6AAC72ENHmIjgSdh8kKFxELH8NSU6B7jwIgxQyNb7/ANIj45I7Gu47uUZK8TWNo3CNPQjKy4UhPCbPHksw/Ql9EiGw9v8A1p3+8w6RKPE+tRtyhvWZC5jr9dpbIPVUMcBMZLL/AC/rG6/FF9V+3IizbQ+/GBc+QOHGCijESaLeJ+sML1k5lyIJEk5tLRLMgHdwjqUxvJYe/fvx2cQaLI5pU+/D35R5FKAN/wAo7K9+/H3v0Rb379+XQsy3pI/Uhjbfy4Qs7ROHyi94bnYHv+kA8Sp0qWAS1j6iNnGOYqajkSu8BrZqlkKSQEm7XsPW3rADaqtM6qWznL2bXt9Giy8ekiVImKAumWo+AD+2/vWVfUCXIloR8c1PWTDuZVwh+UTmGGIzL9KgcqIU2arfuFJUjtjspUxCihTkZlb06sBp6j8fwycpS5uQt2SoNcEWtxGhtvix9gtl5aqaWpSNb3Y8dPfLufJezkvKxQG7oyW4xGK9O5YuJ8vEMQGI97oZdlcy1t102WQ+VlslVvhLnKkcyItLaTo1krScksBROrQg1GATaKYCkpCT2SD+I8C43+EczCPW2OkY6rCJwKUzSsK1BWEggguCFpJfm0blbWdUoS8RkkFylNQkdlTG2dtdQHYesSxiQ6mUpOYyZr5QbqlEapfWx3HuidU0MudJIUApJdJDf6hw0duLR1hkcxKo7W9ROMuUgsUDsdogji41G7+0TE0ob4TqOHLnAXZqUZM1MtRJT8F7m57KlcHDuOLQdmK6ux0B9D793hvSWDG0wGpqQHtPIzjOw8vYH34xHl06gBbdBaRWBQ4+/lHQSwQO4RSCAxYaRX5UyHRjW2/6CPGKynRp6cImok3Pf+kcMQ+GMuMRO1CgIMaOjOXloiOE6b6w2Qq9HH/8Z/6sz1hqiK3Uz6LTfsp8B+JkAMc/xPyD/wC0H4XdoFsv8g9TBKvFMav9uR1kDgPfv3rFKn05xzDqjmpx77+cNAYkssSJ2WiOMyewty9Y9rmFniDOf5j1742q7jPKhY4Wdc76gRynzmDkCNTKrKNR5fvC3im0D9lBCiffGM3HYuRPXU7B1yZLn4yXVlA7z3QGq6pa1g+9RuidhdMSCCQ/7RuuQULuAGBLtZrc4RuR+zzZkExS1H2Ddx8oM2lq0mUZagMy8iCLfjZPkXhEkUYqK6VKA7Kl6bgkXbyES6vGOtmkJOZlGcTqGQygnW4cDzgn0a0RXPmVBAPVjKgHQu8BAIHvn0dCbVAMuTCKBMuWkJSABoAO/wB+7GJaoD4bjSVABQKFOQMzMpidLufKCwmDdHekqr3hxNzgCNxhP2tw5CkKOVLgG5ENyrwFxqlKkkPqOEcPSE25UiVtIUEIWhgR1hItoVageOsT8CxH4pamu7O2qTp5MYEbQSSgqckBKntrd2bmC0DqevU4npJJBzr4FFkrAHH8XhHi2ZDFYVjGebOyzQQEn4gQ11OU+faAg7WSutlpIZ1MHa4P7F/nC5iElRUgoUDLWlfaA0Lpyqfv15PzibInrXJMsWUoFLj8Chrv0N2POO1thwZm5d1ZWdMOpkdYerDIYAXdyNVF+J+kHKeXlQN1h6QF2alKQhIJBIcaczzhjnL7AuNOHKL9XhzJ+nr2ISPKcZJSXcA34chHDEpAy2Afu98YDoxU9epG4HXyMG85UAxHl+8dDCwTvdvQ+saOjlLUh/6sz1hpgDsYlqc/9Rf0g9EVxhiJU04xUo9wmQr7Tn7z8g9TDRC9tBLdf5P1glHjgNdnsuIITMYaRCqq8DXn9YmVMKWLrUVMm+ukUhWDPnLtQU4hlWLJyvy5wBrtpg7A3ceoMR59OtKe1a0BpkoO5LkEeusY7FrDtQwlIfUOFXiS67Gio3JAbcIg0tQ7btAI9TaZSh2L6RKwynFnuRw0f6wzo9Ltt55An0Xs/T9nYRtyR1hOhqwi6n18dIlYlWomIKTcEeennAbFFEOxvpy0j1gdMSRMXol2Gt7Oo+EZ9qaivlCOZ72hqFufsQuDFDE8P6udMkyUhCSE5lPcuHy/yhxu5RYXRXUmdQpRNCR1SzLllKQDkbUkaqzOHhUxSfnWo8XY8W3/AChj6J6k9RUJd8s8EeKAT87x8+sZ0/LYMYFbJSpZHV71LKlX64OomyjbKHNjBXAZCkqUhZmkBspsQ3q/yggmcMtkjffnf5RJwakYlRupXxHu0A5QZjujVdPY5IzAmNYouUvKgFQHxkJJUm3ZDb34jSF/Ea+pmJUS8lCUErVIIWrkT1gtzAcw6Vkkpn5goJzhiTxGnyeOFTh4CVZm0L8DaOAL5ztosbG0/KVVtFTFSMyStSiHOYAdsDXhpfwgDQhSUi1viSpt+hSRwLmHvbHEUyZZz2kuLNd+I3ni3AGFuXIWnKeyuUskqCdHsyknc/A73gI6+6LXVlWxJWC1+QpQEqykE9WdUXDZP4g774MoWmWtKkXcXQ7EjkDqf0aAyKbOoZVFJH8YBUA6XS+iXG8R0mSnV2nStJAYsRyAMex5iA3nGDGFcvKSUpJHpxB4RCqMayhi7NwgNgsmqRiMtCF55c3MSk2QEDVuYJh5n4MlSRYaRSqvdkxJGr3VnCHiKmHozqKw7EjdyEHZS8pDvEqmwzLZmH9rRGxSnIHc8MdoFTPnFxaK0zHzY5b05/rV9IOwsdHiyaNz/mTPWGeJbNuJMvaY5pU+4TIA4+O0/wDJ+sHoXNo1kK/J9Tzgun8cBrjikmLmKVOWBOCFC1F2Jc98b2gq8oJcQl7OYopVXkBa5e2t++KFr7QBPlqkax2fyEtWfhMtYukeUAsQ2HlKBypYlri2/wDvDLTpVl1+X7x0OZrtqPXvhcOR0llDjleImJ2VMtHZJJG8jugPIwqan8AY8Pdu6LLZ9W8j+vvzjx9lB4eX7w9ptc1I29RH9HrLNNkDkGVsuT2iCkHv7o9Ywn7tCEWzfGRazjs93GHydgiVPYewIVtoqFl2IAAI07tL8hAvaWqSysbRzKVmopvwwXvesUKqnCZSlMH0Tv4BxzAvBro4QJc2pkhWYpEpfmL+LwIrM2ZNxlSCdGuG58HiDsRihlYgJiyAmoJSq28uUgXtdvZiGvIgq+63MuunlultNX8z792m0GKJSFApYJ+m+FnFsVqJYSmlQidOKj90QSpruqygE8XUW+UawraAzM/WSpaJkktNAmBknUh/xN70go98rNtIwxjRNaYAsCx4wLxioSiWpStAkmMw7a2TOJQhM0Zdc0tQT4KZjCpttXmYU06VhCpri/Ac35x7BY7RB2XihCzeUD7ebC1tXIlVMgpnySAoSpbhYcfFq0wjutAXYGaoTV0E+WUkOQFi6TrlI5u4h32Tw+ppJEybRzetloWnPSrSScgupUu4KVEOUp0MGtq9nPtn2fEKJuvllDnQzJRPaSf5khzfgRHHUjumJJYLMWeR9YsVchMqdkKQHByuWcOLNoGPnHGrRLWllFG5iD2dRod0EulSkI+yLQcq5i1ysrWIIzub7igXHE6RW+B46rrDLmJYKJJG4KGp/lgXIzM3INxxLD2dnJSskJylPYUN194fQHWGgQlbM50ykTVHsrJSxT+FzkXq5ceUO1GhwkuNAbaeF4c0r+RkjW05AYTYlXPf9BEStSPfvnE6ZLuWI14d3OBtYgvr8j+sPlQeskFc8Rp2GlhNMQP8xf0hihf2Kf7OX/zF/SGCJbcEz6bTcUp8B+JkL20KXUf6OHfDDAPGh2vy/rBKThoPWDNWIi4/hhmJOo8IUNntn8lVmzF3JIL+xFmVclw0QMPwoAlTbz6mGCN3JkLaUOF8+sN0Nxv8jx9+UQ8U2mpZA+8nJsQ4QCtWo3JBMK3SBiKkqlSQSBlMxQFsxdgCeGtoW6RQCrgAFld3H5QYU7lzmaa7aQoEdp+3aGeTJXM4P2AdL39CAYkYZtJMqQrqaValI+IEkAfmZlHkC8ddldnZUuR11VKStU1iygCEJ/DbQFWpVz5Q3YfKlSkJEoBMsmwHE38YRdwDgSxVpGZQzdDK3xDDMXnylzQkS0gsJCbTiLOpyWb+U3Pk61NxEBEvMot2kqDkmxFyNXzW/SL0EwJWQd7EeTQp4jj9HRVSkCXLRMIBUUoYkKL3I5uS+msAc9p1jtOkJbFfxld19JmklaQpQIsAC7EZTZneI9HstKAlmsUuQgEKISHnFrhQSEmwtuOp3w17SY5TImI6lJRPnqD5kqEtIA/xUAjKolwLawpY3TTQTMlrUqZqFE3LbuW+NL2dY7xyfT0+MdFdVI7/AC3p6RywvFRUyZkukWqTJStUpRS5qVkfjmLI7OYXYOWOqTaCOH4KZYyoly0oGhyudbkvv5/tFR4Jjq5M4zZDJmqzBaVA9XMZRcEblByxiytn9uTPQT1YSQWUApwD6i0dFhHWb093l5mMFSRLSA51ufAxTm3VfLnVMtiSEImAG7PbR9RbWHfajEFTUgEsH0HcdeMVvV0Rm1khH4CoAtqzjM9rd8C396Y1XIxGjo925m09TL6xS1SJoTJOZzkUVMhQtcOcvcQYu2TT9XMUz5Jna5BW9u/Xzijts9iESEf8uqaZmdPVJzE5SC48tXOkXZs3UGbSylKcqygKf+IWJ83jRYEwIoehcMIjdJdOqZV4ZLAsFVM1VrsgIHl2rwmHZ1KaszVfjUChN3UkN2iGs5caXt4WdtuEoqJM8m8qTUgDjn6v6II8YT6NAmHrASeyw5Cyh6Rg4gHBzmFsJqJaxlS1nDMfFPJuEEaCR1Y7JJDWB96QpTcFUVCZKUELCjmBdiCXYtvhsolrypC0gMA4FwC0E0/e69YPUd0ZHmJJVVDgxd+PCB1dOASY8z5vaMCcanqCLa3i2tOB1nzL3Zzx9I/7BTc1MSP8xY9IZITuimZmoHP+dO/3Q4xGfxGfS0DFS/ATIBY2e3+T6mDsLuO/4v5B6mO19ZjVeCQ5kh/7xDQAjUsLm5tvggSR/b94V9saoy5JJI7XZcbneHq+RIl3d72JX+M4mqonrmqJLksH0SLAeUF9icKTPrJQV2kpKlqBuCEsQCP6iD4Qo1U4y5jOGNuXrFidECOsqJ53IlygDzUouPIAxqy8BGA4hqNOTYjHpLIxejStICsw/pUQDpYjhygZhc5KkJkrHaScySdAAbX3WhlXJdtPLu9+7jKvC8xswJ3gRK5n1lVq7NjfL3QTXYwAJwJJUFBKACxysHUDyJN4FYFgCZmeprUpyhJKUKuwDErWo3Wq2pgt/wAMqE1KnJS9wbjgAL20eBPSripkSJchKgkTirrNysiL25KUUoP9UEFjAcQ1l61Jis9ZXW2W1hnz0TFhpKQEyki4ljTPZmcG/K0SJE7OEzUsqUbEDcf4rm40Y7oXMRSZ0qYQfhlZ8u7s+sDsFrJ0uYmSjtBZDg6MQ/G0LsNwz5yUTmGMQowlRUkMyioX5n56fOD1HLMqqlKFkTRkmo3OxKV9/GOVLgMxYUs3RLUMxA07RAe/8W7hB2ThSlTQtVkoHZS34nNze1vSMEnEc0yqek8Y0EhIO521PA84hbL0KEzJc1fxTpgkyQ72AzKU3ePlBGtwxc6ZKkpPxG7A2tvv7vAPbDEUUWIyAguJBli/whyyyb65TG6wcljPapsMFltVmEJIcjtFxm4A8OEF8GlhEoJGgteONQp020OnduidRoZLcIJO22Fk5lWdKVSpdZ1YJYSEKy8XWpwRvBb5QPweqllLpDK0KX37zBLbwKOJqy6pppZZnftrdr8xAChspwQLjdcHeNbh4TdyGmVUH7RwoUAsNXA84n0E9C5ZCdU9lV7uP7QOoHOUjn8vGAErFlpUZiVAB1bntuBv84qaJGZsiTfadiIoVvfD1SkORz/SIdZShSfAx7oqtU0EkAF9NeF9Y7zkKtcb93dzh7U3FVKyLVUjAEHMaujim6ujy6NMX82MNMANi0tTn+tWnhB+JQORmX6xhAJkL+Pf4n5PqYYIA458f5P1ja9YLU+CRli2/wAjCbt2j7h1Fkg3t3/rD2R2YQekasAkJlt8azf+m8OVcnEkXDuyr59KZ6Chz1soBjcZgbg+sWf0DzCaaoUsMv7QlB8EJ18YqqrKkLCs+XKDkVuZ/hVy4RevR9hf2eilFaAmbOPWzW0Kjof+xtIBaePfKmlUk4HTqPd/ftHcK9+/f100cELfy9+/YxU4AexC0d2zc+aEpUpRASkOSbAAC5J3RR3SptCmqqUGUMyJcodWq46wKUCvKDqnspY98SOlbbNdVmp6Ug0yWK1JN5qh+D+gfM8tQuOqTMRKmAOCgEEajkOHdHWyuMwQcPwvMXKSo6slbFSMoB5ubp+kSKPFV5lpkqH8R+7PWZBuZn7I4fWBc6UUlbqJSoEHk4+LuuPlBDA8ZSmclTgKYCYdEqSN4J0WnhoRaMsB1nPKWl0I4ymdIrEKWFJEwKFm7KksSRzUDqTBmbhvVTFI1A0LG6Tofp4QsdH6urq5/Vy8yJstzkS5cKVe5AIO6LGq6AzMi7oADKzfFl1BZzpceMbwCoIhtPfschoJwSjCZipygyEJN2tp8mEUBtXiX2mrmzASUrUSAQbDx32eLv6YMX+yYcmVJOUzVJQD/LqrzA1ii6am+Ml3a1t0d6CYss3uWl1dF+032qjEpZPWU5EsqVqoXKFcy2sWPTG0UL0VVSUVxlAgCbLKAx1Wkv4kJfwEXrQggakwLzh925JSXTLiC6fF5cxNvuUtwIzHXiCbQHTjYnoBAyqUUkgg2LjQ7xFg9N+xcyqRJqaeX1kyVnStIHaUg3zC/wCEpNv5jCNsjhUuXKRPWoLZlJQAWc/Cz3Urk1vCMuqkcwauVMeMMmGXTXfNkO4sDCmJhaULlw5BBDgDUvzhsr5v/Ldq2csw1AP9oTTNP+IpnIZPMB7d8V9AmEzIPtazdZt9B+Y0bMoCpUxn+MMLhhb20EahWUgEHfuP6RH2QkKEt1aqL90MyqAEB4xdWWZjFqk2YaFNjFvTn+tXLhB+Bez0nLKI/mJ9IKQjjHE+hqOUBmQCxpP3n5Rv74OwExd+s/KPrGl6wep/bmFHZ9/rFMbZ40mpnkS3MuUpSEqcsog3WOVmB5GLkq1hMtZVYBKifKPn2TJGoSALnWxueEPUKSeJJuKgYMfej/YyTNk/aaqWmYFqyyEKJUOyS8wjQkmzXZn3tFkpS+vEe+UCNk6TNh8hIbMEki9iCTvbQiDKUkMCL2hG7O85l3RhRSCOs7yw0VH0p7RzFTVUyVrRLkhBmAKUnrCoOymPalsdN57oteZKmGyQE8VE6DiBvP7RRu1uIior6lQHZKurF3dKE5Qbag6+ME06hjzAa2wonBgZrW0tp3QNFaqnURlUuUSSzl0k6ka+UTKZZKW4FvLwj0uUeAuCPSGba+0XJk6i3sXInGTtNSMUTJEzIpwV5nWl7EgctYFYrgqAoqkzBNknRTkEDgQS7iO9XQOL/v8AtqYjScIcwh2ZU8Sp2oIzHDo7xuZTTqZZXnkqWqQQSSpIWcqXDsQFjwF+UfRCksk77H6x88bBpEqspywbOUkbruH77R9DCCshQDMBXYHZsSm+lqbmnSZZJORGYpd9TbXxbjFc1SQgTizEBKRf5+e6G3pHxQqxCoLDLLKZI/KnM+muZRHhCfV1QmaEDOgA8AU79NT9I5ZzPUgjMl7F1aUKmFwmckpVJWfiBJy5EvvU/wBO61MIx/FShxImzUhSk6ISpwSCFZiDYvoPGK+2M6NamsUKhC0S5ckpUFKSVErT2sqUggqS4F3HKL6p60SpRmTTkQA5Kuyz8uPKMHIPSUaLgoPAPxgjDsYqUrz1ktUqXkN1KGUqJAysDr3juiq6aiTTTVzJs1cyWiYsy9Q5UXZId1KbfZhDrtLtiqpPVoRkkuXKj2lkEMdOyn533Qj7WSl9UlYUeycqQbgFbB/C4f8AWHTpia9z8e4ekkXe01s1AWsD092ZDxradU6czlKPhypJ8vlrHXDaJSwFKdKWsCSXPHikQPwWgCUn8SybqPvutDNh4ZKH1sLQ/pkYAEn5SRrblB2r18zHPCqcJWAHAATvOuVPP5wzpAt+phTo1qE0uG09Byg99tZnhdstGQwUZjNhfweJ+kTYG4DNzSnH8R+kEomvwxluk5rBmQKxBH3n5R6mCsD67U936x5OszqPBEzpHxfqqNSQWM0iWNdPxeQioZ1UEIJ3lwOftx84bekrEutrOr/DISB3rVd/+1hFf1s/MrL/AAvDpbs0z5mSVr7WzB6CXD0NbVpXJ+yTFfeSnMt9VIJNkvrlNiOYizFzQLksBq8fKEicUqSUqUkpuFJJSoHkRcRZ+y3S7NyiTVZFKsETi9+PWAaFhY7yd0Kbd5lPf2ax22123TRywEXmzAcjgskb1ni24bzFB01YFLUA553v7uPOGDGMfXUqM6aVOASxtlSDYAbrMYRcJmssE79ffiYZcCjaB184ohOo3lug4EZZRYrGj9oa3cXj0d2scwO0kjQlj4i0St9/ekPpyCJMs4IMjzJb66xpKGP7RIYMfP0jaRHDUM5xOds+MTvghAqZBu3XS3sf4tffOPoaTNBTme1y/wBY+dJE8IUlR0StKjzAU5+UXVtvigk4bNUh+1LypI3BfZd9xALwnqQSVWO6JsBmMoeuXmKncvNnKe93Wsg+UA62kJuHfg0HlpZuVvlEOcmxgVqRqizzEZuj/pLVQIKZkkzUKLqIOWaOAAPZWB3iGLa/av7RO7KlGUnKuTlBKVpUkfeaXObOl92WKtSWMHsKnlSUJFlJzJd3dyVBPIBzbnG9MQbMmD1o/wCIgcCF0YgMzKJykcDa4MS6mVmlqQoXNj8iP9QEAQFJUxsz+ogtRVOYAHV7mLAOZ8667O8si0slrMXBvYwWlJyEKTqliLHd8miNNSyww3xNJ7J3kA2+UdmM5OZYeFyuvkomqRkUsZim/d5FnjJ+FjgfIwRoZgEqWOCE+gjp1oiPvIJxPoTQjKMzrs5IySiD/Go+bQViLQHs+JiVCbnLEyrSu2tRMgJjFTkWX3IzeTn6Qbiu+ljF100la0DtLQmUkvoVlQJ0uyX/AGjtXigtVnYAPUROrtgK6qKp0vqj1rzQVTrsq6XsWZLCEbHcAm0U7qZ+XrCgTOwvOGUVAXtfsm3dDp0VKBnYgwFqNQgP0a4LI+yVlbPkpqBSywUyFfAokEla7HMABwIsqxLN2x9zTtVYVRiLEqVEuikDNv1BvyIh1p5Uito0VaaSRSrlVUmSRJATJnJWpLjKzZkhXOwPGzdX0tEmqq6f7BIEuRTmozIGRalIyLygpAypIUAw4HV43WOQcQdwypGcZlPYyT9nmkEv2d9yHDjnblACUhkZruCfWLb2pwhFZSYbMk0kpM2pqDKmSpZ6pC0oUolyASm0o9piQCrW0Ta/DcPqKPE0Ik0PW0kmYsGlkqQqUpKVkBU0pAm3QQSmxYuI9qH3v9p3S1bK+uc8/aVxSLzIVx797PBqkwxcymVUJbq5ZQlbqYussLam8duibCpdRUzuuQJiZEpUwS9yyGYHiLm3MQxYfiqKrCKsoppNIOup0fc2lF1pLswAKczHjbSD1XkYHwH3i1umBDHPqR9ImkceW/3x9I9SpJUtKE3KlBIc7yWD/KLQxKhw6mmJpZiZATkDlUqYqpLj40zEoIGhNvlpFcUQAqpQScyROQAeIzgA3DgkNDa3bwTgyfZpjWQCQYaqejCtyqAShSmPZTNGbfxa+kHukXECMMo5bEdaUhYLgshJOU7wcwECcbUoY88t+s+0Smy66JcHlld+TvaLA2qlU3VqnzRJUJJKUmclUyWhS1dpSkJBKi7AcL3F3UdzlS3PnHq61w4XjGRyfv8AaUSpG++vE8IjzKfMWG8hIuWcsB3botSXhOH1VVJXKShTSps2ZJQiYiXMyNlKMyUhnJcB9G4utVVbLrKckYZKQEzZbzqfsoSCpPYmDJ94CkkF7X3RyxwwyBNVVFDyfhErHcFm0dQZM7LnABOVWZN7hjvtHbAqVc6eiSj4phZJJIGZnDndYaxY+IYdhtPjFWidIky0CRKMkKkvSoUQcypiUAJD9jtKbfcExEqMAlKxPD1CTQqpJ6lJBpmMicUJObNLIKUsp7B9LlxCisQcx56wwwYAxOjMtXaupJVLWxsFpISQOIN2McKSbffus5s5GsOSqOTRy6meKeTPz106RLlrSOpkpQpWUZQGclLjRgQ3MhSYNImTsPqBIRK+0qmCZIsUHKlTLSkj4SwLM3aSeJNddSNuSP6JDfRc7Afl7ieIruFC77vlv+WnsS0BwGv4wwSxJn01Y1NLlGlUAhSfiIcjtKN1EhN+/k8Egmip1yqZfUlSpYUXRMVNW4utCgCBfcCfCNnUjGNpz/TFl0DH/IY9fmR/qAqbEpv+YSP2jc/Hpib5jBnBE0yUzEgylKE1TKnpVlKLMAT8Krh3vygLtNRqlzVJUlCHuAlRKWO8OH3QtvUnGJuyk107wY87C1qptLnUXOdY8oYoVujkf8n/APJM9YaYmv4jPodL+wnwH4mRUXT9XgIpZTjMpa1kckpPqSIt2ETbqjQqc6pUpf3QDlAMzVVgt3SNd2+N1KWbAndRYK03EShsB2qnUSpxkZc06WZSwtKj2eTEMb6x02Vx2fRTOsp5hQpsqg2ZK0v8K0lwRz1DliHh/nbCUK05QidIOjomGYfJdoH/AP6yRrJqQNRlnoL6negNBTp2Biw1lZGAZFxTa+oqVSzNUkJlELRLQjLLCgXzN+I8yeLM5jvO2wnrnTpxyZ58pUlbJOXIQlNr2LIF+/jHmo2FrEHsy0zA1jLWFE/l+KBldJXItNlzJR/nSpIfgH1ihSi48pNuewtxmcMY2xqUSZEuWvIKWYZ0pSUnOFKKjclwpPbUMrMRY2eCKulmtnSpiVmTkmoWhcvqWSQqylFlOVkWd25QuY9IUiaZawEqSEk3BHaAUNOUDTVJCSH5ef1iZd+4ZYpz2SiEdmsbm003rpC1S1gsFM4Ia4IIIUDvB9QDDHiPSPV1IXJmql9TMyulEvKMyVZsybu5OrvoGa7pNPPASTzP9/nDbsbsmiq++miYZWcS5aJfZXNWLl1H4JSRqvjGUzuGJ5+FO48Rhw/b/EFBFPKPWTCMks9XmnAaWU2gBupQtvMap9hsSEwL+zKzJUFAqmyy6gXc9q7mD2xWDU8qtQqXTpStPWIK01ip5QQA4KSGY6Pxizl1oDQS3UCk5wOYGvTi8csTiVpOxTHTmIokJUXHWI6nN4FSzuDOR+wGmqMWo1ZkSJqgqWlMwBP2gKOZRKlhBJzOsuRc73i7ZMwKD+98emDwEXZHAEYOn5zk5nz/AIntvXfaZUycZkiZKBMuWZRlBKSCCRLUO0CzOX8N3PHNvqqpQErUlKAoLyS5eVKlJIUCq7liOIHi0MfToWqaP+idfxRFblVjBtwx0gSpBPJhms6U62VULqErQFzQlK5ZQTKWEggEpLkEA6gjx0gbO6SqqbVSamYtGaQSZKBLaUhwxZIZ33uo6C7QvYrOdbXYD1f37v4pUZn5P6wuesaHh5j7g+3lTKnTZiVJIqFKXNQpDyiskHMElynUhwdGBdg0xW21Quol1K15pkokISU9gOCLJDDx1sNYQsLqWOVW52+UH5KtCX4HuMPadlJ5Em6oMBnJjJQbTzEInoSzVF5nZJO89nh8RibL6QqqTLlJSQpCQEBZl5piAQGCSRfxELEiZls/vlHKqrVBKEguVKT5C57i0ULETbyJLqa3f3Sfr5dZblDi0xKQywQs5mWnNc6kPoTcxBxeh66ZnWsqUdT/AGFojYFs2qdJRMKikKcgcnt8g8SKvAFS27ZMKFVDECJWnVMm1gSPjHDYmmEumygv21wwQB2MllNMxL9tUHonWeMz67SAihAfQfiZAvF8GRP1DLZkq4fqOUFIrvpC2sn0tQESyyTKSs3AuVLBNxwAjdKM7YU8z2ptWuvLjI6TMSw9UtWWYhv5w+Q9x3dxiCiU1gS19574CzdtqlYyrYpO4kEekQ0bSzm0Rv38zyiulbYwcZnzNtqbsoDj5f6MbqZLG1u4kE+IvBBE9wE5jltYl94/ieED/iae+iNOf6RtW0c06hIuN54jlHTUT1nV1JXoPuI7VmzFHOJVNp5CydSpLKP5gqBFZ0ZYdMH+GuXzRNUo+Si0A1Y9NPCOQ2gn8Q3f+0Y7DPnCr7QPQD7zxiXQ1KKldRWZP5ZqeXEQQl4JPpMPVTBOaZ1E+VLXLU4K5swKJF+y6RqfCBy8bn3Yjz5d0YcbqcwYgBj690cGkUczp9o2N1H3/v5nHoo2ZqKLEkqqEdWlUiYQX7J0DEiz66xaUypBJvpp2or2nrJswl1E9hZI7g/CO1FNNiwDXsePhEL2lX2ZCjkS77L1jW5cj3S2sJmfdjx398SQb/vCJQoKpbvrmIueJjuJi3YH56a8oAhIUcSkQHJOYlf/AJAVgFTSBx/hzXvpdO7dFWfb2fWHfpplrVWyilCiBKFwCRfw174r5chbF0K/7T+kN5JEUwucTnNU5JO9/fy9ebd0djKXsbltRu8/CIxSb8vlqQ/Dd7ZjmA7KTqtMxUtICZYUpUyY6ZZy/gB/i5M3dHgM9J0kAZMyfIYpUNwN+OkTKdYby4wMo61vu5oZgcr6hyLfvEqnnaAesGU4OYs65GDCwG67d8SaDCOunS0aqWQlIdtdT4JcvEakSSrKlOdf8Ce0fJnbnFjbE7KLp5hnzykzMmVCAX6t9SosxVYC2l4pFhtyesk7SGODgRzoZCZaQhFkoASLnQAD6awsbc4kZSUkah954QzS1a6e/CEjb+UpaWG5/enOBKDmauPcAjf0T4oajD0zTbNMm68i30hyhA6D0NhKBwmzx/rMP8TCcnJl5FCqAOkyKh6XFj7Ykf8At0/7pnKLeinel5f/ADqRxp0/75kN6P8AdiPtEZp+YinnHt48yJobxVx4mNCb+seZU8cRqdTzMWdwnzGw46TsFDN4fXuj2ohvEeoiP9pS/wASdN5jS65DfGnVO/mI9vX1nuybI4Ml541nDeERP/F5P+aj/uHL37tyl43KYfeJ0D3jO9B5j6zo09h6KfoZPTMF+/6D9o2JzEcL/SB//EMi/wB4nX6R2psYRMWlMoLmqUSAlCSSTbhw46cY8bU9RNDS2/8AQ/Q/xGDZlaF1KUrVkTMStAJH4lABKe8xOqsKVSq7XbTo6UkHyI9I8bL4NN+0A1MhclCQVDrGBUbM2Unze0NczDZajo93BKiW83iTrkS1gY/pbHoXb0g6ixIJQkKCk/EbjmedonyqqWog3Gg3vrw8Y9SqFLAusOSBcbif5fbx3p8OSCWKj3m3yvAFpQdY3+suxx+P/YHxqmRMmXzKZhZQbvZntAn/AIcSRcEgg2O7lwMHplJ1amQN/Dl8/GNznL5rlrDSGlOBxINoZ3LNnMXkbMJUzpBG8EB+42jUjZmWMyTnSFEulJLF/wCX4SecMXVhi6QX+Ueeq1ADn1eNBjMhWXoT9Ys1ew9PPQiUQtKUFTMllkkh2LPuFoiSui2kBD/aC/FbHya8WFRYWslsjDvPLSJSupkXA6yYBoLvpYnR4ycE9MmP19uF8ZA+f9+kE7P4N1KckmV1aSXJAZ+JKiHc7xEydI6tQAVmDajj+kTKxUxYFwlNjlAJJt/pL94iKiSyRZWl31742pJhwDnByfef4nSVNsYVNs5rIJhmlHwhQ25m/dm9r+kGUdTMag5A+MZeg8vhKDxmz/8AeYf4SOhyVlwuWP55n+6HeI7DBxPpUOVBmRT/AEsYAmfXpUpRD06EhiRcLmkOxD/F8oyMhfUXmlN4APx/oiXtB2SnKnBzAlJ0aompJExSSC3xrLnzsIjU/RrLK2UrMlz+Jb2e/wAQjIyBJrnb/Ffof5kWy21VBDtz75Nw/omplKJmFWUcFKcX115QdoOirDEoOeQVNcqMyY9uDKDeEajIYOqbHhH0narLMAl2PzMk0/RlhLgilDNvXNI8irn73ep3RPhM2/UKQP5Zi/QmMjI9+pc+kYrtcnBJ+s60nRbhstKgJOYvYqKidOZgph+ASpKkiQkyipKkuGcBwSAws53iMjI6NU/TiaKB2BP5hGXgyEoyCYsiwDklrjjcxpWBJeyzff774yMjy6h26w4qT0mpeGEBgp9dX4mJScML3VYC+vONxkeF7GFSpcSJUYGpanzAcrx6GzpYuq7bn98N0ZGQYXvieGiqOSROI2fL625x0lmVLUQlJKna7tGRkcfUOIm9KVcqJusqCPiJs5YWG61oCYfjdPOXMkyirrEXUMrJPcd/jGoyA/q3BwAPv/M0ADYAYy0VahhZt3GJYWkgRqMjYsLSkUAOJrKnh7t+0A9q9n5VTTqSU3YsRZi2vfGRkbFrKMiYetSOZL6PaHqaJCGZir+/jDNGRkZ3b+8Yej9tfh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040" name="AutoShape 16" descr="data:image/jpeg;base64,/9j/4AAQSkZJRgABAQAAAQABAAD/2wCEAAkGBhQSERUUExQWFRQWGBcXGBgYGR0bGBwdHB0eHB8YHCAdHSYgFxsjGhgYHy8gIycpLCwsHB4xNTAqNSYrLCsBCQoKDgwOGg8PGiwlHyQ0LCwsLC8sLCwsLCwsLCwsLCwsLCwsKSwsLCwqLCwsLCwsLCwsLCwsLCwsLCwsLCwsLP/AABEIAPcAzAMBIgACEQEDEQH/xAAcAAACAgMBAQAAAAAAAAAAAAAFBgQHAAEDAgj/xABHEAABAgQDBAgDBgQEBAYDAAABAhEAAwQhBRIxBkFRYQcTInGBkbHwMqHBFCNCgtHhUmJy8TNTorIWJHOSFUNjZIPCCBc0/8QAGgEAAwEBAQEAAAAAAAAAAAAAAwQFAgEABv/EADERAAICAQMBBQcEAgMAAAAAAAECAAMRBBIhMRMiMkFRBWFxgZGhsRQz0fBCwSNS4f/aAAwDAQACEQMRAD8AvGFbadP3un/li/iecNML20Et1/lHqYJV4onrF3VYgNcvkfl+schL5Hfw584IqkmI+Vvn9YcBkR6OZBnJU9h784jzcPUbnlw4+x4wWTLvEpUoAeXrHd0ENICcmAJVLlNwflG500BI/b9YJTwH98oG1ksQlfkCUaKgh4nulmAvY68uHfHWopwdz68P1jjRIueZ+kETKtE6oFTKasSsDU/xfCRfl+sElzbaRwXIYx1mkNF1PDINrHecTrTT7aHfw5xNkTx7bfANExvn9YkyZxBc6f3je4AcwlbNwIeRNcjv+kS0mFc7QykEZloBdgkq7RsdE6m0d0bc0qSEzFmW7AFQOUvzaAswPSPqCOsaBHiZHqWsEZgQUnQguI5TprPA16zj9IOqdRb05c4i1B5H5cucdqqoGbz+kRp1UG8oeWTbcHM4tyPy/WI01Lga6C49QQXEd1VcQ6quAR4RmzmACiT8L27Eo9XUkkAgCawPgsC9v4h4w50tSmYlK0KC0KYhSSCCOIIijaqmzqUX3tGsC2jm4Wt5bzJJcrkEgJPFaC3YXvawPziaynriUdHrj4LDn0l9o9+UeoFbM7QSq2nRPkElCn1DEEWKSOINoKxiXJkL+On7xm/B9TDBALGk9vnk+pjdfWL6nwSCpLbh7aOLJ1POJM5JbWE3aBU0D7skXP1hgSTdb2Y6Q71qQbM0dKiuAToN3rCD1dU/xFm3D3uicqlqGDq4eojZOOsR/UN5L/fpCtdi6XHE/tHETQsAsIEnBJmr+HleOiaecgbjbg/1hW1S/Ahk1hTl1MYaEgkhhr9IKEchASjm5Udoso625R2Vi4G/T9oHXoyvWMn2kmMSVOl3e0ZMkvwiGjGELHxD20B9qttUUkt/jmKfIjiRvVewh9TtXvRcMLG7gzmR9rcbFHJKmBmKzBCW4k9vuEJVBs5UrVnnzlFLhwVKY3fjYNdgOIgdJVNxKomKnLIVlzAAdm5LJALsnz74m45tAsJlSM+VSEhKlJ3AGzc9R4iF3fcc+UpKj1gIviPX3CE5tH1hVJpUBCzMGeYm6ma7KNwnkO6C1VhuRGQ5VKSki6hozZWPq8J+DYpQ081JKZ8wN8alMA47TISAS5bfa0WEUS58rMiQcmWyn5aux8TGd4nrKW4yYGpcQnUkwLkKUgX7H/lqGgBTo39LaRYGG7VoqpOcAJmAdtGrHiDvSd0I/wD4Y5IkqV1jXkzGcgb0Gz6v9I1SJWhRmIJBBIUkjQPoRvdrGCdqFgxW5GCYfnY6FLIA4jTugRiONqHDX6+sePsxCgQbKCj8027xHGoo1LPiN3d/eC0FyckxPUCsDAnpGOnh6RkvESpIsBYRpGHR2p6AAC72ENHmIjgSdh8kKFxELH8NSU6B7jwIgxQyNb7/ANIj45I7Gu47uUZK8TWNo3CNPQjKy4UhPCbPHksw/Ql9EiGw9v8A1p3+8w6RKPE+tRtyhvWZC5jr9dpbIPVUMcBMZLL/AC/rG6/FF9V+3IizbQ+/GBc+QOHGCijESaLeJ+sML1k5lyIJEk5tLRLMgHdwjqUxvJYe/fvx2cQaLI5pU+/D35R5FKAN/wAo7K9+/H3v0Rb379+XQsy3pI/Uhjbfy4Qs7ROHyi94bnYHv+kA8Sp0qWAS1j6iNnGOYqajkSu8BrZqlkKSQEm7XsPW3rADaqtM6qWznL2bXt9Giy8ekiVImKAumWo+AD+2/vWVfUCXIloR8c1PWTDuZVwh+UTmGGIzL9KgcqIU2arfuFJUjtjspUxCihTkZlb06sBp6j8fwycpS5uQt2SoNcEWtxGhtvix9gtl5aqaWpSNb3Y8dPfLufJezkvKxQG7oyW4xGK9O5YuJ8vEMQGI97oZdlcy1t102WQ+VlslVvhLnKkcyItLaTo1krScksBROrQg1GATaKYCkpCT2SD+I8C43+EczCPW2OkY6rCJwKUzSsK1BWEggguCFpJfm0blbWdUoS8RkkFylNQkdlTG2dtdQHYesSxiQ6mUpOYyZr5QbqlEapfWx3HuidU0MudJIUApJdJDf6hw0duLR1hkcxKo7W9ROMuUgsUDsdogji41G7+0TE0ob4TqOHLnAXZqUZM1MtRJT8F7m57KlcHDuOLQdmK6ux0B9D793hvSWDG0wGpqQHtPIzjOw8vYH34xHl06gBbdBaRWBQ4+/lHQSwQO4RSCAxYaRX5UyHRjW2/6CPGKynRp6cImok3Pf+kcMQ+GMuMRO1CgIMaOjOXloiOE6b6w2Qq9HH/8Z/6sz1hqiK3Uz6LTfsp8B+JkAMc/xPyD/wC0H4XdoFsv8g9TBKvFMav9uR1kDgPfv3rFKn05xzDqjmpx77+cNAYkssSJ2WiOMyewty9Y9rmFniDOf5j1742q7jPKhY4Wdc76gRynzmDkCNTKrKNR5fvC3im0D9lBCiffGM3HYuRPXU7B1yZLn4yXVlA7z3QGq6pa1g+9RuidhdMSCCQ/7RuuQULuAGBLtZrc4RuR+zzZkExS1H2Ddx8oM2lq0mUZagMy8iCLfjZPkXhEkUYqK6VKA7Kl6bgkXbyES6vGOtmkJOZlGcTqGQygnW4cDzgn0a0RXPmVBAPVjKgHQu8BAIHvn0dCbVAMuTCKBMuWkJSABoAO/wB+7GJaoD4bjSVABQKFOQMzMpidLufKCwmDdHekqr3hxNzgCNxhP2tw5CkKOVLgG5ENyrwFxqlKkkPqOEcPSE25UiVtIUEIWhgR1hItoVageOsT8CxH4pamu7O2qTp5MYEbQSSgqckBKntrd2bmC0DqevU4npJJBzr4FFkrAHH8XhHi2ZDFYVjGebOyzQQEn4gQ11OU+faAg7WSutlpIZ1MHa4P7F/nC5iElRUgoUDLWlfaA0Lpyqfv15PzibInrXJMsWUoFLj8Chrv0N2POO1thwZm5d1ZWdMOpkdYerDIYAXdyNVF+J+kHKeXlQN1h6QF2alKQhIJBIcaczzhjnL7AuNOHKL9XhzJ+nr2ISPKcZJSXcA34chHDEpAy2Afu98YDoxU9epG4HXyMG85UAxHl+8dDCwTvdvQ+saOjlLUh/6sz1hpgDsYlqc/9Rf0g9EVxhiJU04xUo9wmQr7Tn7z8g9TDRC9tBLdf5P1glHjgNdnsuIITMYaRCqq8DXn9YmVMKWLrUVMm+ukUhWDPnLtQU4hlWLJyvy5wBrtpg7A3ceoMR59OtKe1a0BpkoO5LkEeusY7FrDtQwlIfUOFXiS67Gio3JAbcIg0tQ7btAI9TaZSh2L6RKwynFnuRw0f6wzo9Ltt55An0Xs/T9nYRtyR1hOhqwi6n18dIlYlWomIKTcEeennAbFFEOxvpy0j1gdMSRMXol2Gt7Oo+EZ9qaivlCOZ72hqFufsQuDFDE8P6udMkyUhCSE5lPcuHy/yhxu5RYXRXUmdQpRNCR1SzLllKQDkbUkaqzOHhUxSfnWo8XY8W3/AChj6J6k9RUJd8s8EeKAT87x8+sZ0/LYMYFbJSpZHV71LKlX64OomyjbKHNjBXAZCkqUhZmkBspsQ3q/yggmcMtkjffnf5RJwakYlRupXxHu0A5QZjujVdPY5IzAmNYouUvKgFQHxkJJUm3ZDb34jSF/Ea+pmJUS8lCUErVIIWrkT1gtzAcw6Vkkpn5goJzhiTxGnyeOFTh4CVZm0L8DaOAL5ztosbG0/KVVtFTFSMyStSiHOYAdsDXhpfwgDQhSUi1viSpt+hSRwLmHvbHEUyZZz2kuLNd+I3ni3AGFuXIWnKeyuUskqCdHsyknc/A73gI6+6LXVlWxJWC1+QpQEqykE9WdUXDZP4g774MoWmWtKkXcXQ7EjkDqf0aAyKbOoZVFJH8YBUA6XS+iXG8R0mSnV2nStJAYsRyAMex5iA3nGDGFcvKSUpJHpxB4RCqMayhi7NwgNgsmqRiMtCF55c3MSk2QEDVuYJh5n4MlSRYaRSqvdkxJGr3VnCHiKmHozqKw7EjdyEHZS8pDvEqmwzLZmH9rRGxSnIHc8MdoFTPnFxaK0zHzY5b05/rV9IOwsdHiyaNz/mTPWGeJbNuJMvaY5pU+4TIA4+O0/wDJ+sHoXNo1kK/J9Tzgun8cBrjikmLmKVOWBOCFC1F2Jc98b2gq8oJcQl7OYopVXkBa5e2t++KFr7QBPlqkax2fyEtWfhMtYukeUAsQ2HlKBypYlri2/wDvDLTpVl1+X7x0OZrtqPXvhcOR0llDjleImJ2VMtHZJJG8jugPIwqan8AY8Pdu6LLZ9W8j+vvzjx9lB4eX7w9ptc1I29RH9HrLNNkDkGVsuT2iCkHv7o9Ywn7tCEWzfGRazjs93GHydgiVPYewIVtoqFl2IAAI07tL8hAvaWqSysbRzKVmopvwwXvesUKqnCZSlMH0Tv4BxzAvBro4QJc2pkhWYpEpfmL+LwIrM2ZNxlSCdGuG58HiDsRihlYgJiyAmoJSq28uUgXtdvZiGvIgq+63MuunlultNX8z792m0GKJSFApYJ+m+FnFsVqJYSmlQidOKj90QSpruqygE8XUW+UawraAzM/WSpaJkktNAmBknUh/xN70go98rNtIwxjRNaYAsCx4wLxioSiWpStAkmMw7a2TOJQhM0Zdc0tQT4KZjCpttXmYU06VhCpri/Ac35x7BY7RB2XihCzeUD7ebC1tXIlVMgpnySAoSpbhYcfFq0wjutAXYGaoTV0E+WUkOQFi6TrlI5u4h32Tw+ppJEybRzetloWnPSrSScgupUu4KVEOUp0MGtq9nPtn2fEKJuvllDnQzJRPaSf5khzfgRHHUjumJJYLMWeR9YsVchMqdkKQHByuWcOLNoGPnHGrRLWllFG5iD2dRod0EulSkI+yLQcq5i1ysrWIIzub7igXHE6RW+B46rrDLmJYKJJG4KGp/lgXIzM3INxxLD2dnJSskJylPYUN194fQHWGgQlbM50ykTVHsrJSxT+FzkXq5ceUO1GhwkuNAbaeF4c0r+RkjW05AYTYlXPf9BEStSPfvnE6ZLuWI14d3OBtYgvr8j+sPlQeskFc8Rp2GlhNMQP8xf0hihf2Kf7OX/zF/SGCJbcEz6bTcUp8B+JkL20KXUf6OHfDDAPGh2vy/rBKThoPWDNWIi4/hhmJOo8IUNntn8lVmzF3JIL+xFmVclw0QMPwoAlTbz6mGCN3JkLaUOF8+sN0Nxv8jx9+UQ8U2mpZA+8nJsQ4QCtWo3JBMK3SBiKkqlSQSBlMxQFsxdgCeGtoW6RQCrgAFld3H5QYU7lzmaa7aQoEdp+3aGeTJXM4P2AdL39CAYkYZtJMqQrqaValI+IEkAfmZlHkC8ddldnZUuR11VKStU1iygCEJ/DbQFWpVz5Q3YfKlSkJEoBMsmwHE38YRdwDgSxVpGZQzdDK3xDDMXnylzQkS0gsJCbTiLOpyWb+U3Pk61NxEBEvMot2kqDkmxFyNXzW/SL0EwJWQd7EeTQp4jj9HRVSkCXLRMIBUUoYkKL3I5uS+msAc9p1jtOkJbFfxld19JmklaQpQIsAC7EZTZneI9HstKAlmsUuQgEKISHnFrhQSEmwtuOp3w17SY5TImI6lJRPnqD5kqEtIA/xUAjKolwLawpY3TTQTMlrUqZqFE3LbuW+NL2dY7xyfT0+MdFdVI7/AC3p6RywvFRUyZkukWqTJStUpRS5qVkfjmLI7OYXYOWOqTaCOH4KZYyoly0oGhyudbkvv5/tFR4Jjq5M4zZDJmqzBaVA9XMZRcEblByxiytn9uTPQT1YSQWUApwD6i0dFhHWb093l5mMFSRLSA51ufAxTm3VfLnVMtiSEImAG7PbR9RbWHfajEFTUgEsH0HcdeMVvV0Rm1khH4CoAtqzjM9rd8C396Y1XIxGjo925m09TL6xS1SJoTJOZzkUVMhQtcOcvcQYu2TT9XMUz5Jna5BW9u/Xzijts9iESEf8uqaZmdPVJzE5SC48tXOkXZs3UGbSylKcqygKf+IWJ83jRYEwIoehcMIjdJdOqZV4ZLAsFVM1VrsgIHl2rwmHZ1KaszVfjUChN3UkN2iGs5caXt4WdtuEoqJM8m8qTUgDjn6v6II8YT6NAmHrASeyw5Cyh6Rg4gHBzmFsJqJaxlS1nDMfFPJuEEaCR1Y7JJDWB96QpTcFUVCZKUELCjmBdiCXYtvhsolrypC0gMA4FwC0E0/e69YPUd0ZHmJJVVDgxd+PCB1dOASY8z5vaMCcanqCLa3i2tOB1nzL3Zzx9I/7BTc1MSP8xY9IZITuimZmoHP+dO/3Q4xGfxGfS0DFS/ATIBY2e3+T6mDsLuO/4v5B6mO19ZjVeCQ5kh/7xDQAjUsLm5tvggSR/b94V9saoy5JJI7XZcbneHq+RIl3d72JX+M4mqonrmqJLksH0SLAeUF9icKTPrJQV2kpKlqBuCEsQCP6iD4Qo1U4y5jOGNuXrFidECOsqJ53IlygDzUouPIAxqy8BGA4hqNOTYjHpLIxejStICsw/pUQDpYjhygZhc5KkJkrHaScySdAAbX3WhlXJdtPLu9+7jKvC8xswJ3gRK5n1lVq7NjfL3QTXYwAJwJJUFBKACxysHUDyJN4FYFgCZmeprUpyhJKUKuwDErWo3Wq2pgt/wAMqE1KnJS9wbjgAL20eBPSripkSJchKgkTirrNysiL25KUUoP9UEFjAcQ1l61Jis9ZXW2W1hnz0TFhpKQEyki4ljTPZmcG/K0SJE7OEzUsqUbEDcf4rm40Y7oXMRSZ0qYQfhlZ8u7s+sDsFrJ0uYmSjtBZDg6MQ/G0LsNwz5yUTmGMQowlRUkMyioX5n56fOD1HLMqqlKFkTRkmo3OxKV9/GOVLgMxYUs3RLUMxA07RAe/8W7hB2ThSlTQtVkoHZS34nNze1vSMEnEc0yqek8Y0EhIO521PA84hbL0KEzJc1fxTpgkyQ72AzKU3ePlBGtwxc6ZKkpPxG7A2tvv7vAPbDEUUWIyAguJBli/whyyyb65TG6wcljPapsMFltVmEJIcjtFxm4A8OEF8GlhEoJGgteONQp020OnduidRoZLcIJO22Fk5lWdKVSpdZ1YJYSEKy8XWpwRvBb5QPweqllLpDK0KX37zBLbwKOJqy6pppZZnftrdr8xAChspwQLjdcHeNbh4TdyGmVUH7RwoUAsNXA84n0E9C5ZCdU9lV7uP7QOoHOUjn8vGAErFlpUZiVAB1bntuBv84qaJGZsiTfadiIoVvfD1SkORz/SIdZShSfAx7oqtU0EkAF9NeF9Y7zkKtcb93dzh7U3FVKyLVUjAEHMaujim6ujy6NMX82MNMANi0tTn+tWnhB+JQORmX6xhAJkL+Pf4n5PqYYIA458f5P1ja9YLU+CRli2/wAjCbt2j7h1Fkg3t3/rD2R2YQekasAkJlt8azf+m8OVcnEkXDuyr59KZ6Chz1soBjcZgbg+sWf0DzCaaoUsMv7QlB8EJ18YqqrKkLCs+XKDkVuZ/hVy4RevR9hf2eilFaAmbOPWzW0Kjof+xtIBaePfKmlUk4HTqPd/ftHcK9+/f100cELfy9+/YxU4AexC0d2zc+aEpUpRASkOSbAAC5J3RR3SptCmqqUGUMyJcodWq46wKUCvKDqnspY98SOlbbNdVmp6Ug0yWK1JN5qh+D+gfM8tQuOqTMRKmAOCgEEajkOHdHWyuMwQcPwvMXKSo6slbFSMoB5ubp+kSKPFV5lpkqH8R+7PWZBuZn7I4fWBc6UUlbqJSoEHk4+LuuPlBDA8ZSmclTgKYCYdEqSN4J0WnhoRaMsB1nPKWl0I4ymdIrEKWFJEwKFm7KksSRzUDqTBmbhvVTFI1A0LG6Tofp4QsdH6urq5/Vy8yJstzkS5cKVe5AIO6LGq6AzMi7oADKzfFl1BZzpceMbwCoIhtPfschoJwSjCZipygyEJN2tp8mEUBtXiX2mrmzASUrUSAQbDx32eLv6YMX+yYcmVJOUzVJQD/LqrzA1ii6am+Ml3a1t0d6CYss3uWl1dF+032qjEpZPWU5EsqVqoXKFcy2sWPTG0UL0VVSUVxlAgCbLKAx1Wkv4kJfwEXrQggakwLzh925JSXTLiC6fF5cxNvuUtwIzHXiCbQHTjYnoBAyqUUkgg2LjQ7xFg9N+xcyqRJqaeX1kyVnStIHaUg3zC/wCEpNv5jCNsjhUuXKRPWoLZlJQAWc/Cz3Urk1vCMuqkcwauVMeMMmGXTXfNkO4sDCmJhaULlw5BBDgDUvzhsr5v/Ldq2csw1AP9oTTNP+IpnIZPMB7d8V9AmEzIPtazdZt9B+Y0bMoCpUxn+MMLhhb20EahWUgEHfuP6RH2QkKEt1aqL90MyqAEB4xdWWZjFqk2YaFNjFvTn+tXLhB+Bez0nLKI/mJ9IKQjjHE+hqOUBmQCxpP3n5Rv74OwExd+s/KPrGl6wep/bmFHZ9/rFMbZ40mpnkS3MuUpSEqcsog3WOVmB5GLkq1hMtZVYBKifKPn2TJGoSALnWxueEPUKSeJJuKgYMfej/YyTNk/aaqWmYFqyyEKJUOyS8wjQkmzXZn3tFkpS+vEe+UCNk6TNh8hIbMEki9iCTvbQiDKUkMCL2hG7O85l3RhRSCOs7yw0VH0p7RzFTVUyVrRLkhBmAKUnrCoOymPalsdN57oteZKmGyQE8VE6DiBvP7RRu1uIior6lQHZKurF3dKE5Qbag6+ME06hjzAa2wonBgZrW0tp3QNFaqnURlUuUSSzl0k6ka+UTKZZKW4FvLwj0uUeAuCPSGba+0XJk6i3sXInGTtNSMUTJEzIpwV5nWl7EgctYFYrgqAoqkzBNknRTkEDgQS7iO9XQOL/v8AtqYjScIcwh2ZU8Sp2oIzHDo7xuZTTqZZXnkqWqQQSSpIWcqXDsQFjwF+UfRCksk77H6x88bBpEqspywbOUkbruH77R9DCCshQDMBXYHZsSm+lqbmnSZZJORGYpd9TbXxbjFc1SQgTizEBKRf5+e6G3pHxQqxCoLDLLKZI/KnM+muZRHhCfV1QmaEDOgA8AU79NT9I5ZzPUgjMl7F1aUKmFwmckpVJWfiBJy5EvvU/wBO61MIx/FShxImzUhSk6ISpwSCFZiDYvoPGK+2M6NamsUKhC0S5ckpUFKSVErT2sqUggqS4F3HKL6p60SpRmTTkQA5Kuyz8uPKMHIPSUaLgoPAPxgjDsYqUrz1ktUqXkN1KGUqJAysDr3juiq6aiTTTVzJs1cyWiYsy9Q5UXZId1KbfZhDrtLtiqpPVoRkkuXKj2lkEMdOyn533Qj7WSl9UlYUeycqQbgFbB/C4f8AWHTpia9z8e4ekkXe01s1AWsD092ZDxradU6czlKPhypJ8vlrHXDaJSwFKdKWsCSXPHikQPwWgCUn8SybqPvutDNh4ZKH1sLQ/pkYAEn5SRrblB2r18zHPCqcJWAHAATvOuVPP5wzpAt+phTo1qE0uG09Byg99tZnhdstGQwUZjNhfweJ+kTYG4DNzSnH8R+kEomvwxluk5rBmQKxBH3n5R6mCsD67U936x5OszqPBEzpHxfqqNSQWM0iWNdPxeQioZ1UEIJ3lwOftx84bekrEutrOr/DISB3rVd/+1hFf1s/MrL/AAvDpbs0z5mSVr7WzB6CXD0NbVpXJ+yTFfeSnMt9VIJNkvrlNiOYizFzQLksBq8fKEicUqSUqUkpuFJJSoHkRcRZ+y3S7NyiTVZFKsETi9+PWAaFhY7yd0Kbd5lPf2ax22123TRywEXmzAcjgskb1ni24bzFB01YFLUA553v7uPOGDGMfXUqM6aVOASxtlSDYAbrMYRcJmssE79ffiYZcCjaB184ohOo3lug4EZZRYrGj9oa3cXj0d2scwO0kjQlj4i0St9/ekPpyCJMs4IMjzJb66xpKGP7RIYMfP0jaRHDUM5xOds+MTvghAqZBu3XS3sf4tffOPoaTNBTme1y/wBY+dJE8IUlR0StKjzAU5+UXVtvigk4bNUh+1LypI3BfZd9xALwnqQSVWO6JsBmMoeuXmKncvNnKe93Wsg+UA62kJuHfg0HlpZuVvlEOcmxgVqRqizzEZuj/pLVQIKZkkzUKLqIOWaOAAPZWB3iGLa/av7RO7KlGUnKuTlBKVpUkfeaXObOl92WKtSWMHsKnlSUJFlJzJd3dyVBPIBzbnG9MQbMmD1o/wCIgcCF0YgMzKJykcDa4MS6mVmlqQoXNj8iP9QEAQFJUxsz+ogtRVOYAHV7mLAOZ8667O8si0slrMXBvYwWlJyEKTqliLHd8miNNSyww3xNJ7J3kA2+UdmM5OZYeFyuvkomqRkUsZim/d5FnjJ+FjgfIwRoZgEqWOCE+gjp1oiPvIJxPoTQjKMzrs5IySiD/Go+bQViLQHs+JiVCbnLEyrSu2tRMgJjFTkWX3IzeTn6Qbiu+ljF100la0DtLQmUkvoVlQJ0uyX/AGjtXigtVnYAPUROrtgK6qKp0vqj1rzQVTrsq6XsWZLCEbHcAm0U7qZ+XrCgTOwvOGUVAXtfsm3dDp0VKBnYgwFqNQgP0a4LI+yVlbPkpqBSywUyFfAokEla7HMABwIsqxLN2x9zTtVYVRiLEqVEuikDNv1BvyIh1p5Uito0VaaSRSrlVUmSRJATJnJWpLjKzZkhXOwPGzdX0tEmqq6f7BIEuRTmozIGRalIyLygpAypIUAw4HV43WOQcQdwypGcZlPYyT9nmkEv2d9yHDjnblACUhkZruCfWLb2pwhFZSYbMk0kpM2pqDKmSpZ6pC0oUolyASm0o9piQCrW0Ta/DcPqKPE0Ik0PW0kmYsGlkqQqUpKVkBU0pAm3QQSmxYuI9qH3v9p3S1bK+uc8/aVxSLzIVx797PBqkwxcymVUJbq5ZQlbqYussLam8duibCpdRUzuuQJiZEpUwS9yyGYHiLm3MQxYfiqKrCKsoppNIOup0fc2lF1pLswAKczHjbSD1XkYHwH3i1umBDHPqR9ImkceW/3x9I9SpJUtKE3KlBIc7yWD/KLQxKhw6mmJpZiZATkDlUqYqpLj40zEoIGhNvlpFcUQAqpQScyROQAeIzgA3DgkNDa3bwTgyfZpjWQCQYaqejCtyqAShSmPZTNGbfxa+kHukXECMMo5bEdaUhYLgshJOU7wcwECcbUoY88t+s+0Smy66JcHlld+TvaLA2qlU3VqnzRJUJJKUmclUyWhS1dpSkJBKi7AcL3F3UdzlS3PnHq61w4XjGRyfv8AaUSpG++vE8IjzKfMWG8hIuWcsB3botSXhOH1VVJXKShTSps2ZJQiYiXMyNlKMyUhnJcB9G4utVVbLrKckYZKQEzZbzqfsoSCpPYmDJ94CkkF7X3RyxwwyBNVVFDyfhErHcFm0dQZM7LnABOVWZN7hjvtHbAqVc6eiSj4phZJJIGZnDndYaxY+IYdhtPjFWidIky0CRKMkKkvSoUQcypiUAJD9jtKbfcExEqMAlKxPD1CTQqpJ6lJBpmMicUJObNLIKUsp7B9LlxCisQcx56wwwYAxOjMtXaupJVLWxsFpISQOIN2McKSbffus5s5GsOSqOTRy6meKeTPz106RLlrSOpkpQpWUZQGclLjRgQ3MhSYNImTsPqBIRK+0qmCZIsUHKlTLSkj4SwLM3aSeJNddSNuSP6JDfRc7Afl7ieIruFC77vlv+WnsS0BwGv4wwSxJn01Y1NLlGlUAhSfiIcjtKN1EhN+/k8Egmip1yqZfUlSpYUXRMVNW4utCgCBfcCfCNnUjGNpz/TFl0DH/IY9fmR/qAqbEpv+YSP2jc/Hpib5jBnBE0yUzEgylKE1TKnpVlKLMAT8Krh3vygLtNRqlzVJUlCHuAlRKWO8OH3QtvUnGJuyk107wY87C1qptLnUXOdY8oYoVujkf8n/APJM9YaYmv4jPodL+wnwH4mRUXT9XgIpZTjMpa1kckpPqSIt2ETbqjQqc6pUpf3QDlAMzVVgt3SNd2+N1KWbAndRYK03EShsB2qnUSpxkZc06WZSwtKj2eTEMb6x02Vx2fRTOsp5hQpsqg2ZK0v8K0lwRz1DliHh/nbCUK05QidIOjomGYfJdoH/AP6yRrJqQNRlnoL6negNBTp2Biw1lZGAZFxTa+oqVSzNUkJlELRLQjLLCgXzN+I8yeLM5jvO2wnrnTpxyZ58pUlbJOXIQlNr2LIF+/jHmo2FrEHsy0zA1jLWFE/l+KBldJXItNlzJR/nSpIfgH1ihSi48pNuewtxmcMY2xqUSZEuWvIKWYZ0pSUnOFKKjclwpPbUMrMRY2eCKulmtnSpiVmTkmoWhcvqWSQqylFlOVkWd25QuY9IUiaZawEqSEk3BHaAUNOUDTVJCSH5ef1iZd+4ZYpz2SiEdmsbm003rpC1S1gsFM4Ia4IIIUDvB9QDDHiPSPV1IXJmql9TMyulEvKMyVZsybu5OrvoGa7pNPPASTzP9/nDbsbsmiq++miYZWcS5aJfZXNWLl1H4JSRqvjGUzuGJ5+FO48Rhw/b/EFBFPKPWTCMks9XmnAaWU2gBupQtvMap9hsSEwL+zKzJUFAqmyy6gXc9q7mD2xWDU8qtQqXTpStPWIK01ip5QQA4KSGY6Pxizl1oDQS3UCk5wOYGvTi8csTiVpOxTHTmIokJUXHWI6nN4FSzuDOR+wGmqMWo1ZkSJqgqWlMwBP2gKOZRKlhBJzOsuRc73i7ZMwKD+98emDwEXZHAEYOn5zk5nz/AIntvXfaZUycZkiZKBMuWZRlBKSCCRLUO0CzOX8N3PHNvqqpQErUlKAoLyS5eVKlJIUCq7liOIHi0MfToWqaP+idfxRFblVjBtwx0gSpBPJhms6U62VULqErQFzQlK5ZQTKWEggEpLkEA6gjx0gbO6SqqbVSamYtGaQSZKBLaUhwxZIZ33uo6C7QvYrOdbXYD1f37v4pUZn5P6wuesaHh5j7g+3lTKnTZiVJIqFKXNQpDyiskHMElynUhwdGBdg0xW21Quol1K15pkokISU9gOCLJDDx1sNYQsLqWOVW52+UH5KtCX4HuMPadlJ5Em6oMBnJjJQbTzEInoSzVF5nZJO89nh8RibL6QqqTLlJSQpCQEBZl5piAQGCSRfxELEiZls/vlHKqrVBKEguVKT5C57i0ULETbyJLqa3f3Sfr5dZblDi0xKQywQs5mWnNc6kPoTcxBxeh66ZnWsqUdT/AGFojYFs2qdJRMKikKcgcnt8g8SKvAFS27ZMKFVDECJWnVMm1gSPjHDYmmEumygv21wwQB2MllNMxL9tUHonWeMz67SAihAfQfiZAvF8GRP1DLZkq4fqOUFIrvpC2sn0tQESyyTKSs3AuVLBNxwAjdKM7YU8z2ptWuvLjI6TMSw9UtWWYhv5w+Q9x3dxiCiU1gS19574CzdtqlYyrYpO4kEekQ0bSzm0Rv38zyiulbYwcZnzNtqbsoDj5f6MbqZLG1u4kE+IvBBE9wE5jltYl94/ieED/iae+iNOf6RtW0c06hIuN54jlHTUT1nV1JXoPuI7VmzFHOJVNp5CydSpLKP5gqBFZ0ZYdMH+GuXzRNUo+Si0A1Y9NPCOQ2gn8Q3f+0Y7DPnCr7QPQD7zxiXQ1KKldRWZP5ZqeXEQQl4JPpMPVTBOaZ1E+VLXLU4K5swKJF+y6RqfCBy8bn3Yjz5d0YcbqcwYgBj690cGkUczp9o2N1H3/v5nHoo2ZqKLEkqqEdWlUiYQX7J0DEiz66xaUypBJvpp2or2nrJswl1E9hZI7g/CO1FNNiwDXsePhEL2lX2ZCjkS77L1jW5cj3S2sJmfdjx398SQb/vCJQoKpbvrmIueJjuJi3YH56a8oAhIUcSkQHJOYlf/AJAVgFTSBx/hzXvpdO7dFWfb2fWHfpplrVWyilCiBKFwCRfw174r5chbF0K/7T+kN5JEUwucTnNU5JO9/fy9ebd0djKXsbltRu8/CIxSb8vlqQ/Dd7ZjmA7KTqtMxUtICZYUpUyY6ZZy/gB/i5M3dHgM9J0kAZMyfIYpUNwN+OkTKdYby4wMo61vu5oZgcr6hyLfvEqnnaAesGU4OYs65GDCwG67d8SaDCOunS0aqWQlIdtdT4JcvEakSSrKlOdf8Ce0fJnbnFjbE7KLp5hnzykzMmVCAX6t9SosxVYC2l4pFhtyesk7SGODgRzoZCZaQhFkoASLnQAD6awsbc4kZSUkah954QzS1a6e/CEjb+UpaWG5/enOBKDmauPcAjf0T4oajD0zTbNMm68i30hyhA6D0NhKBwmzx/rMP8TCcnJl5FCqAOkyKh6XFj7Ykf8At0/7pnKLeinel5f/ADqRxp0/75kN6P8AdiPtEZp+YinnHt48yJobxVx4mNCb+seZU8cRqdTzMWdwnzGw46TsFDN4fXuj2ohvEeoiP9pS/wASdN5jS65DfGnVO/mI9vX1nuybI4Ml541nDeERP/F5P+aj/uHL37tyl43KYfeJ0D3jO9B5j6zo09h6KfoZPTMF+/6D9o2JzEcL/SB//EMi/wB4nX6R2psYRMWlMoLmqUSAlCSSTbhw46cY8bU9RNDS2/8AQ/Q/xGDZlaF1KUrVkTMStAJH4lABKe8xOqsKVSq7XbTo6UkHyI9I8bL4NN+0A1MhclCQVDrGBUbM2Unze0NczDZajo93BKiW83iTrkS1gY/pbHoXb0g6ixIJQkKCk/EbjmedonyqqWog3Gg3vrw8Y9SqFLAusOSBcbif5fbx3p8OSCWKj3m3yvAFpQdY3+suxx+P/YHxqmRMmXzKZhZQbvZntAn/AIcSRcEgg2O7lwMHplJ1amQN/Dl8/GNznL5rlrDSGlOBxINoZ3LNnMXkbMJUzpBG8EB+42jUjZmWMyTnSFEulJLF/wCX4SecMXVhi6QX+Ueeq1ADn1eNBjMhWXoT9Ys1ew9PPQiUQtKUFTMllkkh2LPuFoiSui2kBD/aC/FbHya8WFRYWslsjDvPLSJSupkXA6yYBoLvpYnR4ycE9MmP19uF8ZA+f9+kE7P4N1KckmV1aSXJAZ+JKiHc7xEydI6tQAVmDajj+kTKxUxYFwlNjlAJJt/pL94iKiSyRZWl31742pJhwDnByfef4nSVNsYVNs5rIJhmlHwhQ25m/dm9r+kGUdTMag5A+MZeg8vhKDxmz/8AeYf4SOhyVlwuWP55n+6HeI7DBxPpUOVBmRT/AEsYAmfXpUpRD06EhiRcLmkOxD/F8oyMhfUXmlN4APx/oiXtB2SnKnBzAlJ0aompJExSSC3xrLnzsIjU/RrLK2UrMlz+Jb2e/wAQjIyBJrnb/Ffof5kWy21VBDtz75Nw/omplKJmFWUcFKcX115QdoOirDEoOeQVNcqMyY9uDKDeEajIYOqbHhH0narLMAl2PzMk0/RlhLgilDNvXNI8irn73ep3RPhM2/UKQP5Zi/QmMjI9+pc+kYrtcnBJ+s60nRbhstKgJOYvYqKidOZgph+ASpKkiQkyipKkuGcBwSAws53iMjI6NU/TiaKB2BP5hGXgyEoyCYsiwDklrjjcxpWBJeyzff774yMjy6h26w4qT0mpeGEBgp9dX4mJScML3VYC+vONxkeF7GFSpcSJUYGpanzAcrx6GzpYuq7bn98N0ZGQYXvieGiqOSROI2fL625x0lmVLUQlJKna7tGRkcfUOIm9KVcqJusqCPiJs5YWG61oCYfjdPOXMkyirrEXUMrJPcd/jGoyA/q3BwAPv/M0ADYAYy0VahhZt3GJYWkgRqMjYsLSkUAOJrKnh7t+0A9q9n5VTTqSU3YsRZi2vfGRkbFrKMiYetSOZL6PaHqaJCGZir+/jDNGRkZ3b+8Yej9tfh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042" name="AutoShape 18" descr="data:image/jpeg;base64,/9j/4AAQSkZJRgABAQAAAQABAAD/2wCEAAkGBhQSERUUExQWFRQWGBcXGBgYGR0bGBwdHB0eHB8YHCAdHSYgFxsjGhgYHy8gIycpLCwsHB4xNTAqNSYrLCsBCQoKDgwOGg8PGiwlHyQ0LCwsLC8sLCwsLCwsLCwsLCwsLCwsKSwsLCwqLCwsLCwsLCwsLCwsLCwsLCwsLCwsLP/AABEIAPcAzAMBIgACEQEDEQH/xAAcAAACAgMBAQAAAAAAAAAAAAAFBgQHAAEDAgj/xABHEAABAgQDBAgDBgQEBAYDAAABAhEAAwQhBRIxBkFRYQcTInGBkbHwMqHBFCNCgtHhUmJy8TNTorIWJHOSFUNjZIPCCBc0/8QAGgEAAwEBAQEAAAAAAAAAAAAAAwQFAgEABv/EADERAAICAQMBBQcEAgMAAAAAAAECAAMRBBIhMRMiMkFRBWFxgZGhsRQz0fBCwSNS4f/aAAwDAQACEQMRAD8AvGFbadP3un/li/iecNML20Et1/lHqYJV4onrF3VYgNcvkfl+schL5Hfw584IqkmI+Vvn9YcBkR6OZBnJU9h784jzcPUbnlw4+x4wWTLvEpUoAeXrHd0ENICcmAJVLlNwflG500BI/b9YJTwH98oG1ksQlfkCUaKgh4nulmAvY68uHfHWopwdz68P1jjRIueZ+kETKtE6oFTKasSsDU/xfCRfl+sElzbaRwXIYx1mkNF1PDINrHecTrTT7aHfw5xNkTx7bfANExvn9YkyZxBc6f3je4AcwlbNwIeRNcjv+kS0mFc7QykEZloBdgkq7RsdE6m0d0bc0qSEzFmW7AFQOUvzaAswPSPqCOsaBHiZHqWsEZgQUnQguI5TprPA16zj9IOqdRb05c4i1B5H5cucdqqoGbz+kRp1UG8oeWTbcHM4tyPy/WI01Lga6C49QQXEd1VcQ6quAR4RmzmACiT8L27Eo9XUkkAgCawPgsC9v4h4w50tSmYlK0KC0KYhSSCCOIIijaqmzqUX3tGsC2jm4Wt5bzJJcrkEgJPFaC3YXvawPziaynriUdHrj4LDn0l9o9+UeoFbM7QSq2nRPkElCn1DEEWKSOINoKxiXJkL+On7xm/B9TDBALGk9vnk+pjdfWL6nwSCpLbh7aOLJ1POJM5JbWE3aBU0D7skXP1hgSTdb2Y6Q71qQbM0dKiuAToN3rCD1dU/xFm3D3uicqlqGDq4eojZOOsR/UN5L/fpCtdi6XHE/tHETQsAsIEnBJmr+HleOiaecgbjbg/1hW1S/Ahk1hTl1MYaEgkhhr9IKEchASjm5Udoso625R2Vi4G/T9oHXoyvWMn2kmMSVOl3e0ZMkvwiGjGELHxD20B9qttUUkt/jmKfIjiRvVewh9TtXvRcMLG7gzmR9rcbFHJKmBmKzBCW4k9vuEJVBs5UrVnnzlFLhwVKY3fjYNdgOIgdJVNxKomKnLIVlzAAdm5LJALsnz74m45tAsJlSM+VSEhKlJ3AGzc9R4iF3fcc+UpKj1gIviPX3CE5tH1hVJpUBCzMGeYm6ma7KNwnkO6C1VhuRGQ5VKSki6hozZWPq8J+DYpQ081JKZ8wN8alMA47TISAS5bfa0WEUS58rMiQcmWyn5aux8TGd4nrKW4yYGpcQnUkwLkKUgX7H/lqGgBTo39LaRYGG7VoqpOcAJmAdtGrHiDvSd0I/wD4Y5IkqV1jXkzGcgb0Gz6v9I1SJWhRmIJBBIUkjQPoRvdrGCdqFgxW5GCYfnY6FLIA4jTugRiONqHDX6+sePsxCgQbKCj8027xHGoo1LPiN3d/eC0FyckxPUCsDAnpGOnh6RkvESpIsBYRpGHR2p6AAC72ENHmIjgSdh8kKFxELH8NSU6B7jwIgxQyNb7/ANIj45I7Gu47uUZK8TWNo3CNPQjKy4UhPCbPHksw/Ql9EiGw9v8A1p3+8w6RKPE+tRtyhvWZC5jr9dpbIPVUMcBMZLL/AC/rG6/FF9V+3IizbQ+/GBc+QOHGCijESaLeJ+sML1k5lyIJEk5tLRLMgHdwjqUxvJYe/fvx2cQaLI5pU+/D35R5FKAN/wAo7K9+/H3v0Rb379+XQsy3pI/Uhjbfy4Qs7ROHyi94bnYHv+kA8Sp0qWAS1j6iNnGOYqajkSu8BrZqlkKSQEm7XsPW3rADaqtM6qWznL2bXt9Giy8ekiVImKAumWo+AD+2/vWVfUCXIloR8c1PWTDuZVwh+UTmGGIzL9KgcqIU2arfuFJUjtjspUxCihTkZlb06sBp6j8fwycpS5uQt2SoNcEWtxGhtvix9gtl5aqaWpSNb3Y8dPfLufJezkvKxQG7oyW4xGK9O5YuJ8vEMQGI97oZdlcy1t102WQ+VlslVvhLnKkcyItLaTo1krScksBROrQg1GATaKYCkpCT2SD+I8C43+EczCPW2OkY6rCJwKUzSsK1BWEggguCFpJfm0blbWdUoS8RkkFylNQkdlTG2dtdQHYesSxiQ6mUpOYyZr5QbqlEapfWx3HuidU0MudJIUApJdJDf6hw0duLR1hkcxKo7W9ROMuUgsUDsdogji41G7+0TE0ob4TqOHLnAXZqUZM1MtRJT8F7m57KlcHDuOLQdmK6ux0B9D793hvSWDG0wGpqQHtPIzjOw8vYH34xHl06gBbdBaRWBQ4+/lHQSwQO4RSCAxYaRX5UyHRjW2/6CPGKynRp6cImok3Pf+kcMQ+GMuMRO1CgIMaOjOXloiOE6b6w2Qq9HH/8Z/6sz1hqiK3Uz6LTfsp8B+JkAMc/xPyD/wC0H4XdoFsv8g9TBKvFMav9uR1kDgPfv3rFKn05xzDqjmpx77+cNAYkssSJ2WiOMyewty9Y9rmFniDOf5j1742q7jPKhY4Wdc76gRynzmDkCNTKrKNR5fvC3im0D9lBCiffGM3HYuRPXU7B1yZLn4yXVlA7z3QGq6pa1g+9RuidhdMSCCQ/7RuuQULuAGBLtZrc4RuR+zzZkExS1H2Ddx8oM2lq0mUZagMy8iCLfjZPkXhEkUYqK6VKA7Kl6bgkXbyES6vGOtmkJOZlGcTqGQygnW4cDzgn0a0RXPmVBAPVjKgHQu8BAIHvn0dCbVAMuTCKBMuWkJSABoAO/wB+7GJaoD4bjSVABQKFOQMzMpidLufKCwmDdHekqr3hxNzgCNxhP2tw5CkKOVLgG5ENyrwFxqlKkkPqOEcPSE25UiVtIUEIWhgR1hItoVageOsT8CxH4pamu7O2qTp5MYEbQSSgqckBKntrd2bmC0DqevU4npJJBzr4FFkrAHH8XhHi2ZDFYVjGebOyzQQEn4gQ11OU+faAg7WSutlpIZ1MHa4P7F/nC5iElRUgoUDLWlfaA0Lpyqfv15PzibInrXJMsWUoFLj8Chrv0N2POO1thwZm5d1ZWdMOpkdYerDIYAXdyNVF+J+kHKeXlQN1h6QF2alKQhIJBIcaczzhjnL7AuNOHKL9XhzJ+nr2ISPKcZJSXcA34chHDEpAy2Afu98YDoxU9epG4HXyMG85UAxHl+8dDCwTvdvQ+saOjlLUh/6sz1hpgDsYlqc/9Rf0g9EVxhiJU04xUo9wmQr7Tn7z8g9TDRC9tBLdf5P1glHjgNdnsuIITMYaRCqq8DXn9YmVMKWLrUVMm+ukUhWDPnLtQU4hlWLJyvy5wBrtpg7A3ceoMR59OtKe1a0BpkoO5LkEeusY7FrDtQwlIfUOFXiS67Gio3JAbcIg0tQ7btAI9TaZSh2L6RKwynFnuRw0f6wzo9Ltt55An0Xs/T9nYRtyR1hOhqwi6n18dIlYlWomIKTcEeennAbFFEOxvpy0j1gdMSRMXol2Gt7Oo+EZ9qaivlCOZ72hqFufsQuDFDE8P6udMkyUhCSE5lPcuHy/yhxu5RYXRXUmdQpRNCR1SzLllKQDkbUkaqzOHhUxSfnWo8XY8W3/AChj6J6k9RUJd8s8EeKAT87x8+sZ0/LYMYFbJSpZHV71LKlX64OomyjbKHNjBXAZCkqUhZmkBspsQ3q/yggmcMtkjffnf5RJwakYlRupXxHu0A5QZjujVdPY5IzAmNYouUvKgFQHxkJJUm3ZDb34jSF/Ea+pmJUS8lCUErVIIWrkT1gtzAcw6Vkkpn5goJzhiTxGnyeOFTh4CVZm0L8DaOAL5ztosbG0/KVVtFTFSMyStSiHOYAdsDXhpfwgDQhSUi1viSpt+hSRwLmHvbHEUyZZz2kuLNd+I3ni3AGFuXIWnKeyuUskqCdHsyknc/A73gI6+6LXVlWxJWC1+QpQEqykE9WdUXDZP4g774MoWmWtKkXcXQ7EjkDqf0aAyKbOoZVFJH8YBUA6XS+iXG8R0mSnV2nStJAYsRyAMex5iA3nGDGFcvKSUpJHpxB4RCqMayhi7NwgNgsmqRiMtCF55c3MSk2QEDVuYJh5n4MlSRYaRSqvdkxJGr3VnCHiKmHozqKw7EjdyEHZS8pDvEqmwzLZmH9rRGxSnIHc8MdoFTPnFxaK0zHzY5b05/rV9IOwsdHiyaNz/mTPWGeJbNuJMvaY5pU+4TIA4+O0/wDJ+sHoXNo1kK/J9Tzgun8cBrjikmLmKVOWBOCFC1F2Jc98b2gq8oJcQl7OYopVXkBa5e2t++KFr7QBPlqkax2fyEtWfhMtYukeUAsQ2HlKBypYlri2/wDvDLTpVl1+X7x0OZrtqPXvhcOR0llDjleImJ2VMtHZJJG8jugPIwqan8AY8Pdu6LLZ9W8j+vvzjx9lB4eX7w9ptc1I29RH9HrLNNkDkGVsuT2iCkHv7o9Ywn7tCEWzfGRazjs93GHydgiVPYewIVtoqFl2IAAI07tL8hAvaWqSysbRzKVmopvwwXvesUKqnCZSlMH0Tv4BxzAvBro4QJc2pkhWYpEpfmL+LwIrM2ZNxlSCdGuG58HiDsRihlYgJiyAmoJSq28uUgXtdvZiGvIgq+63MuunlultNX8z792m0GKJSFApYJ+m+FnFsVqJYSmlQidOKj90QSpruqygE8XUW+UawraAzM/WSpaJkktNAmBknUh/xN70go98rNtIwxjRNaYAsCx4wLxioSiWpStAkmMw7a2TOJQhM0Zdc0tQT4KZjCpttXmYU06VhCpri/Ac35x7BY7RB2XihCzeUD7ebC1tXIlVMgpnySAoSpbhYcfFq0wjutAXYGaoTV0E+WUkOQFi6TrlI5u4h32Tw+ppJEybRzetloWnPSrSScgupUu4KVEOUp0MGtq9nPtn2fEKJuvllDnQzJRPaSf5khzfgRHHUjumJJYLMWeR9YsVchMqdkKQHByuWcOLNoGPnHGrRLWllFG5iD2dRod0EulSkI+yLQcq5i1ysrWIIzub7igXHE6RW+B46rrDLmJYKJJG4KGp/lgXIzM3INxxLD2dnJSskJylPYUN194fQHWGgQlbM50ykTVHsrJSxT+FzkXq5ceUO1GhwkuNAbaeF4c0r+RkjW05AYTYlXPf9BEStSPfvnE6ZLuWI14d3OBtYgvr8j+sPlQeskFc8Rp2GlhNMQP8xf0hihf2Kf7OX/zF/SGCJbcEz6bTcUp8B+JkL20KXUf6OHfDDAPGh2vy/rBKThoPWDNWIi4/hhmJOo8IUNntn8lVmzF3JIL+xFmVclw0QMPwoAlTbz6mGCN3JkLaUOF8+sN0Nxv8jx9+UQ8U2mpZA+8nJsQ4QCtWo3JBMK3SBiKkqlSQSBlMxQFsxdgCeGtoW6RQCrgAFld3H5QYU7lzmaa7aQoEdp+3aGeTJXM4P2AdL39CAYkYZtJMqQrqaValI+IEkAfmZlHkC8ddldnZUuR11VKStU1iygCEJ/DbQFWpVz5Q3YfKlSkJEoBMsmwHE38YRdwDgSxVpGZQzdDK3xDDMXnylzQkS0gsJCbTiLOpyWb+U3Pk61NxEBEvMot2kqDkmxFyNXzW/SL0EwJWQd7EeTQp4jj9HRVSkCXLRMIBUUoYkKL3I5uS+msAc9p1jtOkJbFfxld19JmklaQpQIsAC7EZTZneI9HstKAlmsUuQgEKISHnFrhQSEmwtuOp3w17SY5TImI6lJRPnqD5kqEtIA/xUAjKolwLawpY3TTQTMlrUqZqFE3LbuW+NL2dY7xyfT0+MdFdVI7/AC3p6RywvFRUyZkukWqTJStUpRS5qVkfjmLI7OYXYOWOqTaCOH4KZYyoly0oGhyudbkvv5/tFR4Jjq5M4zZDJmqzBaVA9XMZRcEblByxiytn9uTPQT1YSQWUApwD6i0dFhHWb093l5mMFSRLSA51ufAxTm3VfLnVMtiSEImAG7PbR9RbWHfajEFTUgEsH0HcdeMVvV0Rm1khH4CoAtqzjM9rd8C396Y1XIxGjo925m09TL6xS1SJoTJOZzkUVMhQtcOcvcQYu2TT9XMUz5Jna5BW9u/Xzijts9iESEf8uqaZmdPVJzE5SC48tXOkXZs3UGbSylKcqygKf+IWJ83jRYEwIoehcMIjdJdOqZV4ZLAsFVM1VrsgIHl2rwmHZ1KaszVfjUChN3UkN2iGs5caXt4WdtuEoqJM8m8qTUgDjn6v6II8YT6NAmHrASeyw5Cyh6Rg4gHBzmFsJqJaxlS1nDMfFPJuEEaCR1Y7JJDWB96QpTcFUVCZKUELCjmBdiCXYtvhsolrypC0gMA4FwC0E0/e69YPUd0ZHmJJVVDgxd+PCB1dOASY8z5vaMCcanqCLa3i2tOB1nzL3Zzx9I/7BTc1MSP8xY9IZITuimZmoHP+dO/3Q4xGfxGfS0DFS/ATIBY2e3+T6mDsLuO/4v5B6mO19ZjVeCQ5kh/7xDQAjUsLm5tvggSR/b94V9saoy5JJI7XZcbneHq+RIl3d72JX+M4mqonrmqJLksH0SLAeUF9icKTPrJQV2kpKlqBuCEsQCP6iD4Qo1U4y5jOGNuXrFidECOsqJ53IlygDzUouPIAxqy8BGA4hqNOTYjHpLIxejStICsw/pUQDpYjhygZhc5KkJkrHaScySdAAbX3WhlXJdtPLu9+7jKvC8xswJ3gRK5n1lVq7NjfL3QTXYwAJwJJUFBKACxysHUDyJN4FYFgCZmeprUpyhJKUKuwDErWo3Wq2pgt/wAMqE1KnJS9wbjgAL20eBPSripkSJchKgkTirrNysiL25KUUoP9UEFjAcQ1l61Jis9ZXW2W1hnz0TFhpKQEyki4ljTPZmcG/K0SJE7OEzUsqUbEDcf4rm40Y7oXMRSZ0qYQfhlZ8u7s+sDsFrJ0uYmSjtBZDg6MQ/G0LsNwz5yUTmGMQowlRUkMyioX5n56fOD1HLMqqlKFkTRkmo3OxKV9/GOVLgMxYUs3RLUMxA07RAe/8W7hB2ThSlTQtVkoHZS34nNze1vSMEnEc0yqek8Y0EhIO521PA84hbL0KEzJc1fxTpgkyQ72AzKU3ePlBGtwxc6ZKkpPxG7A2tvv7vAPbDEUUWIyAguJBli/whyyyb65TG6wcljPapsMFltVmEJIcjtFxm4A8OEF8GlhEoJGgteONQp020OnduidRoZLcIJO22Fk5lWdKVSpdZ1YJYSEKy8XWpwRvBb5QPweqllLpDK0KX37zBLbwKOJqy6pppZZnftrdr8xAChspwQLjdcHeNbh4TdyGmVUH7RwoUAsNXA84n0E9C5ZCdU9lV7uP7QOoHOUjn8vGAErFlpUZiVAB1bntuBv84qaJGZsiTfadiIoVvfD1SkORz/SIdZShSfAx7oqtU0EkAF9NeF9Y7zkKtcb93dzh7U3FVKyLVUjAEHMaujim6ujy6NMX82MNMANi0tTn+tWnhB+JQORmX6xhAJkL+Pf4n5PqYYIA458f5P1ja9YLU+CRli2/wAjCbt2j7h1Fkg3t3/rD2R2YQekasAkJlt8azf+m8OVcnEkXDuyr59KZ6Chz1soBjcZgbg+sWf0DzCaaoUsMv7QlB8EJ18YqqrKkLCs+XKDkVuZ/hVy4RevR9hf2eilFaAmbOPWzW0Kjof+xtIBaePfKmlUk4HTqPd/ftHcK9+/f100cELfy9+/YxU4AexC0d2zc+aEpUpRASkOSbAAC5J3RR3SptCmqqUGUMyJcodWq46wKUCvKDqnspY98SOlbbNdVmp6Ug0yWK1JN5qh+D+gfM8tQuOqTMRKmAOCgEEajkOHdHWyuMwQcPwvMXKSo6slbFSMoB5ubp+kSKPFV5lpkqH8R+7PWZBuZn7I4fWBc6UUlbqJSoEHk4+LuuPlBDA8ZSmclTgKYCYdEqSN4J0WnhoRaMsB1nPKWl0I4ymdIrEKWFJEwKFm7KksSRzUDqTBmbhvVTFI1A0LG6Tofp4QsdH6urq5/Vy8yJstzkS5cKVe5AIO6LGq6AzMi7oADKzfFl1BZzpceMbwCoIhtPfschoJwSjCZipygyEJN2tp8mEUBtXiX2mrmzASUrUSAQbDx32eLv6YMX+yYcmVJOUzVJQD/LqrzA1ii6am+Ml3a1t0d6CYss3uWl1dF+032qjEpZPWU5EsqVqoXKFcy2sWPTG0UL0VVSUVxlAgCbLKAx1Wkv4kJfwEXrQggakwLzh925JSXTLiC6fF5cxNvuUtwIzHXiCbQHTjYnoBAyqUUkgg2LjQ7xFg9N+xcyqRJqaeX1kyVnStIHaUg3zC/wCEpNv5jCNsjhUuXKRPWoLZlJQAWc/Cz3Urk1vCMuqkcwauVMeMMmGXTXfNkO4sDCmJhaULlw5BBDgDUvzhsr5v/Ldq2csw1AP9oTTNP+IpnIZPMB7d8V9AmEzIPtazdZt9B+Y0bMoCpUxn+MMLhhb20EahWUgEHfuP6RH2QkKEt1aqL90MyqAEB4xdWWZjFqk2YaFNjFvTn+tXLhB+Bez0nLKI/mJ9IKQjjHE+hqOUBmQCxpP3n5Rv74OwExd+s/KPrGl6wep/bmFHZ9/rFMbZ40mpnkS3MuUpSEqcsog3WOVmB5GLkq1hMtZVYBKifKPn2TJGoSALnWxueEPUKSeJJuKgYMfej/YyTNk/aaqWmYFqyyEKJUOyS8wjQkmzXZn3tFkpS+vEe+UCNk6TNh8hIbMEki9iCTvbQiDKUkMCL2hG7O85l3RhRSCOs7yw0VH0p7RzFTVUyVrRLkhBmAKUnrCoOymPalsdN57oteZKmGyQE8VE6DiBvP7RRu1uIior6lQHZKurF3dKE5Qbag6+ME06hjzAa2wonBgZrW0tp3QNFaqnURlUuUSSzl0k6ka+UTKZZKW4FvLwj0uUeAuCPSGba+0XJk6i3sXInGTtNSMUTJEzIpwV5nWl7EgctYFYrgqAoqkzBNknRTkEDgQS7iO9XQOL/v8AtqYjScIcwh2ZU8Sp2oIzHDo7xuZTTqZZXnkqWqQQSSpIWcqXDsQFjwF+UfRCksk77H6x88bBpEqspywbOUkbruH77R9DCCshQDMBXYHZsSm+lqbmnSZZJORGYpd9TbXxbjFc1SQgTizEBKRf5+e6G3pHxQqxCoLDLLKZI/KnM+muZRHhCfV1QmaEDOgA8AU79NT9I5ZzPUgjMl7F1aUKmFwmckpVJWfiBJy5EvvU/wBO61MIx/FShxImzUhSk6ISpwSCFZiDYvoPGK+2M6NamsUKhC0S5ckpUFKSVErT2sqUggqS4F3HKL6p60SpRmTTkQA5Kuyz8uPKMHIPSUaLgoPAPxgjDsYqUrz1ktUqXkN1KGUqJAysDr3juiq6aiTTTVzJs1cyWiYsy9Q5UXZId1KbfZhDrtLtiqpPVoRkkuXKj2lkEMdOyn533Qj7WSl9UlYUeycqQbgFbB/C4f8AWHTpia9z8e4ekkXe01s1AWsD092ZDxradU6czlKPhypJ8vlrHXDaJSwFKdKWsCSXPHikQPwWgCUn8SybqPvutDNh4ZKH1sLQ/pkYAEn5SRrblB2r18zHPCqcJWAHAATvOuVPP5wzpAt+phTo1qE0uG09Byg99tZnhdstGQwUZjNhfweJ+kTYG4DNzSnH8R+kEomvwxluk5rBmQKxBH3n5R6mCsD67U936x5OszqPBEzpHxfqqNSQWM0iWNdPxeQioZ1UEIJ3lwOftx84bekrEutrOr/DISB3rVd/+1hFf1s/MrL/AAvDpbs0z5mSVr7WzB6CXD0NbVpXJ+yTFfeSnMt9VIJNkvrlNiOYizFzQLksBq8fKEicUqSUqUkpuFJJSoHkRcRZ+y3S7NyiTVZFKsETi9+PWAaFhY7yd0Kbd5lPf2ax22123TRywEXmzAcjgskb1ni24bzFB01YFLUA553v7uPOGDGMfXUqM6aVOASxtlSDYAbrMYRcJmssE79ffiYZcCjaB184ohOo3lug4EZZRYrGj9oa3cXj0d2scwO0kjQlj4i0St9/ekPpyCJMs4IMjzJb66xpKGP7RIYMfP0jaRHDUM5xOds+MTvghAqZBu3XS3sf4tffOPoaTNBTme1y/wBY+dJE8IUlR0StKjzAU5+UXVtvigk4bNUh+1LypI3BfZd9xALwnqQSVWO6JsBmMoeuXmKncvNnKe93Wsg+UA62kJuHfg0HlpZuVvlEOcmxgVqRqizzEZuj/pLVQIKZkkzUKLqIOWaOAAPZWB3iGLa/av7RO7KlGUnKuTlBKVpUkfeaXObOl92WKtSWMHsKnlSUJFlJzJd3dyVBPIBzbnG9MQbMmD1o/wCIgcCF0YgMzKJykcDa4MS6mVmlqQoXNj8iP9QEAQFJUxsz+ogtRVOYAHV7mLAOZ8667O8si0slrMXBvYwWlJyEKTqliLHd8miNNSyww3xNJ7J3kA2+UdmM5OZYeFyuvkomqRkUsZim/d5FnjJ+FjgfIwRoZgEqWOCE+gjp1oiPvIJxPoTQjKMzrs5IySiD/Go+bQViLQHs+JiVCbnLEyrSu2tRMgJjFTkWX3IzeTn6Qbiu+ljF100la0DtLQmUkvoVlQJ0uyX/AGjtXigtVnYAPUROrtgK6qKp0vqj1rzQVTrsq6XsWZLCEbHcAm0U7qZ+XrCgTOwvOGUVAXtfsm3dDp0VKBnYgwFqNQgP0a4LI+yVlbPkpqBSywUyFfAokEla7HMABwIsqxLN2x9zTtVYVRiLEqVEuikDNv1BvyIh1p5Uito0VaaSRSrlVUmSRJATJnJWpLjKzZkhXOwPGzdX0tEmqq6f7BIEuRTmozIGRalIyLygpAypIUAw4HV43WOQcQdwypGcZlPYyT9nmkEv2d9yHDjnblACUhkZruCfWLb2pwhFZSYbMk0kpM2pqDKmSpZ6pC0oUolyASm0o9piQCrW0Ta/DcPqKPE0Ik0PW0kmYsGlkqQqUpKVkBU0pAm3QQSmxYuI9qH3v9p3S1bK+uc8/aVxSLzIVx797PBqkwxcymVUJbq5ZQlbqYussLam8duibCpdRUzuuQJiZEpUwS9yyGYHiLm3MQxYfiqKrCKsoppNIOup0fc2lF1pLswAKczHjbSD1XkYHwH3i1umBDHPqR9ImkceW/3x9I9SpJUtKE3KlBIc7yWD/KLQxKhw6mmJpZiZATkDlUqYqpLj40zEoIGhNvlpFcUQAqpQScyROQAeIzgA3DgkNDa3bwTgyfZpjWQCQYaqejCtyqAShSmPZTNGbfxa+kHukXECMMo5bEdaUhYLgshJOU7wcwECcbUoY88t+s+0Smy66JcHlld+TvaLA2qlU3VqnzRJUJJKUmclUyWhS1dpSkJBKi7AcL3F3UdzlS3PnHq61w4XjGRyfv8AaUSpG++vE8IjzKfMWG8hIuWcsB3botSXhOH1VVJXKShTSps2ZJQiYiXMyNlKMyUhnJcB9G4utVVbLrKckYZKQEzZbzqfsoSCpPYmDJ94CkkF7X3RyxwwyBNVVFDyfhErHcFm0dQZM7LnABOVWZN7hjvtHbAqVc6eiSj4phZJJIGZnDndYaxY+IYdhtPjFWidIky0CRKMkKkvSoUQcypiUAJD9jtKbfcExEqMAlKxPD1CTQqpJ6lJBpmMicUJObNLIKUsp7B9LlxCisQcx56wwwYAxOjMtXaupJVLWxsFpISQOIN2McKSbffus5s5GsOSqOTRy6meKeTPz106RLlrSOpkpQpWUZQGclLjRgQ3MhSYNImTsPqBIRK+0qmCZIsUHKlTLSkj4SwLM3aSeJNddSNuSP6JDfRc7Afl7ieIruFC77vlv+WnsS0BwGv4wwSxJn01Y1NLlGlUAhSfiIcjtKN1EhN+/k8Egmip1yqZfUlSpYUXRMVNW4utCgCBfcCfCNnUjGNpz/TFl0DH/IY9fmR/qAqbEpv+YSP2jc/Hpib5jBnBE0yUzEgylKE1TKnpVlKLMAT8Krh3vygLtNRqlzVJUlCHuAlRKWO8OH3QtvUnGJuyk107wY87C1qptLnUXOdY8oYoVujkf8n/APJM9YaYmv4jPodL+wnwH4mRUXT9XgIpZTjMpa1kckpPqSIt2ETbqjQqc6pUpf3QDlAMzVVgt3SNd2+N1KWbAndRYK03EShsB2qnUSpxkZc06WZSwtKj2eTEMb6x02Vx2fRTOsp5hQpsqg2ZK0v8K0lwRz1DliHh/nbCUK05QidIOjomGYfJdoH/AP6yRrJqQNRlnoL6negNBTp2Biw1lZGAZFxTa+oqVSzNUkJlELRLQjLLCgXzN+I8yeLM5jvO2wnrnTpxyZ58pUlbJOXIQlNr2LIF+/jHmo2FrEHsy0zA1jLWFE/l+KBldJXItNlzJR/nSpIfgH1ihSi48pNuewtxmcMY2xqUSZEuWvIKWYZ0pSUnOFKKjclwpPbUMrMRY2eCKulmtnSpiVmTkmoWhcvqWSQqylFlOVkWd25QuY9IUiaZawEqSEk3BHaAUNOUDTVJCSH5ef1iZd+4ZYpz2SiEdmsbm003rpC1S1gsFM4Ia4IIIUDvB9QDDHiPSPV1IXJmql9TMyulEvKMyVZsybu5OrvoGa7pNPPASTzP9/nDbsbsmiq++miYZWcS5aJfZXNWLl1H4JSRqvjGUzuGJ5+FO48Rhw/b/EFBFPKPWTCMks9XmnAaWU2gBupQtvMap9hsSEwL+zKzJUFAqmyy6gXc9q7mD2xWDU8qtQqXTpStPWIK01ip5QQA4KSGY6Pxizl1oDQS3UCk5wOYGvTi8csTiVpOxTHTmIokJUXHWI6nN4FSzuDOR+wGmqMWo1ZkSJqgqWlMwBP2gKOZRKlhBJzOsuRc73i7ZMwKD+98emDwEXZHAEYOn5zk5nz/AIntvXfaZUycZkiZKBMuWZRlBKSCCRLUO0CzOX8N3PHNvqqpQErUlKAoLyS5eVKlJIUCq7liOIHi0MfToWqaP+idfxRFblVjBtwx0gSpBPJhms6U62VULqErQFzQlK5ZQTKWEggEpLkEA6gjx0gbO6SqqbVSamYtGaQSZKBLaUhwxZIZ33uo6C7QvYrOdbXYD1f37v4pUZn5P6wuesaHh5j7g+3lTKnTZiVJIqFKXNQpDyiskHMElynUhwdGBdg0xW21Quol1K15pkokISU9gOCLJDDx1sNYQsLqWOVW52+UH5KtCX4HuMPadlJ5Em6oMBnJjJQbTzEInoSzVF5nZJO89nh8RibL6QqqTLlJSQpCQEBZl5piAQGCSRfxELEiZls/vlHKqrVBKEguVKT5C57i0ULETbyJLqa3f3Sfr5dZblDi0xKQywQs5mWnNc6kPoTcxBxeh66ZnWsqUdT/AGFojYFs2qdJRMKikKcgcnt8g8SKvAFS27ZMKFVDECJWnVMm1gSPjHDYmmEumygv21wwQB2MllNMxL9tUHonWeMz67SAihAfQfiZAvF8GRP1DLZkq4fqOUFIrvpC2sn0tQESyyTKSs3AuVLBNxwAjdKM7YU8z2ptWuvLjI6TMSw9UtWWYhv5w+Q9x3dxiCiU1gS19574CzdtqlYyrYpO4kEekQ0bSzm0Rv38zyiulbYwcZnzNtqbsoDj5f6MbqZLG1u4kE+IvBBE9wE5jltYl94/ieED/iae+iNOf6RtW0c06hIuN54jlHTUT1nV1JXoPuI7VmzFHOJVNp5CydSpLKP5gqBFZ0ZYdMH+GuXzRNUo+Si0A1Y9NPCOQ2gn8Q3f+0Y7DPnCr7QPQD7zxiXQ1KKldRWZP5ZqeXEQQl4JPpMPVTBOaZ1E+VLXLU4K5swKJF+y6RqfCBy8bn3Yjz5d0YcbqcwYgBj690cGkUczp9o2N1H3/v5nHoo2ZqKLEkqqEdWlUiYQX7J0DEiz66xaUypBJvpp2or2nrJswl1E9hZI7g/CO1FNNiwDXsePhEL2lX2ZCjkS77L1jW5cj3S2sJmfdjx398SQb/vCJQoKpbvrmIueJjuJi3YH56a8oAhIUcSkQHJOYlf/AJAVgFTSBx/hzXvpdO7dFWfb2fWHfpplrVWyilCiBKFwCRfw174r5chbF0K/7T+kN5JEUwucTnNU5JO9/fy9ebd0djKXsbltRu8/CIxSb8vlqQ/Dd7ZjmA7KTqtMxUtICZYUpUyY6ZZy/gB/i5M3dHgM9J0kAZMyfIYpUNwN+OkTKdYby4wMo61vu5oZgcr6hyLfvEqnnaAesGU4OYs65GDCwG67d8SaDCOunS0aqWQlIdtdT4JcvEakSSrKlOdf8Ce0fJnbnFjbE7KLp5hnzykzMmVCAX6t9SosxVYC2l4pFhtyesk7SGODgRzoZCZaQhFkoASLnQAD6awsbc4kZSUkah954QzS1a6e/CEjb+UpaWG5/enOBKDmauPcAjf0T4oajD0zTbNMm68i30hyhA6D0NhKBwmzx/rMP8TCcnJl5FCqAOkyKh6XFj7Ykf8At0/7pnKLeinel5f/ADqRxp0/75kN6P8AdiPtEZp+YinnHt48yJobxVx4mNCb+seZU8cRqdTzMWdwnzGw46TsFDN4fXuj2ohvEeoiP9pS/wASdN5jS65DfGnVO/mI9vX1nuybI4Ml541nDeERP/F5P+aj/uHL37tyl43KYfeJ0D3jO9B5j6zo09h6KfoZPTMF+/6D9o2JzEcL/SB//EMi/wB4nX6R2psYRMWlMoLmqUSAlCSSTbhw46cY8bU9RNDS2/8AQ/Q/xGDZlaF1KUrVkTMStAJH4lABKe8xOqsKVSq7XbTo6UkHyI9I8bL4NN+0A1MhclCQVDrGBUbM2Unze0NczDZajo93BKiW83iTrkS1gY/pbHoXb0g6ixIJQkKCk/EbjmedonyqqWog3Gg3vrw8Y9SqFLAusOSBcbif5fbx3p8OSCWKj3m3yvAFpQdY3+suxx+P/YHxqmRMmXzKZhZQbvZntAn/AIcSRcEgg2O7lwMHplJ1amQN/Dl8/GNznL5rlrDSGlOBxINoZ3LNnMXkbMJUzpBG8EB+42jUjZmWMyTnSFEulJLF/wCX4SecMXVhi6QX+Ueeq1ADn1eNBjMhWXoT9Ys1ew9PPQiUQtKUFTMllkkh2LPuFoiSui2kBD/aC/FbHya8WFRYWslsjDvPLSJSupkXA6yYBoLvpYnR4ycE9MmP19uF8ZA+f9+kE7P4N1KckmV1aSXJAZ+JKiHc7xEydI6tQAVmDajj+kTKxUxYFwlNjlAJJt/pL94iKiSyRZWl31742pJhwDnByfef4nSVNsYVNs5rIJhmlHwhQ25m/dm9r+kGUdTMag5A+MZeg8vhKDxmz/8AeYf4SOhyVlwuWP55n+6HeI7DBxPpUOVBmRT/AEsYAmfXpUpRD06EhiRcLmkOxD/F8oyMhfUXmlN4APx/oiXtB2SnKnBzAlJ0aompJExSSC3xrLnzsIjU/RrLK2UrMlz+Jb2e/wAQjIyBJrnb/Ffof5kWy21VBDtz75Nw/omplKJmFWUcFKcX115QdoOirDEoOeQVNcqMyY9uDKDeEajIYOqbHhH0narLMAl2PzMk0/RlhLgilDNvXNI8irn73ep3RPhM2/UKQP5Zi/QmMjI9+pc+kYrtcnBJ+s60nRbhstKgJOYvYqKidOZgph+ASpKkiQkyipKkuGcBwSAws53iMjI6NU/TiaKB2BP5hGXgyEoyCYsiwDklrjjcxpWBJeyzff774yMjy6h26w4qT0mpeGEBgp9dX4mJScML3VYC+vONxkeF7GFSpcSJUYGpanzAcrx6GzpYuq7bn98N0ZGQYXvieGiqOSROI2fL625x0lmVLUQlJKna7tGRkcfUOIm9KVcqJusqCPiJs5YWG61oCYfjdPOXMkyirrEXUMrJPcd/jGoyA/q3BwAPv/M0ADYAYy0VahhZt3GJYWkgRqMjYsLSkUAOJrKnh7t+0A9q9n5VTTqSU3YsRZi2vfGRkbFrKMiYetSOZL6PaHqaJCGZir+/jDNGRkZ3b+8Yej9tfh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044" name="AutoShape 20" descr="data:image/jpeg;base64,/9j/4AAQSkZJRgABAQAAAQABAAD/2wCEAAkGBhQSERUUExQWFRQWGBcXGBgYGR0bGBwdHB0eHB8YHCAdHSYgFxsjGhgYHy8gIycpLCwsHB4xNTAqNSYrLCsBCQoKDgwOGg8PGiwlHyQ0LCwsLC8sLCwsLCwsLCwsLCwsLCwsKSwsLCwqLCwsLCwsLCwsLCwsLCwsLCwsLCwsLP/AABEIAPcAzAMBIgACEQEDEQH/xAAcAAACAgMBAQAAAAAAAAAAAAAFBgQHAAEDAgj/xABHEAABAgQDBAgDBgQEBAYDAAABAhEAAwQhBRIxBkFRYQcTInGBkbHwMqHBFCNCgtHhUmJy8TNTorIWJHOSFUNjZIPCCBc0/8QAGgEAAwEBAQEAAAAAAAAAAAAAAwQFAgEABv/EADERAAICAQMBBQcEAgMAAAAAAAECAAMRBBIhMRMiMkFRBWFxgZGhsRQz0fBCwSNS4f/aAAwDAQACEQMRAD8AvGFbadP3un/li/iecNML20Et1/lHqYJV4onrF3VYgNcvkfl+schL5Hfw584IqkmI+Vvn9YcBkR6OZBnJU9h784jzcPUbnlw4+x4wWTLvEpUoAeXrHd0ENICcmAJVLlNwflG500BI/b9YJTwH98oG1ksQlfkCUaKgh4nulmAvY68uHfHWopwdz68P1jjRIueZ+kETKtE6oFTKasSsDU/xfCRfl+sElzbaRwXIYx1mkNF1PDINrHecTrTT7aHfw5xNkTx7bfANExvn9YkyZxBc6f3je4AcwlbNwIeRNcjv+kS0mFc7QykEZloBdgkq7RsdE6m0d0bc0qSEzFmW7AFQOUvzaAswPSPqCOsaBHiZHqWsEZgQUnQguI5TprPA16zj9IOqdRb05c4i1B5H5cucdqqoGbz+kRp1UG8oeWTbcHM4tyPy/WI01Lga6C49QQXEd1VcQ6quAR4RmzmACiT8L27Eo9XUkkAgCawPgsC9v4h4w50tSmYlK0KC0KYhSSCCOIIijaqmzqUX3tGsC2jm4Wt5bzJJcrkEgJPFaC3YXvawPziaynriUdHrj4LDn0l9o9+UeoFbM7QSq2nRPkElCn1DEEWKSOINoKxiXJkL+On7xm/B9TDBALGk9vnk+pjdfWL6nwSCpLbh7aOLJ1POJM5JbWE3aBU0D7skXP1hgSTdb2Y6Q71qQbM0dKiuAToN3rCD1dU/xFm3D3uicqlqGDq4eojZOOsR/UN5L/fpCtdi6XHE/tHETQsAsIEnBJmr+HleOiaecgbjbg/1hW1S/Ahk1hTl1MYaEgkhhr9IKEchASjm5Udoso625R2Vi4G/T9oHXoyvWMn2kmMSVOl3e0ZMkvwiGjGELHxD20B9qttUUkt/jmKfIjiRvVewh9TtXvRcMLG7gzmR9rcbFHJKmBmKzBCW4k9vuEJVBs5UrVnnzlFLhwVKY3fjYNdgOIgdJVNxKomKnLIVlzAAdm5LJALsnz74m45tAsJlSM+VSEhKlJ3AGzc9R4iF3fcc+UpKj1gIviPX3CE5tH1hVJpUBCzMGeYm6ma7KNwnkO6C1VhuRGQ5VKSki6hozZWPq8J+DYpQ081JKZ8wN8alMA47TISAS5bfa0WEUS58rMiQcmWyn5aux8TGd4nrKW4yYGpcQnUkwLkKUgX7H/lqGgBTo39LaRYGG7VoqpOcAJmAdtGrHiDvSd0I/wD4Y5IkqV1jXkzGcgb0Gz6v9I1SJWhRmIJBBIUkjQPoRvdrGCdqFgxW5GCYfnY6FLIA4jTugRiONqHDX6+sePsxCgQbKCj8027xHGoo1LPiN3d/eC0FyckxPUCsDAnpGOnh6RkvESpIsBYRpGHR2p6AAC72ENHmIjgSdh8kKFxELH8NSU6B7jwIgxQyNb7/ANIj45I7Gu47uUZK8TWNo3CNPQjKy4UhPCbPHksw/Ql9EiGw9v8A1p3+8w6RKPE+tRtyhvWZC5jr9dpbIPVUMcBMZLL/AC/rG6/FF9V+3IizbQ+/GBc+QOHGCijESaLeJ+sML1k5lyIJEk5tLRLMgHdwjqUxvJYe/fvx2cQaLI5pU+/D35R5FKAN/wAo7K9+/H3v0Rb379+XQsy3pI/Uhjbfy4Qs7ROHyi94bnYHv+kA8Sp0qWAS1j6iNnGOYqajkSu8BrZqlkKSQEm7XsPW3rADaqtM6qWznL2bXt9Giy8ekiVImKAumWo+AD+2/vWVfUCXIloR8c1PWTDuZVwh+UTmGGIzL9KgcqIU2arfuFJUjtjspUxCihTkZlb06sBp6j8fwycpS5uQt2SoNcEWtxGhtvix9gtl5aqaWpSNb3Y8dPfLufJezkvKxQG7oyW4xGK9O5YuJ8vEMQGI97oZdlcy1t102WQ+VlslVvhLnKkcyItLaTo1krScksBROrQg1GATaKYCkpCT2SD+I8C43+EczCPW2OkY6rCJwKUzSsK1BWEggguCFpJfm0blbWdUoS8RkkFylNQkdlTG2dtdQHYesSxiQ6mUpOYyZr5QbqlEapfWx3HuidU0MudJIUApJdJDf6hw0duLR1hkcxKo7W9ROMuUgsUDsdogji41G7+0TE0ob4TqOHLnAXZqUZM1MtRJT8F7m57KlcHDuOLQdmK6ux0B9D793hvSWDG0wGpqQHtPIzjOw8vYH34xHl06gBbdBaRWBQ4+/lHQSwQO4RSCAxYaRX5UyHRjW2/6CPGKynRp6cImok3Pf+kcMQ+GMuMRO1CgIMaOjOXloiOE6b6w2Qq9HH/8Z/6sz1hqiK3Uz6LTfsp8B+JkAMc/xPyD/wC0H4XdoFsv8g9TBKvFMav9uR1kDgPfv3rFKn05xzDqjmpx77+cNAYkssSJ2WiOMyewty9Y9rmFniDOf5j1742q7jPKhY4Wdc76gRynzmDkCNTKrKNR5fvC3im0D9lBCiffGM3HYuRPXU7B1yZLn4yXVlA7z3QGq6pa1g+9RuidhdMSCCQ/7RuuQULuAGBLtZrc4RuR+zzZkExS1H2Ddx8oM2lq0mUZagMy8iCLfjZPkXhEkUYqK6VKA7Kl6bgkXbyES6vGOtmkJOZlGcTqGQygnW4cDzgn0a0RXPmVBAPVjKgHQu8BAIHvn0dCbVAMuTCKBMuWkJSABoAO/wB+7GJaoD4bjSVABQKFOQMzMpidLufKCwmDdHekqr3hxNzgCNxhP2tw5CkKOVLgG5ENyrwFxqlKkkPqOEcPSE25UiVtIUEIWhgR1hItoVageOsT8CxH4pamu7O2qTp5MYEbQSSgqckBKntrd2bmC0DqevU4npJJBzr4FFkrAHH8XhHi2ZDFYVjGebOyzQQEn4gQ11OU+faAg7WSutlpIZ1MHa4P7F/nC5iElRUgoUDLWlfaA0Lpyqfv15PzibInrXJMsWUoFLj8Chrv0N2POO1thwZm5d1ZWdMOpkdYerDIYAXdyNVF+J+kHKeXlQN1h6QF2alKQhIJBIcaczzhjnL7AuNOHKL9XhzJ+nr2ISPKcZJSXcA34chHDEpAy2Afu98YDoxU9epG4HXyMG85UAxHl+8dDCwTvdvQ+saOjlLUh/6sz1hpgDsYlqc/9Rf0g9EVxhiJU04xUo9wmQr7Tn7z8g9TDRC9tBLdf5P1glHjgNdnsuIITMYaRCqq8DXn9YmVMKWLrUVMm+ukUhWDPnLtQU4hlWLJyvy5wBrtpg7A3ceoMR59OtKe1a0BpkoO5LkEeusY7FrDtQwlIfUOFXiS67Gio3JAbcIg0tQ7btAI9TaZSh2L6RKwynFnuRw0f6wzo9Ltt55An0Xs/T9nYRtyR1hOhqwi6n18dIlYlWomIKTcEeennAbFFEOxvpy0j1gdMSRMXol2Gt7Oo+EZ9qaivlCOZ72hqFufsQuDFDE8P6udMkyUhCSE5lPcuHy/yhxu5RYXRXUmdQpRNCR1SzLllKQDkbUkaqzOHhUxSfnWo8XY8W3/AChj6J6k9RUJd8s8EeKAT87x8+sZ0/LYMYFbJSpZHV71LKlX64OomyjbKHNjBXAZCkqUhZmkBspsQ3q/yggmcMtkjffnf5RJwakYlRupXxHu0A5QZjujVdPY5IzAmNYouUvKgFQHxkJJUm3ZDb34jSF/Ea+pmJUS8lCUErVIIWrkT1gtzAcw6Vkkpn5goJzhiTxGnyeOFTh4CVZm0L8DaOAL5ztosbG0/KVVtFTFSMyStSiHOYAdsDXhpfwgDQhSUi1viSpt+hSRwLmHvbHEUyZZz2kuLNd+I3ni3AGFuXIWnKeyuUskqCdHsyknc/A73gI6+6LXVlWxJWC1+QpQEqykE9WdUXDZP4g774MoWmWtKkXcXQ7EjkDqf0aAyKbOoZVFJH8YBUA6XS+iXG8R0mSnV2nStJAYsRyAMex5iA3nGDGFcvKSUpJHpxB4RCqMayhi7NwgNgsmqRiMtCF55c3MSk2QEDVuYJh5n4MlSRYaRSqvdkxJGr3VnCHiKmHozqKw7EjdyEHZS8pDvEqmwzLZmH9rRGxSnIHc8MdoFTPnFxaK0zHzY5b05/rV9IOwsdHiyaNz/mTPWGeJbNuJMvaY5pU+4TIA4+O0/wDJ+sHoXNo1kK/J9Tzgun8cBrjikmLmKVOWBOCFC1F2Jc98b2gq8oJcQl7OYopVXkBa5e2t++KFr7QBPlqkax2fyEtWfhMtYukeUAsQ2HlKBypYlri2/wDvDLTpVl1+X7x0OZrtqPXvhcOR0llDjleImJ2VMtHZJJG8jugPIwqan8AY8Pdu6LLZ9W8j+vvzjx9lB4eX7w9ptc1I29RH9HrLNNkDkGVsuT2iCkHv7o9Ywn7tCEWzfGRazjs93GHydgiVPYewIVtoqFl2IAAI07tL8hAvaWqSysbRzKVmopvwwXvesUKqnCZSlMH0Tv4BxzAvBro4QJc2pkhWYpEpfmL+LwIrM2ZNxlSCdGuG58HiDsRihlYgJiyAmoJSq28uUgXtdvZiGvIgq+63MuunlultNX8z792m0GKJSFApYJ+m+FnFsVqJYSmlQidOKj90QSpruqygE8XUW+UawraAzM/WSpaJkktNAmBknUh/xN70go98rNtIwxjRNaYAsCx4wLxioSiWpStAkmMw7a2TOJQhM0Zdc0tQT4KZjCpttXmYU06VhCpri/Ac35x7BY7RB2XihCzeUD7ebC1tXIlVMgpnySAoSpbhYcfFq0wjutAXYGaoTV0E+WUkOQFi6TrlI5u4h32Tw+ppJEybRzetloWnPSrSScgupUu4KVEOUp0MGtq9nPtn2fEKJuvllDnQzJRPaSf5khzfgRHHUjumJJYLMWeR9YsVchMqdkKQHByuWcOLNoGPnHGrRLWllFG5iD2dRod0EulSkI+yLQcq5i1ysrWIIzub7igXHE6RW+B46rrDLmJYKJJG4KGp/lgXIzM3INxxLD2dnJSskJylPYUN194fQHWGgQlbM50ykTVHsrJSxT+FzkXq5ceUO1GhwkuNAbaeF4c0r+RkjW05AYTYlXPf9BEStSPfvnE6ZLuWI14d3OBtYgvr8j+sPlQeskFc8Rp2GlhNMQP8xf0hihf2Kf7OX/zF/SGCJbcEz6bTcUp8B+JkL20KXUf6OHfDDAPGh2vy/rBKThoPWDNWIi4/hhmJOo8IUNntn8lVmzF3JIL+xFmVclw0QMPwoAlTbz6mGCN3JkLaUOF8+sN0Nxv8jx9+UQ8U2mpZA+8nJsQ4QCtWo3JBMK3SBiKkqlSQSBlMxQFsxdgCeGtoW6RQCrgAFld3H5QYU7lzmaa7aQoEdp+3aGeTJXM4P2AdL39CAYkYZtJMqQrqaValI+IEkAfmZlHkC8ddldnZUuR11VKStU1iygCEJ/DbQFWpVz5Q3YfKlSkJEoBMsmwHE38YRdwDgSxVpGZQzdDK3xDDMXnylzQkS0gsJCbTiLOpyWb+U3Pk61NxEBEvMot2kqDkmxFyNXzW/SL0EwJWQd7EeTQp4jj9HRVSkCXLRMIBUUoYkKL3I5uS+msAc9p1jtOkJbFfxld19JmklaQpQIsAC7EZTZneI9HstKAlmsUuQgEKISHnFrhQSEmwtuOp3w17SY5TImI6lJRPnqD5kqEtIA/xUAjKolwLawpY3TTQTMlrUqZqFE3LbuW+NL2dY7xyfT0+MdFdVI7/AC3p6RywvFRUyZkukWqTJStUpRS5qVkfjmLI7OYXYOWOqTaCOH4KZYyoly0oGhyudbkvv5/tFR4Jjq5M4zZDJmqzBaVA9XMZRcEblByxiytn9uTPQT1YSQWUApwD6i0dFhHWb093l5mMFSRLSA51ufAxTm3VfLnVMtiSEImAG7PbR9RbWHfajEFTUgEsH0HcdeMVvV0Rm1khH4CoAtqzjM9rd8C396Y1XIxGjo925m09TL6xS1SJoTJOZzkUVMhQtcOcvcQYu2TT9XMUz5Jna5BW9u/Xzijts9iESEf8uqaZmdPVJzE5SC48tXOkXZs3UGbSylKcqygKf+IWJ83jRYEwIoehcMIjdJdOqZV4ZLAsFVM1VrsgIHl2rwmHZ1KaszVfjUChN3UkN2iGs5caXt4WdtuEoqJM8m8qTUgDjn6v6II8YT6NAmHrASeyw5Cyh6Rg4gHBzmFsJqJaxlS1nDMfFPJuEEaCR1Y7JJDWB96QpTcFUVCZKUELCjmBdiCXYtvhsolrypC0gMA4FwC0E0/e69YPUd0ZHmJJVVDgxd+PCB1dOASY8z5vaMCcanqCLa3i2tOB1nzL3Zzx9I/7BTc1MSP8xY9IZITuimZmoHP+dO/3Q4xGfxGfS0DFS/ATIBY2e3+T6mDsLuO/4v5B6mO19ZjVeCQ5kh/7xDQAjUsLm5tvggSR/b94V9saoy5JJI7XZcbneHq+RIl3d72JX+M4mqonrmqJLksH0SLAeUF9icKTPrJQV2kpKlqBuCEsQCP6iD4Qo1U4y5jOGNuXrFidECOsqJ53IlygDzUouPIAxqy8BGA4hqNOTYjHpLIxejStICsw/pUQDpYjhygZhc5KkJkrHaScySdAAbX3WhlXJdtPLu9+7jKvC8xswJ3gRK5n1lVq7NjfL3QTXYwAJwJJUFBKACxysHUDyJN4FYFgCZmeprUpyhJKUKuwDErWo3Wq2pgt/wAMqE1KnJS9wbjgAL20eBPSripkSJchKgkTirrNysiL25KUUoP9UEFjAcQ1l61Jis9ZXW2W1hnz0TFhpKQEyki4ljTPZmcG/K0SJE7OEzUsqUbEDcf4rm40Y7oXMRSZ0qYQfhlZ8u7s+sDsFrJ0uYmSjtBZDg6MQ/G0LsNwz5yUTmGMQowlRUkMyioX5n56fOD1HLMqqlKFkTRkmo3OxKV9/GOVLgMxYUs3RLUMxA07RAe/8W7hB2ThSlTQtVkoHZS34nNze1vSMEnEc0yqek8Y0EhIO521PA84hbL0KEzJc1fxTpgkyQ72AzKU3ePlBGtwxc6ZKkpPxG7A2tvv7vAPbDEUUWIyAguJBli/whyyyb65TG6wcljPapsMFltVmEJIcjtFxm4A8OEF8GlhEoJGgteONQp020OnduidRoZLcIJO22Fk5lWdKVSpdZ1YJYSEKy8XWpwRvBb5QPweqllLpDK0KX37zBLbwKOJqy6pppZZnftrdr8xAChspwQLjdcHeNbh4TdyGmVUH7RwoUAsNXA84n0E9C5ZCdU9lV7uP7QOoHOUjn8vGAErFlpUZiVAB1bntuBv84qaJGZsiTfadiIoVvfD1SkORz/SIdZShSfAx7oqtU0EkAF9NeF9Y7zkKtcb93dzh7U3FVKyLVUjAEHMaujim6ujy6NMX82MNMANi0tTn+tWnhB+JQORmX6xhAJkL+Pf4n5PqYYIA458f5P1ja9YLU+CRli2/wAjCbt2j7h1Fkg3t3/rD2R2YQekasAkJlt8azf+m8OVcnEkXDuyr59KZ6Chz1soBjcZgbg+sWf0DzCaaoUsMv7QlB8EJ18YqqrKkLCs+XKDkVuZ/hVy4RevR9hf2eilFaAmbOPWzW0Kjof+xtIBaePfKmlUk4HTqPd/ftHcK9+/f100cELfy9+/YxU4AexC0d2zc+aEpUpRASkOSbAAC5J3RR3SptCmqqUGUMyJcodWq46wKUCvKDqnspY98SOlbbNdVmp6Ug0yWK1JN5qh+D+gfM8tQuOqTMRKmAOCgEEajkOHdHWyuMwQcPwvMXKSo6slbFSMoB5ubp+kSKPFV5lpkqH8R+7PWZBuZn7I4fWBc6UUlbqJSoEHk4+LuuPlBDA8ZSmclTgKYCYdEqSN4J0WnhoRaMsB1nPKWl0I4ymdIrEKWFJEwKFm7KksSRzUDqTBmbhvVTFI1A0LG6Tofp4QsdH6urq5/Vy8yJstzkS5cKVe5AIO6LGq6AzMi7oADKzfFl1BZzpceMbwCoIhtPfschoJwSjCZipygyEJN2tp8mEUBtXiX2mrmzASUrUSAQbDx32eLv6YMX+yYcmVJOUzVJQD/LqrzA1ii6am+Ml3a1t0d6CYss3uWl1dF+032qjEpZPWU5EsqVqoXKFcy2sWPTG0UL0VVSUVxlAgCbLKAx1Wkv4kJfwEXrQggakwLzh925JSXTLiC6fF5cxNvuUtwIzHXiCbQHTjYnoBAyqUUkgg2LjQ7xFg9N+xcyqRJqaeX1kyVnStIHaUg3zC/wCEpNv5jCNsjhUuXKRPWoLZlJQAWc/Cz3Urk1vCMuqkcwauVMeMMmGXTXfNkO4sDCmJhaULlw5BBDgDUvzhsr5v/Ldq2csw1AP9oTTNP+IpnIZPMB7d8V9AmEzIPtazdZt9B+Y0bMoCpUxn+MMLhhb20EahWUgEHfuP6RH2QkKEt1aqL90MyqAEB4xdWWZjFqk2YaFNjFvTn+tXLhB+Bez0nLKI/mJ9IKQjjHE+hqOUBmQCxpP3n5Rv74OwExd+s/KPrGl6wep/bmFHZ9/rFMbZ40mpnkS3MuUpSEqcsog3WOVmB5GLkq1hMtZVYBKifKPn2TJGoSALnWxueEPUKSeJJuKgYMfej/YyTNk/aaqWmYFqyyEKJUOyS8wjQkmzXZn3tFkpS+vEe+UCNk6TNh8hIbMEki9iCTvbQiDKUkMCL2hG7O85l3RhRSCOs7yw0VH0p7RzFTVUyVrRLkhBmAKUnrCoOymPalsdN57oteZKmGyQE8VE6DiBvP7RRu1uIior6lQHZKurF3dKE5Qbag6+ME06hjzAa2wonBgZrW0tp3QNFaqnURlUuUSSzl0k6ka+UTKZZKW4FvLwj0uUeAuCPSGba+0XJk6i3sXInGTtNSMUTJEzIpwV5nWl7EgctYFYrgqAoqkzBNknRTkEDgQS7iO9XQOL/v8AtqYjScIcwh2ZU8Sp2oIzHDo7xuZTTqZZXnkqWqQQSSpIWcqXDsQFjwF+UfRCksk77H6x88bBpEqspywbOUkbruH77R9DCCshQDMBXYHZsSm+lqbmnSZZJORGYpd9TbXxbjFc1SQgTizEBKRf5+e6G3pHxQqxCoLDLLKZI/KnM+muZRHhCfV1QmaEDOgA8AU79NT9I5ZzPUgjMl7F1aUKmFwmckpVJWfiBJy5EvvU/wBO61MIx/FShxImzUhSk6ISpwSCFZiDYvoPGK+2M6NamsUKhC0S5ckpUFKSVErT2sqUggqS4F3HKL6p60SpRmTTkQA5Kuyz8uPKMHIPSUaLgoPAPxgjDsYqUrz1ktUqXkN1KGUqJAysDr3juiq6aiTTTVzJs1cyWiYsy9Q5UXZId1KbfZhDrtLtiqpPVoRkkuXKj2lkEMdOyn533Qj7WSl9UlYUeycqQbgFbB/C4f8AWHTpia9z8e4ekkXe01s1AWsD092ZDxradU6czlKPhypJ8vlrHXDaJSwFKdKWsCSXPHikQPwWgCUn8SybqPvutDNh4ZKH1sLQ/pkYAEn5SRrblB2r18zHPCqcJWAHAATvOuVPP5wzpAt+phTo1qE0uG09Byg99tZnhdstGQwUZjNhfweJ+kTYG4DNzSnH8R+kEomvwxluk5rBmQKxBH3n5R6mCsD67U936x5OszqPBEzpHxfqqNSQWM0iWNdPxeQioZ1UEIJ3lwOftx84bekrEutrOr/DISB3rVd/+1hFf1s/MrL/AAvDpbs0z5mSVr7WzB6CXD0NbVpXJ+yTFfeSnMt9VIJNkvrlNiOYizFzQLksBq8fKEicUqSUqUkpuFJJSoHkRcRZ+y3S7NyiTVZFKsETi9+PWAaFhY7yd0Kbd5lPf2ax22123TRywEXmzAcjgskb1ni24bzFB01YFLUA553v7uPOGDGMfXUqM6aVOASxtlSDYAbrMYRcJmssE79ffiYZcCjaB184ohOo3lug4EZZRYrGj9oa3cXj0d2scwO0kjQlj4i0St9/ekPpyCJMs4IMjzJb66xpKGP7RIYMfP0jaRHDUM5xOds+MTvghAqZBu3XS3sf4tffOPoaTNBTme1y/wBY+dJE8IUlR0StKjzAU5+UXVtvigk4bNUh+1LypI3BfZd9xALwnqQSVWO6JsBmMoeuXmKncvNnKe93Wsg+UA62kJuHfg0HlpZuVvlEOcmxgVqRqizzEZuj/pLVQIKZkkzUKLqIOWaOAAPZWB3iGLa/av7RO7KlGUnKuTlBKVpUkfeaXObOl92WKtSWMHsKnlSUJFlJzJd3dyVBPIBzbnG9MQbMmD1o/wCIgcCF0YgMzKJykcDa4MS6mVmlqQoXNj8iP9QEAQFJUxsz+ogtRVOYAHV7mLAOZ8667O8si0slrMXBvYwWlJyEKTqliLHd8miNNSyww3xNJ7J3kA2+UdmM5OZYeFyuvkomqRkUsZim/d5FnjJ+FjgfIwRoZgEqWOCE+gjp1oiPvIJxPoTQjKMzrs5IySiD/Go+bQViLQHs+JiVCbnLEyrSu2tRMgJjFTkWX3IzeTn6Qbiu+ljF100la0DtLQmUkvoVlQJ0uyX/AGjtXigtVnYAPUROrtgK6qKp0vqj1rzQVTrsq6XsWZLCEbHcAm0U7qZ+XrCgTOwvOGUVAXtfsm3dDp0VKBnYgwFqNQgP0a4LI+yVlbPkpqBSywUyFfAokEla7HMABwIsqxLN2x9zTtVYVRiLEqVEuikDNv1BvyIh1p5Uito0VaaSRSrlVUmSRJATJnJWpLjKzZkhXOwPGzdX0tEmqq6f7BIEuRTmozIGRalIyLygpAypIUAw4HV43WOQcQdwypGcZlPYyT9nmkEv2d9yHDjnblACUhkZruCfWLb2pwhFZSYbMk0kpM2pqDKmSpZ6pC0oUolyASm0o9piQCrW0Ta/DcPqKPE0Ik0PW0kmYsGlkqQqUpKVkBU0pAm3QQSmxYuI9qH3v9p3S1bK+uc8/aVxSLzIVx797PBqkwxcymVUJbq5ZQlbqYussLam8duibCpdRUzuuQJiZEpUwS9yyGYHiLm3MQxYfiqKrCKsoppNIOup0fc2lF1pLswAKczHjbSD1XkYHwH3i1umBDHPqR9ImkceW/3x9I9SpJUtKE3KlBIc7yWD/KLQxKhw6mmJpZiZATkDlUqYqpLj40zEoIGhNvlpFcUQAqpQScyROQAeIzgA3DgkNDa3bwTgyfZpjWQCQYaqejCtyqAShSmPZTNGbfxa+kHukXECMMo5bEdaUhYLgshJOU7wcwECcbUoY88t+s+0Smy66JcHlld+TvaLA2qlU3VqnzRJUJJKUmclUyWhS1dpSkJBKi7AcL3F3UdzlS3PnHq61w4XjGRyfv8AaUSpG++vE8IjzKfMWG8hIuWcsB3botSXhOH1VVJXKShTSps2ZJQiYiXMyNlKMyUhnJcB9G4utVVbLrKckYZKQEzZbzqfsoSCpPYmDJ94CkkF7X3RyxwwyBNVVFDyfhErHcFm0dQZM7LnABOVWZN7hjvtHbAqVc6eiSj4phZJJIGZnDndYaxY+IYdhtPjFWidIky0CRKMkKkvSoUQcypiUAJD9jtKbfcExEqMAlKxPD1CTQqpJ6lJBpmMicUJObNLIKUsp7B9LlxCisQcx56wwwYAxOjMtXaupJVLWxsFpISQOIN2McKSbffus5s5GsOSqOTRy6meKeTPz106RLlrSOpkpQpWUZQGclLjRgQ3MhSYNImTsPqBIRK+0qmCZIsUHKlTLSkj4SwLM3aSeJNddSNuSP6JDfRc7Afl7ieIruFC77vlv+WnsS0BwGv4wwSxJn01Y1NLlGlUAhSfiIcjtKN1EhN+/k8Egmip1yqZfUlSpYUXRMVNW4utCgCBfcCfCNnUjGNpz/TFl0DH/IY9fmR/qAqbEpv+YSP2jc/Hpib5jBnBE0yUzEgylKE1TKnpVlKLMAT8Krh3vygLtNRqlzVJUlCHuAlRKWO8OH3QtvUnGJuyk107wY87C1qptLnUXOdY8oYoVujkf8n/APJM9YaYmv4jPodL+wnwH4mRUXT9XgIpZTjMpa1kckpPqSIt2ETbqjQqc6pUpf3QDlAMzVVgt3SNd2+N1KWbAndRYK03EShsB2qnUSpxkZc06WZSwtKj2eTEMb6x02Vx2fRTOsp5hQpsqg2ZK0v8K0lwRz1DliHh/nbCUK05QidIOjomGYfJdoH/AP6yRrJqQNRlnoL6negNBTp2Biw1lZGAZFxTa+oqVSzNUkJlELRLQjLLCgXzN+I8yeLM5jvO2wnrnTpxyZ58pUlbJOXIQlNr2LIF+/jHmo2FrEHsy0zA1jLWFE/l+KBldJXItNlzJR/nSpIfgH1ihSi48pNuewtxmcMY2xqUSZEuWvIKWYZ0pSUnOFKKjclwpPbUMrMRY2eCKulmtnSpiVmTkmoWhcvqWSQqylFlOVkWd25QuY9IUiaZawEqSEk3BHaAUNOUDTVJCSH5ef1iZd+4ZYpz2SiEdmsbm003rpC1S1gsFM4Ia4IIIUDvB9QDDHiPSPV1IXJmql9TMyulEvKMyVZsybu5OrvoGa7pNPPASTzP9/nDbsbsmiq++miYZWcS5aJfZXNWLl1H4JSRqvjGUzuGJ5+FO48Rhw/b/EFBFPKPWTCMks9XmnAaWU2gBupQtvMap9hsSEwL+zKzJUFAqmyy6gXc9q7mD2xWDU8qtQqXTpStPWIK01ip5QQA4KSGY6Pxizl1oDQS3UCk5wOYGvTi8csTiVpOxTHTmIokJUXHWI6nN4FSzuDOR+wGmqMWo1ZkSJqgqWlMwBP2gKOZRKlhBJzOsuRc73i7ZMwKD+98emDwEXZHAEYOn5zk5nz/AIntvXfaZUycZkiZKBMuWZRlBKSCCRLUO0CzOX8N3PHNvqqpQErUlKAoLyS5eVKlJIUCq7liOIHi0MfToWqaP+idfxRFblVjBtwx0gSpBPJhms6U62VULqErQFzQlK5ZQTKWEggEpLkEA6gjx0gbO6SqqbVSamYtGaQSZKBLaUhwxZIZ33uo6C7QvYrOdbXYD1f37v4pUZn5P6wuesaHh5j7g+3lTKnTZiVJIqFKXNQpDyiskHMElynUhwdGBdg0xW21Quol1K15pkokISU9gOCLJDDx1sNYQsLqWOVW52+UH5KtCX4HuMPadlJ5Em6oMBnJjJQbTzEInoSzVF5nZJO89nh8RibL6QqqTLlJSQpCQEBZl5piAQGCSRfxELEiZls/vlHKqrVBKEguVKT5C57i0ULETbyJLqa3f3Sfr5dZblDi0xKQywQs5mWnNc6kPoTcxBxeh66ZnWsqUdT/AGFojYFs2qdJRMKikKcgcnt8g8SKvAFS27ZMKFVDECJWnVMm1gSPjHDYmmEumygv21wwQB2MllNMxL9tUHonWeMz67SAihAfQfiZAvF8GRP1DLZkq4fqOUFIrvpC2sn0tQESyyTKSs3AuVLBNxwAjdKM7YU8z2ptWuvLjI6TMSw9UtWWYhv5w+Q9x3dxiCiU1gS19574CzdtqlYyrYpO4kEekQ0bSzm0Rv38zyiulbYwcZnzNtqbsoDj5f6MbqZLG1u4kE+IvBBE9wE5jltYl94/ieED/iae+iNOf6RtW0c06hIuN54jlHTUT1nV1JXoPuI7VmzFHOJVNp5CydSpLKP5gqBFZ0ZYdMH+GuXzRNUo+Si0A1Y9NPCOQ2gn8Q3f+0Y7DPnCr7QPQD7zxiXQ1KKldRWZP5ZqeXEQQl4JPpMPVTBOaZ1E+VLXLU4K5swKJF+y6RqfCBy8bn3Yjz5d0YcbqcwYgBj690cGkUczp9o2N1H3/v5nHoo2ZqKLEkqqEdWlUiYQX7J0DEiz66xaUypBJvpp2or2nrJswl1E9hZI7g/CO1FNNiwDXsePhEL2lX2ZCjkS77L1jW5cj3S2sJmfdjx398SQb/vCJQoKpbvrmIueJjuJi3YH56a8oAhIUcSkQHJOYlf/AJAVgFTSBx/hzXvpdO7dFWfb2fWHfpplrVWyilCiBKFwCRfw174r5chbF0K/7T+kN5JEUwucTnNU5JO9/fy9ebd0djKXsbltRu8/CIxSb8vlqQ/Dd7ZjmA7KTqtMxUtICZYUpUyY6ZZy/gB/i5M3dHgM9J0kAZMyfIYpUNwN+OkTKdYby4wMo61vu5oZgcr6hyLfvEqnnaAesGU4OYs65GDCwG67d8SaDCOunS0aqWQlIdtdT4JcvEakSSrKlOdf8Ce0fJnbnFjbE7KLp5hnzykzMmVCAX6t9SosxVYC2l4pFhtyesk7SGODgRzoZCZaQhFkoASLnQAD6awsbc4kZSUkah954QzS1a6e/CEjb+UpaWG5/enOBKDmauPcAjf0T4oajD0zTbNMm68i30hyhA6D0NhKBwmzx/rMP8TCcnJl5FCqAOkyKh6XFj7Ykf8At0/7pnKLeinel5f/ADqRxp0/75kN6P8AdiPtEZp+YinnHt48yJobxVx4mNCb+seZU8cRqdTzMWdwnzGw46TsFDN4fXuj2ohvEeoiP9pS/wASdN5jS65DfGnVO/mI9vX1nuybI4Ml541nDeERP/F5P+aj/uHL37tyl43KYfeJ0D3jO9B5j6zo09h6KfoZPTMF+/6D9o2JzEcL/SB//EMi/wB4nX6R2psYRMWlMoLmqUSAlCSSTbhw46cY8bU9RNDS2/8AQ/Q/xGDZlaF1KUrVkTMStAJH4lABKe8xOqsKVSq7XbTo6UkHyI9I8bL4NN+0A1MhclCQVDrGBUbM2Unze0NczDZajo93BKiW83iTrkS1gY/pbHoXb0g6ixIJQkKCk/EbjmedonyqqWog3Gg3vrw8Y9SqFLAusOSBcbif5fbx3p8OSCWKj3m3yvAFpQdY3+suxx+P/YHxqmRMmXzKZhZQbvZntAn/AIcSRcEgg2O7lwMHplJ1amQN/Dl8/GNznL5rlrDSGlOBxINoZ3LNnMXkbMJUzpBG8EB+42jUjZmWMyTnSFEulJLF/wCX4SecMXVhi6QX+Ueeq1ADn1eNBjMhWXoT9Ys1ew9PPQiUQtKUFTMllkkh2LPuFoiSui2kBD/aC/FbHya8WFRYWslsjDvPLSJSupkXA6yYBoLvpYnR4ycE9MmP19uF8ZA+f9+kE7P4N1KckmV1aSXJAZ+JKiHc7xEydI6tQAVmDajj+kTKxUxYFwlNjlAJJt/pL94iKiSyRZWl31742pJhwDnByfef4nSVNsYVNs5rIJhmlHwhQ25m/dm9r+kGUdTMag5A+MZeg8vhKDxmz/8AeYf4SOhyVlwuWP55n+6HeI7DBxPpUOVBmRT/AEsYAmfXpUpRD06EhiRcLmkOxD/F8oyMhfUXmlN4APx/oiXtB2SnKnBzAlJ0aompJExSSC3xrLnzsIjU/RrLK2UrMlz+Jb2e/wAQjIyBJrnb/Ffof5kWy21VBDtz75Nw/omplKJmFWUcFKcX115QdoOirDEoOeQVNcqMyY9uDKDeEajIYOqbHhH0narLMAl2PzMk0/RlhLgilDNvXNI8irn73ep3RPhM2/UKQP5Zi/QmMjI9+pc+kYrtcnBJ+s60nRbhstKgJOYvYqKidOZgph+ASpKkiQkyipKkuGcBwSAws53iMjI6NU/TiaKB2BP5hGXgyEoyCYsiwDklrjjcxpWBJeyzff774yMjy6h26w4qT0mpeGEBgp9dX4mJScML3VYC+vONxkeF7GFSpcSJUYGpanzAcrx6GzpYuq7bn98N0ZGQYXvieGiqOSROI2fL625x0lmVLUQlJKna7tGRkcfUOIm9KVcqJusqCPiJs5YWG61oCYfjdPOXMkyirrEXUMrJPcd/jGoyA/q3BwAPv/M0ADYAYy0VahhZt3GJYWkgRqMjYsLSkUAOJrKnh7t+0A9q9n5VTTqSU3YsRZi2vfGRkbFrKMiYetSOZL6PaHqaJCGZir+/jDNGRkZ3b+8Yej9tfh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046" name="AutoShape 22" descr="data:image/jpeg;base64,/9j/4AAQSkZJRgABAQAAAQABAAD/2wCEAAkGBhQSERUUExQWFRQWGBcXGBgYGR0bGBwdHB0eHB8YHCAdHSYgFxsjGhgYHy8gIycpLCwsHB4xNTAqNSYrLCsBCQoKDgwOGg8PGiwlHyQ0LCwsLC8sLCwsLCwsLCwsLCwsLCwsKSwsLCwqLCwsLCwsLCwsLCwsLCwsLCwsLCwsLP/AABEIAPcAzAMBIgACEQEDEQH/xAAcAAACAgMBAQAAAAAAAAAAAAAFBgQHAAEDAgj/xABHEAABAgQDBAgDBgQEBAYDAAABAhEAAwQhBRIxBkFRYQcTInGBkbHwMqHBFCNCgtHhUmJy8TNTorIWJHOSFUNjZIPCCBc0/8QAGgEAAwEBAQEAAAAAAAAAAAAAAwQFAgEABv/EADERAAICAQMBBQcEAgMAAAAAAAECAAMRBBIhMRMiMkFRBWFxgZGhsRQz0fBCwSNS4f/aAAwDAQACEQMRAD8AvGFbadP3un/li/iecNML20Et1/lHqYJV4onrF3VYgNcvkfl+schL5Hfw584IqkmI+Vvn9YcBkR6OZBnJU9h784jzcPUbnlw4+x4wWTLvEpUoAeXrHd0ENICcmAJVLlNwflG500BI/b9YJTwH98oG1ksQlfkCUaKgh4nulmAvY68uHfHWopwdz68P1jjRIueZ+kETKtE6oFTKasSsDU/xfCRfl+sElzbaRwXIYx1mkNF1PDINrHecTrTT7aHfw5xNkTx7bfANExvn9YkyZxBc6f3je4AcwlbNwIeRNcjv+kS0mFc7QykEZloBdgkq7RsdE6m0d0bc0qSEzFmW7AFQOUvzaAswPSPqCOsaBHiZHqWsEZgQUnQguI5TprPA16zj9IOqdRb05c4i1B5H5cucdqqoGbz+kRp1UG8oeWTbcHM4tyPy/WI01Lga6C49QQXEd1VcQ6quAR4RmzmACiT8L27Eo9XUkkAgCawPgsC9v4h4w50tSmYlK0KC0KYhSSCCOIIijaqmzqUX3tGsC2jm4Wt5bzJJcrkEgJPFaC3YXvawPziaynriUdHrj4LDn0l9o9+UeoFbM7QSq2nRPkElCn1DEEWKSOINoKxiXJkL+On7xm/B9TDBALGk9vnk+pjdfWL6nwSCpLbh7aOLJ1POJM5JbWE3aBU0D7skXP1hgSTdb2Y6Q71qQbM0dKiuAToN3rCD1dU/xFm3D3uicqlqGDq4eojZOOsR/UN5L/fpCtdi6XHE/tHETQsAsIEnBJmr+HleOiaecgbjbg/1hW1S/Ahk1hTl1MYaEgkhhr9IKEchASjm5Udoso625R2Vi4G/T9oHXoyvWMn2kmMSVOl3e0ZMkvwiGjGELHxD20B9qttUUkt/jmKfIjiRvVewh9TtXvRcMLG7gzmR9rcbFHJKmBmKzBCW4k9vuEJVBs5UrVnnzlFLhwVKY3fjYNdgOIgdJVNxKomKnLIVlzAAdm5LJALsnz74m45tAsJlSM+VSEhKlJ3AGzc9R4iF3fcc+UpKj1gIviPX3CE5tH1hVJpUBCzMGeYm6ma7KNwnkO6C1VhuRGQ5VKSki6hozZWPq8J+DYpQ081JKZ8wN8alMA47TISAS5bfa0WEUS58rMiQcmWyn5aux8TGd4nrKW4yYGpcQnUkwLkKUgX7H/lqGgBTo39LaRYGG7VoqpOcAJmAdtGrHiDvSd0I/wD4Y5IkqV1jXkzGcgb0Gz6v9I1SJWhRmIJBBIUkjQPoRvdrGCdqFgxW5GCYfnY6FLIA4jTugRiONqHDX6+sePsxCgQbKCj8027xHGoo1LPiN3d/eC0FyckxPUCsDAnpGOnh6RkvESpIsBYRpGHR2p6AAC72ENHmIjgSdh8kKFxELH8NSU6B7jwIgxQyNb7/ANIj45I7Gu47uUZK8TWNo3CNPQjKy4UhPCbPHksw/Ql9EiGw9v8A1p3+8w6RKPE+tRtyhvWZC5jr9dpbIPVUMcBMZLL/AC/rG6/FF9V+3IizbQ+/GBc+QOHGCijESaLeJ+sML1k5lyIJEk5tLRLMgHdwjqUxvJYe/fvx2cQaLI5pU+/D35R5FKAN/wAo7K9+/H3v0Rb379+XQsy3pI/Uhjbfy4Qs7ROHyi94bnYHv+kA8Sp0qWAS1j6iNnGOYqajkSu8BrZqlkKSQEm7XsPW3rADaqtM6qWznL2bXt9Giy8ekiVImKAumWo+AD+2/vWVfUCXIloR8c1PWTDuZVwh+UTmGGIzL9KgcqIU2arfuFJUjtjspUxCihTkZlb06sBp6j8fwycpS5uQt2SoNcEWtxGhtvix9gtl5aqaWpSNb3Y8dPfLufJezkvKxQG7oyW4xGK9O5YuJ8vEMQGI97oZdlcy1t102WQ+VlslVvhLnKkcyItLaTo1krScksBROrQg1GATaKYCkpCT2SD+I8C43+EczCPW2OkY6rCJwKUzSsK1BWEggguCFpJfm0blbWdUoS8RkkFylNQkdlTG2dtdQHYesSxiQ6mUpOYyZr5QbqlEapfWx3HuidU0MudJIUApJdJDf6hw0duLR1hkcxKo7W9ROMuUgsUDsdogji41G7+0TE0ob4TqOHLnAXZqUZM1MtRJT8F7m57KlcHDuOLQdmK6ux0B9D793hvSWDG0wGpqQHtPIzjOw8vYH34xHl06gBbdBaRWBQ4+/lHQSwQO4RSCAxYaRX5UyHRjW2/6CPGKynRp6cImok3Pf+kcMQ+GMuMRO1CgIMaOjOXloiOE6b6w2Qq9HH/8Z/6sz1hqiK3Uz6LTfsp8B+JkAMc/xPyD/wC0H4XdoFsv8g9TBKvFMav9uR1kDgPfv3rFKn05xzDqjmpx77+cNAYkssSJ2WiOMyewty9Y9rmFniDOf5j1742q7jPKhY4Wdc76gRynzmDkCNTKrKNR5fvC3im0D9lBCiffGM3HYuRPXU7B1yZLn4yXVlA7z3QGq6pa1g+9RuidhdMSCCQ/7RuuQULuAGBLtZrc4RuR+zzZkExS1H2Ddx8oM2lq0mUZagMy8iCLfjZPkXhEkUYqK6VKA7Kl6bgkXbyES6vGOtmkJOZlGcTqGQygnW4cDzgn0a0RXPmVBAPVjKgHQu8BAIHvn0dCbVAMuTCKBMuWkJSABoAO/wB+7GJaoD4bjSVABQKFOQMzMpidLufKCwmDdHekqr3hxNzgCNxhP2tw5CkKOVLgG5ENyrwFxqlKkkPqOEcPSE25UiVtIUEIWhgR1hItoVageOsT8CxH4pamu7O2qTp5MYEbQSSgqckBKntrd2bmC0DqevU4npJJBzr4FFkrAHH8XhHi2ZDFYVjGebOyzQQEn4gQ11OU+faAg7WSutlpIZ1MHa4P7F/nC5iElRUgoUDLWlfaA0Lpyqfv15PzibInrXJMsWUoFLj8Chrv0N2POO1thwZm5d1ZWdMOpkdYerDIYAXdyNVF+J+kHKeXlQN1h6QF2alKQhIJBIcaczzhjnL7AuNOHKL9XhzJ+nr2ISPKcZJSXcA34chHDEpAy2Afu98YDoxU9epG4HXyMG85UAxHl+8dDCwTvdvQ+saOjlLUh/6sz1hpgDsYlqc/9Rf0g9EVxhiJU04xUo9wmQr7Tn7z8g9TDRC9tBLdf5P1glHjgNdnsuIITMYaRCqq8DXn9YmVMKWLrUVMm+ukUhWDPnLtQU4hlWLJyvy5wBrtpg7A3ceoMR59OtKe1a0BpkoO5LkEeusY7FrDtQwlIfUOFXiS67Gio3JAbcIg0tQ7btAI9TaZSh2L6RKwynFnuRw0f6wzo9Ltt55An0Xs/T9nYRtyR1hOhqwi6n18dIlYlWomIKTcEeennAbFFEOxvpy0j1gdMSRMXol2Gt7Oo+EZ9qaivlCOZ72hqFufsQuDFDE8P6udMkyUhCSE5lPcuHy/yhxu5RYXRXUmdQpRNCR1SzLllKQDkbUkaqzOHhUxSfnWo8XY8W3/AChj6J6k9RUJd8s8EeKAT87x8+sZ0/LYMYFbJSpZHV71LKlX64OomyjbKHNjBXAZCkqUhZmkBspsQ3q/yggmcMtkjffnf5RJwakYlRupXxHu0A5QZjujVdPY5IzAmNYouUvKgFQHxkJJUm3ZDb34jSF/Ea+pmJUS8lCUErVIIWrkT1gtzAcw6Vkkpn5goJzhiTxGnyeOFTh4CVZm0L8DaOAL5ztosbG0/KVVtFTFSMyStSiHOYAdsDXhpfwgDQhSUi1viSpt+hSRwLmHvbHEUyZZz2kuLNd+I3ni3AGFuXIWnKeyuUskqCdHsyknc/A73gI6+6LXVlWxJWC1+QpQEqykE9WdUXDZP4g774MoWmWtKkXcXQ7EjkDqf0aAyKbOoZVFJH8YBUA6XS+iXG8R0mSnV2nStJAYsRyAMex5iA3nGDGFcvKSUpJHpxB4RCqMayhi7NwgNgsmqRiMtCF55c3MSk2QEDVuYJh5n4MlSRYaRSqvdkxJGr3VnCHiKmHozqKw7EjdyEHZS8pDvEqmwzLZmH9rRGxSnIHc8MdoFTPnFxaK0zHzY5b05/rV9IOwsdHiyaNz/mTPWGeJbNuJMvaY5pU+4TIA4+O0/wDJ+sHoXNo1kK/J9Tzgun8cBrjikmLmKVOWBOCFC1F2Jc98b2gq8oJcQl7OYopVXkBa5e2t++KFr7QBPlqkax2fyEtWfhMtYukeUAsQ2HlKBypYlri2/wDvDLTpVl1+X7x0OZrtqPXvhcOR0llDjleImJ2VMtHZJJG8jugPIwqan8AY8Pdu6LLZ9W8j+vvzjx9lB4eX7w9ptc1I29RH9HrLNNkDkGVsuT2iCkHv7o9Ywn7tCEWzfGRazjs93GHydgiVPYewIVtoqFl2IAAI07tL8hAvaWqSysbRzKVmopvwwXvesUKqnCZSlMH0Tv4BxzAvBro4QJc2pkhWYpEpfmL+LwIrM2ZNxlSCdGuG58HiDsRihlYgJiyAmoJSq28uUgXtdvZiGvIgq+63MuunlultNX8z792m0GKJSFApYJ+m+FnFsVqJYSmlQidOKj90QSpruqygE8XUW+UawraAzM/WSpaJkktNAmBknUh/xN70go98rNtIwxjRNaYAsCx4wLxioSiWpStAkmMw7a2TOJQhM0Zdc0tQT4KZjCpttXmYU06VhCpri/Ac35x7BY7RB2XihCzeUD7ebC1tXIlVMgpnySAoSpbhYcfFq0wjutAXYGaoTV0E+WUkOQFi6TrlI5u4h32Tw+ppJEybRzetloWnPSrSScgupUu4KVEOUp0MGtq9nPtn2fEKJuvllDnQzJRPaSf5khzfgRHHUjumJJYLMWeR9YsVchMqdkKQHByuWcOLNoGPnHGrRLWllFG5iD2dRod0EulSkI+yLQcq5i1ysrWIIzub7igXHE6RW+B46rrDLmJYKJJG4KGp/lgXIzM3INxxLD2dnJSskJylPYUN194fQHWGgQlbM50ykTVHsrJSxT+FzkXq5ceUO1GhwkuNAbaeF4c0r+RkjW05AYTYlXPf9BEStSPfvnE6ZLuWI14d3OBtYgvr8j+sPlQeskFc8Rp2GlhNMQP8xf0hihf2Kf7OX/zF/SGCJbcEz6bTcUp8B+JkL20KXUf6OHfDDAPGh2vy/rBKThoPWDNWIi4/hhmJOo8IUNntn8lVmzF3JIL+xFmVclw0QMPwoAlTbz6mGCN3JkLaUOF8+sN0Nxv8jx9+UQ8U2mpZA+8nJsQ4QCtWo3JBMK3SBiKkqlSQSBlMxQFsxdgCeGtoW6RQCrgAFld3H5QYU7lzmaa7aQoEdp+3aGeTJXM4P2AdL39CAYkYZtJMqQrqaValI+IEkAfmZlHkC8ddldnZUuR11VKStU1iygCEJ/DbQFWpVz5Q3YfKlSkJEoBMsmwHE38YRdwDgSxVpGZQzdDK3xDDMXnylzQkS0gsJCbTiLOpyWb+U3Pk61NxEBEvMot2kqDkmxFyNXzW/SL0EwJWQd7EeTQp4jj9HRVSkCXLRMIBUUoYkKL3I5uS+msAc9p1jtOkJbFfxld19JmklaQpQIsAC7EZTZneI9HstKAlmsUuQgEKISHnFrhQSEmwtuOp3w17SY5TImI6lJRPnqD5kqEtIA/xUAjKolwLawpY3TTQTMlrUqZqFE3LbuW+NL2dY7xyfT0+MdFdVI7/AC3p6RywvFRUyZkukWqTJStUpRS5qVkfjmLI7OYXYOWOqTaCOH4KZYyoly0oGhyudbkvv5/tFR4Jjq5M4zZDJmqzBaVA9XMZRcEblByxiytn9uTPQT1YSQWUApwD6i0dFhHWb093l5mMFSRLSA51ufAxTm3VfLnVMtiSEImAG7PbR9RbWHfajEFTUgEsH0HcdeMVvV0Rm1khH4CoAtqzjM9rd8C396Y1XIxGjo925m09TL6xS1SJoTJOZzkUVMhQtcOcvcQYu2TT9XMUz5Jna5BW9u/Xzijts9iESEf8uqaZmdPVJzE5SC48tXOkXZs3UGbSylKcqygKf+IWJ83jRYEwIoehcMIjdJdOqZV4ZLAsFVM1VrsgIHl2rwmHZ1KaszVfjUChN3UkN2iGs5caXt4WdtuEoqJM8m8qTUgDjn6v6II8YT6NAmHrASeyw5Cyh6Rg4gHBzmFsJqJaxlS1nDMfFPJuEEaCR1Y7JJDWB96QpTcFUVCZKUELCjmBdiCXYtvhsolrypC0gMA4FwC0E0/e69YPUd0ZHmJJVVDgxd+PCB1dOASY8z5vaMCcanqCLa3i2tOB1nzL3Zzx9I/7BTc1MSP8xY9IZITuimZmoHP+dO/3Q4xGfxGfS0DFS/ATIBY2e3+T6mDsLuO/4v5B6mO19ZjVeCQ5kh/7xDQAjUsLm5tvggSR/b94V9saoy5JJI7XZcbneHq+RIl3d72JX+M4mqonrmqJLksH0SLAeUF9icKTPrJQV2kpKlqBuCEsQCP6iD4Qo1U4y5jOGNuXrFidECOsqJ53IlygDzUouPIAxqy8BGA4hqNOTYjHpLIxejStICsw/pUQDpYjhygZhc5KkJkrHaScySdAAbX3WhlXJdtPLu9+7jKvC8xswJ3gRK5n1lVq7NjfL3QTXYwAJwJJUFBKACxysHUDyJN4FYFgCZmeprUpyhJKUKuwDErWo3Wq2pgt/wAMqE1KnJS9wbjgAL20eBPSripkSJchKgkTirrNysiL25KUUoP9UEFjAcQ1l61Jis9ZXW2W1hnz0TFhpKQEyki4ljTPZmcG/K0SJE7OEzUsqUbEDcf4rm40Y7oXMRSZ0qYQfhlZ8u7s+sDsFrJ0uYmSjtBZDg6MQ/G0LsNwz5yUTmGMQowlRUkMyioX5n56fOD1HLMqqlKFkTRkmo3OxKV9/GOVLgMxYUs3RLUMxA07RAe/8W7hB2ThSlTQtVkoHZS34nNze1vSMEnEc0yqek8Y0EhIO521PA84hbL0KEzJc1fxTpgkyQ72AzKU3ePlBGtwxc6ZKkpPxG7A2tvv7vAPbDEUUWIyAguJBli/whyyyb65TG6wcljPapsMFltVmEJIcjtFxm4A8OEF8GlhEoJGgteONQp020OnduidRoZLcIJO22Fk5lWdKVSpdZ1YJYSEKy8XWpwRvBb5QPweqllLpDK0KX37zBLbwKOJqy6pppZZnftrdr8xAChspwQLjdcHeNbh4TdyGmVUH7RwoUAsNXA84n0E9C5ZCdU9lV7uP7QOoHOUjn8vGAErFlpUZiVAB1bntuBv84qaJGZsiTfadiIoVvfD1SkORz/SIdZShSfAx7oqtU0EkAF9NeF9Y7zkKtcb93dzh7U3FVKyLVUjAEHMaujim6ujy6NMX82MNMANi0tTn+tWnhB+JQORmX6xhAJkL+Pf4n5PqYYIA458f5P1ja9YLU+CRli2/wAjCbt2j7h1Fkg3t3/rD2R2YQekasAkJlt8azf+m8OVcnEkXDuyr59KZ6Chz1soBjcZgbg+sWf0DzCaaoUsMv7QlB8EJ18YqqrKkLCs+XKDkVuZ/hVy4RevR9hf2eilFaAmbOPWzW0Kjof+xtIBaePfKmlUk4HTqPd/ftHcK9+/f100cELfy9+/YxU4AexC0d2zc+aEpUpRASkOSbAAC5J3RR3SptCmqqUGUMyJcodWq46wKUCvKDqnspY98SOlbbNdVmp6Ug0yWK1JN5qh+D+gfM8tQuOqTMRKmAOCgEEajkOHdHWyuMwQcPwvMXKSo6slbFSMoB5ubp+kSKPFV5lpkqH8R+7PWZBuZn7I4fWBc6UUlbqJSoEHk4+LuuPlBDA8ZSmclTgKYCYdEqSN4J0WnhoRaMsB1nPKWl0I4ymdIrEKWFJEwKFm7KksSRzUDqTBmbhvVTFI1A0LG6Tofp4QsdH6urq5/Vy8yJstzkS5cKVe5AIO6LGq6AzMi7oADKzfFl1BZzpceMbwCoIhtPfschoJwSjCZipygyEJN2tp8mEUBtXiX2mrmzASUrUSAQbDx32eLv6YMX+yYcmVJOUzVJQD/LqrzA1ii6am+Ml3a1t0d6CYss3uWl1dF+032qjEpZPWU5EsqVqoXKFcy2sWPTG0UL0VVSUVxlAgCbLKAx1Wkv4kJfwEXrQggakwLzh925JSXTLiC6fF5cxNvuUtwIzHXiCbQHTjYnoBAyqUUkgg2LjQ7xFg9N+xcyqRJqaeX1kyVnStIHaUg3zC/wCEpNv5jCNsjhUuXKRPWoLZlJQAWc/Cz3Urk1vCMuqkcwauVMeMMmGXTXfNkO4sDCmJhaULlw5BBDgDUvzhsr5v/Ldq2csw1AP9oTTNP+IpnIZPMB7d8V9AmEzIPtazdZt9B+Y0bMoCpUxn+MMLhhb20EahWUgEHfuP6RH2QkKEt1aqL90MyqAEB4xdWWZjFqk2YaFNjFvTn+tXLhB+Bez0nLKI/mJ9IKQjjHE+hqOUBmQCxpP3n5Rv74OwExd+s/KPrGl6wep/bmFHZ9/rFMbZ40mpnkS3MuUpSEqcsog3WOVmB5GLkq1hMtZVYBKifKPn2TJGoSALnWxueEPUKSeJJuKgYMfej/YyTNk/aaqWmYFqyyEKJUOyS8wjQkmzXZn3tFkpS+vEe+UCNk6TNh8hIbMEki9iCTvbQiDKUkMCL2hG7O85l3RhRSCOs7yw0VH0p7RzFTVUyVrRLkhBmAKUnrCoOymPalsdN57oteZKmGyQE8VE6DiBvP7RRu1uIior6lQHZKurF3dKE5Qbag6+ME06hjzAa2wonBgZrW0tp3QNFaqnURlUuUSSzl0k6ka+UTKZZKW4FvLwj0uUeAuCPSGba+0XJk6i3sXInGTtNSMUTJEzIpwV5nWl7EgctYFYrgqAoqkzBNknRTkEDgQS7iO9XQOL/v8AtqYjScIcwh2ZU8Sp2oIzHDo7xuZTTqZZXnkqWqQQSSpIWcqXDsQFjwF+UfRCksk77H6x88bBpEqspywbOUkbruH77R9DCCshQDMBXYHZsSm+lqbmnSZZJORGYpd9TbXxbjFc1SQgTizEBKRf5+e6G3pHxQqxCoLDLLKZI/KnM+muZRHhCfV1QmaEDOgA8AU79NT9I5ZzPUgjMl7F1aUKmFwmckpVJWfiBJy5EvvU/wBO61MIx/FShxImzUhSk6ISpwSCFZiDYvoPGK+2M6NamsUKhC0S5ckpUFKSVErT2sqUggqS4F3HKL6p60SpRmTTkQA5Kuyz8uPKMHIPSUaLgoPAPxgjDsYqUrz1ktUqXkN1KGUqJAysDr3juiq6aiTTTVzJs1cyWiYsy9Q5UXZId1KbfZhDrtLtiqpPVoRkkuXKj2lkEMdOyn533Qj7WSl9UlYUeycqQbgFbB/C4f8AWHTpia9z8e4ekkXe01s1AWsD092ZDxradU6czlKPhypJ8vlrHXDaJSwFKdKWsCSXPHikQPwWgCUn8SybqPvutDNh4ZKH1sLQ/pkYAEn5SRrblB2r18zHPCqcJWAHAATvOuVPP5wzpAt+phTo1qE0uG09Byg99tZnhdstGQwUZjNhfweJ+kTYG4DNzSnH8R+kEomvwxluk5rBmQKxBH3n5R6mCsD67U936x5OszqPBEzpHxfqqNSQWM0iWNdPxeQioZ1UEIJ3lwOftx84bekrEutrOr/DISB3rVd/+1hFf1s/MrL/AAvDpbs0z5mSVr7WzB6CXD0NbVpXJ+yTFfeSnMt9VIJNkvrlNiOYizFzQLksBq8fKEicUqSUqUkpuFJJSoHkRcRZ+y3S7NyiTVZFKsETi9+PWAaFhY7yd0Kbd5lPf2ax22123TRywEXmzAcjgskb1ni24bzFB01YFLUA553v7uPOGDGMfXUqM6aVOASxtlSDYAbrMYRcJmssE79ffiYZcCjaB184ohOo3lug4EZZRYrGj9oa3cXj0d2scwO0kjQlj4i0St9/ekPpyCJMs4IMjzJb66xpKGP7RIYMfP0jaRHDUM5xOds+MTvghAqZBu3XS3sf4tffOPoaTNBTme1y/wBY+dJE8IUlR0StKjzAU5+UXVtvigk4bNUh+1LypI3BfZd9xALwnqQSVWO6JsBmMoeuXmKncvNnKe93Wsg+UA62kJuHfg0HlpZuVvlEOcmxgVqRqizzEZuj/pLVQIKZkkzUKLqIOWaOAAPZWB3iGLa/av7RO7KlGUnKuTlBKVpUkfeaXObOl92WKtSWMHsKnlSUJFlJzJd3dyVBPIBzbnG9MQbMmD1o/wCIgcCF0YgMzKJykcDa4MS6mVmlqQoXNj8iP9QEAQFJUxsz+ogtRVOYAHV7mLAOZ8667O8si0slrMXBvYwWlJyEKTqliLHd8miNNSyww3xNJ7J3kA2+UdmM5OZYeFyuvkomqRkUsZim/d5FnjJ+FjgfIwRoZgEqWOCE+gjp1oiPvIJxPoTQjKMzrs5IySiD/Go+bQViLQHs+JiVCbnLEyrSu2tRMgJjFTkWX3IzeTn6Qbiu+ljF100la0DtLQmUkvoVlQJ0uyX/AGjtXigtVnYAPUROrtgK6qKp0vqj1rzQVTrsq6XsWZLCEbHcAm0U7qZ+XrCgTOwvOGUVAXtfsm3dDp0VKBnYgwFqNQgP0a4LI+yVlbPkpqBSywUyFfAokEla7HMABwIsqxLN2x9zTtVYVRiLEqVEuikDNv1BvyIh1p5Uito0VaaSRSrlVUmSRJATJnJWpLjKzZkhXOwPGzdX0tEmqq6f7BIEuRTmozIGRalIyLygpAypIUAw4HV43WOQcQdwypGcZlPYyT9nmkEv2d9yHDjnblACUhkZruCfWLb2pwhFZSYbMk0kpM2pqDKmSpZ6pC0oUolyASm0o9piQCrW0Ta/DcPqKPE0Ik0PW0kmYsGlkqQqUpKVkBU0pAm3QQSmxYuI9qH3v9p3S1bK+uc8/aVxSLzIVx797PBqkwxcymVUJbq5ZQlbqYussLam8duibCpdRUzuuQJiZEpUwS9yyGYHiLm3MQxYfiqKrCKsoppNIOup0fc2lF1pLswAKczHjbSD1XkYHwH3i1umBDHPqR9ImkceW/3x9I9SpJUtKE3KlBIc7yWD/KLQxKhw6mmJpZiZATkDlUqYqpLj40zEoIGhNvlpFcUQAqpQScyROQAeIzgA3DgkNDa3bwTgyfZpjWQCQYaqejCtyqAShSmPZTNGbfxa+kHukXECMMo5bEdaUhYLgshJOU7wcwECcbUoY88t+s+0Smy66JcHlld+TvaLA2qlU3VqnzRJUJJKUmclUyWhS1dpSkJBKi7AcL3F3UdzlS3PnHq61w4XjGRyfv8AaUSpG++vE8IjzKfMWG8hIuWcsB3botSXhOH1VVJXKShTSps2ZJQiYiXMyNlKMyUhnJcB9G4utVVbLrKckYZKQEzZbzqfsoSCpPYmDJ94CkkF7X3RyxwwyBNVVFDyfhErHcFm0dQZM7LnABOVWZN7hjvtHbAqVc6eiSj4phZJJIGZnDndYaxY+IYdhtPjFWidIky0CRKMkKkvSoUQcypiUAJD9jtKbfcExEqMAlKxPD1CTQqpJ6lJBpmMicUJObNLIKUsp7B9LlxCisQcx56wwwYAxOjMtXaupJVLWxsFpISQOIN2McKSbffus5s5GsOSqOTRy6meKeTPz106RLlrSOpkpQpWUZQGclLjRgQ3MhSYNImTsPqBIRK+0qmCZIsUHKlTLSkj4SwLM3aSeJNddSNuSP6JDfRc7Afl7ieIruFC77vlv+WnsS0BwGv4wwSxJn01Y1NLlGlUAhSfiIcjtKN1EhN+/k8Egmip1yqZfUlSpYUXRMVNW4utCgCBfcCfCNnUjGNpz/TFl0DH/IY9fmR/qAqbEpv+YSP2jc/Hpib5jBnBE0yUzEgylKE1TKnpVlKLMAT8Krh3vygLtNRqlzVJUlCHuAlRKWO8OH3QtvUnGJuyk107wY87C1qptLnUXOdY8oYoVujkf8n/APJM9YaYmv4jPodL+wnwH4mRUXT9XgIpZTjMpa1kckpPqSIt2ETbqjQqc6pUpf3QDlAMzVVgt3SNd2+N1KWbAndRYK03EShsB2qnUSpxkZc06WZSwtKj2eTEMb6x02Vx2fRTOsp5hQpsqg2ZK0v8K0lwRz1DliHh/nbCUK05QidIOjomGYfJdoH/AP6yRrJqQNRlnoL6negNBTp2Biw1lZGAZFxTa+oqVSzNUkJlELRLQjLLCgXzN+I8yeLM5jvO2wnrnTpxyZ58pUlbJOXIQlNr2LIF+/jHmo2FrEHsy0zA1jLWFE/l+KBldJXItNlzJR/nSpIfgH1ihSi48pNuewtxmcMY2xqUSZEuWvIKWYZ0pSUnOFKKjclwpPbUMrMRY2eCKulmtnSpiVmTkmoWhcvqWSQqylFlOVkWd25QuY9IUiaZawEqSEk3BHaAUNOUDTVJCSH5ef1iZd+4ZYpz2SiEdmsbm003rpC1S1gsFM4Ia4IIIUDvB9QDDHiPSPV1IXJmql9TMyulEvKMyVZsybu5OrvoGa7pNPPASTzP9/nDbsbsmiq++miYZWcS5aJfZXNWLl1H4JSRqvjGUzuGJ5+FO48Rhw/b/EFBFPKPWTCMks9XmnAaWU2gBupQtvMap9hsSEwL+zKzJUFAqmyy6gXc9q7mD2xWDU8qtQqXTpStPWIK01ip5QQA4KSGY6Pxizl1oDQS3UCk5wOYGvTi8csTiVpOxTHTmIokJUXHWI6nN4FSzuDOR+wGmqMWo1ZkSJqgqWlMwBP2gKOZRKlhBJzOsuRc73i7ZMwKD+98emDwEXZHAEYOn5zk5nz/AIntvXfaZUycZkiZKBMuWZRlBKSCCRLUO0CzOX8N3PHNvqqpQErUlKAoLyS5eVKlJIUCq7liOIHi0MfToWqaP+idfxRFblVjBtwx0gSpBPJhms6U62VULqErQFzQlK5ZQTKWEggEpLkEA6gjx0gbO6SqqbVSamYtGaQSZKBLaUhwxZIZ33uo6C7QvYrOdbXYD1f37v4pUZn5P6wuesaHh5j7g+3lTKnTZiVJIqFKXNQpDyiskHMElynUhwdGBdg0xW21Quol1K15pkokISU9gOCLJDDx1sNYQsLqWOVW52+UH5KtCX4HuMPadlJ5Em6oMBnJjJQbTzEInoSzVF5nZJO89nh8RibL6QqqTLlJSQpCQEBZl5piAQGCSRfxELEiZls/vlHKqrVBKEguVKT5C57i0ULETbyJLqa3f3Sfr5dZblDi0xKQywQs5mWnNc6kPoTcxBxeh66ZnWsqUdT/AGFojYFs2qdJRMKikKcgcnt8g8SKvAFS27ZMKFVDECJWnVMm1gSPjHDYmmEumygv21wwQB2MllNMxL9tUHonWeMz67SAihAfQfiZAvF8GRP1DLZkq4fqOUFIrvpC2sn0tQESyyTKSs3AuVLBNxwAjdKM7YU8z2ptWuvLjI6TMSw9UtWWYhv5w+Q9x3dxiCiU1gS19574CzdtqlYyrYpO4kEekQ0bSzm0Rv38zyiulbYwcZnzNtqbsoDj5f6MbqZLG1u4kE+IvBBE9wE5jltYl94/ieED/iae+iNOf6RtW0c06hIuN54jlHTUT1nV1JXoPuI7VmzFHOJVNp5CydSpLKP5gqBFZ0ZYdMH+GuXzRNUo+Si0A1Y9NPCOQ2gn8Q3f+0Y7DPnCr7QPQD7zxiXQ1KKldRWZP5ZqeXEQQl4JPpMPVTBOaZ1E+VLXLU4K5swKJF+y6RqfCBy8bn3Yjz5d0YcbqcwYgBj690cGkUczp9o2N1H3/v5nHoo2ZqKLEkqqEdWlUiYQX7J0DEiz66xaUypBJvpp2or2nrJswl1E9hZI7g/CO1FNNiwDXsePhEL2lX2ZCjkS77L1jW5cj3S2sJmfdjx398SQb/vCJQoKpbvrmIueJjuJi3YH56a8oAhIUcSkQHJOYlf/AJAVgFTSBx/hzXvpdO7dFWfb2fWHfpplrVWyilCiBKFwCRfw174r5chbF0K/7T+kN5JEUwucTnNU5JO9/fy9ebd0djKXsbltRu8/CIxSb8vlqQ/Dd7ZjmA7KTqtMxUtICZYUpUyY6ZZy/gB/i5M3dHgM9J0kAZMyfIYpUNwN+OkTKdYby4wMo61vu5oZgcr6hyLfvEqnnaAesGU4OYs65GDCwG67d8SaDCOunS0aqWQlIdtdT4JcvEakSSrKlOdf8Ce0fJnbnFjbE7KLp5hnzykzMmVCAX6t9SosxVYC2l4pFhtyesk7SGODgRzoZCZaQhFkoASLnQAD6awsbc4kZSUkah954QzS1a6e/CEjb+UpaWG5/enOBKDmauPcAjf0T4oajD0zTbNMm68i30hyhA6D0NhKBwmzx/rMP8TCcnJl5FCqAOkyKh6XFj7Ykf8At0/7pnKLeinel5f/ADqRxp0/75kN6P8AdiPtEZp+YinnHt48yJobxVx4mNCb+seZU8cRqdTzMWdwnzGw46TsFDN4fXuj2ohvEeoiP9pS/wASdN5jS65DfGnVO/mI9vX1nuybI4Ml541nDeERP/F5P+aj/uHL37tyl43KYfeJ0D3jO9B5j6zo09h6KfoZPTMF+/6D9o2JzEcL/SB//EMi/wB4nX6R2psYRMWlMoLmqUSAlCSSTbhw46cY8bU9RNDS2/8AQ/Q/xGDZlaF1KUrVkTMStAJH4lABKe8xOqsKVSq7XbTo6UkHyI9I8bL4NN+0A1MhclCQVDrGBUbM2Unze0NczDZajo93BKiW83iTrkS1gY/pbHoXb0g6ixIJQkKCk/EbjmedonyqqWog3Gg3vrw8Y9SqFLAusOSBcbif5fbx3p8OSCWKj3m3yvAFpQdY3+suxx+P/YHxqmRMmXzKZhZQbvZntAn/AIcSRcEgg2O7lwMHplJ1amQN/Dl8/GNznL5rlrDSGlOBxINoZ3LNnMXkbMJUzpBG8EB+42jUjZmWMyTnSFEulJLF/wCX4SecMXVhi6QX+Ueeq1ADn1eNBjMhWXoT9Ys1ew9PPQiUQtKUFTMllkkh2LPuFoiSui2kBD/aC/FbHya8WFRYWslsjDvPLSJSupkXA6yYBoLvpYnR4ycE9MmP19uF8ZA+f9+kE7P4N1KckmV1aSXJAZ+JKiHc7xEydI6tQAVmDajj+kTKxUxYFwlNjlAJJt/pL94iKiSyRZWl31742pJhwDnByfef4nSVNsYVNs5rIJhmlHwhQ25m/dm9r+kGUdTMag5A+MZeg8vhKDxmz/8AeYf4SOhyVlwuWP55n+6HeI7DBxPpUOVBmRT/AEsYAmfXpUpRD06EhiRcLmkOxD/F8oyMhfUXmlN4APx/oiXtB2SnKnBzAlJ0aompJExSSC3xrLnzsIjU/RrLK2UrMlz+Jb2e/wAQjIyBJrnb/Ffof5kWy21VBDtz75Nw/omplKJmFWUcFKcX115QdoOirDEoOeQVNcqMyY9uDKDeEajIYOqbHhH0narLMAl2PzMk0/RlhLgilDNvXNI8irn73ep3RPhM2/UKQP5Zi/QmMjI9+pc+kYrtcnBJ+s60nRbhstKgJOYvYqKidOZgph+ASpKkiQkyipKkuGcBwSAws53iMjI6NU/TiaKB2BP5hGXgyEoyCYsiwDklrjjcxpWBJeyzff774yMjy6h26w4qT0mpeGEBgp9dX4mJScML3VYC+vONxkeF7GFSpcSJUYGpanzAcrx6GzpYuq7bn98N0ZGQYXvieGiqOSROI2fL625x0lmVLUQlJKna7tGRkcfUOIm9KVcqJusqCPiJs5YWG61oCYfjdPOXMkyirrEXUMrJPcd/jGoyA/q3BwAPv/M0ADYAYy0VahhZt3GJYWkgRqMjYsLSkUAOJrKnh7t+0A9q9n5VTTqSU3YsRZi2vfGRkbFrKMiYetSOZL6PaHqaJCGZir+/jDNGRkZ3b+8Yej9tfh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048" name="AutoShape 24" descr="data:image/jpeg;base64,/9j/4AAQSkZJRgABAQAAAQABAAD/2wCEAAkGBhQSERUUExQWFRQWGBcXGBgYGR0bGBwdHB0eHB8YHCAdHSYgFxsjGhgYHy8gIycpLCwsHB4xNTAqNSYrLCsBCQoKDgwOGg8PGiwlHyQ0LCwsLC8sLCwsLCwsLCwsLCwsLCwsKSwsLCwqLCwsLCwsLCwsLCwsLCwsLCwsLCwsLP/AABEIAPcAzAMBIgACEQEDEQH/xAAcAAACAgMBAQAAAAAAAAAAAAAFBgQHAAEDAgj/xABHEAABAgQDBAgDBgQEBAYDAAABAhEAAwQhBRIxBkFRYQcTInGBkbHwMqHBFCNCgtHhUmJy8TNTorIWJHOSFUNjZIPCCBc0/8QAGgEAAwEBAQEAAAAAAAAAAAAAAwQFAgEABv/EADERAAICAQMBBQcEAgMAAAAAAAECAAMRBBIhMRMiMkFRBWFxgZGhsRQz0fBCwSNS4f/aAAwDAQACEQMRAD8AvGFbadP3un/li/iecNML20Et1/lHqYJV4onrF3VYgNcvkfl+schL5Hfw584IqkmI+Vvn9YcBkR6OZBnJU9h784jzcPUbnlw4+x4wWTLvEpUoAeXrHd0ENICcmAJVLlNwflG500BI/b9YJTwH98oG1ksQlfkCUaKgh4nulmAvY68uHfHWopwdz68P1jjRIueZ+kETKtE6oFTKasSsDU/xfCRfl+sElzbaRwXIYx1mkNF1PDINrHecTrTT7aHfw5xNkTx7bfANExvn9YkyZxBc6f3je4AcwlbNwIeRNcjv+kS0mFc7QykEZloBdgkq7RsdE6m0d0bc0qSEzFmW7AFQOUvzaAswPSPqCOsaBHiZHqWsEZgQUnQguI5TprPA16zj9IOqdRb05c4i1B5H5cucdqqoGbz+kRp1UG8oeWTbcHM4tyPy/WI01Lga6C49QQXEd1VcQ6quAR4RmzmACiT8L27Eo9XUkkAgCawPgsC9v4h4w50tSmYlK0KC0KYhSSCCOIIijaqmzqUX3tGsC2jm4Wt5bzJJcrkEgJPFaC3YXvawPziaynriUdHrj4LDn0l9o9+UeoFbM7QSq2nRPkElCn1DEEWKSOINoKxiXJkL+On7xm/B9TDBALGk9vnk+pjdfWL6nwSCpLbh7aOLJ1POJM5JbWE3aBU0D7skXP1hgSTdb2Y6Q71qQbM0dKiuAToN3rCD1dU/xFm3D3uicqlqGDq4eojZOOsR/UN5L/fpCtdi6XHE/tHETQsAsIEnBJmr+HleOiaecgbjbg/1hW1S/Ahk1hTl1MYaEgkhhr9IKEchASjm5Udoso625R2Vi4G/T9oHXoyvWMn2kmMSVOl3e0ZMkvwiGjGELHxD20B9qttUUkt/jmKfIjiRvVewh9TtXvRcMLG7gzmR9rcbFHJKmBmKzBCW4k9vuEJVBs5UrVnnzlFLhwVKY3fjYNdgOIgdJVNxKomKnLIVlzAAdm5LJALsnz74m45tAsJlSM+VSEhKlJ3AGzc9R4iF3fcc+UpKj1gIviPX3CE5tH1hVJpUBCzMGeYm6ma7KNwnkO6C1VhuRGQ5VKSki6hozZWPq8J+DYpQ081JKZ8wN8alMA47TISAS5bfa0WEUS58rMiQcmWyn5aux8TGd4nrKW4yYGpcQnUkwLkKUgX7H/lqGgBTo39LaRYGG7VoqpOcAJmAdtGrHiDvSd0I/wD4Y5IkqV1jXkzGcgb0Gz6v9I1SJWhRmIJBBIUkjQPoRvdrGCdqFgxW5GCYfnY6FLIA4jTugRiONqHDX6+sePsxCgQbKCj8027xHGoo1LPiN3d/eC0FyckxPUCsDAnpGOnh6RkvESpIsBYRpGHR2p6AAC72ENHmIjgSdh8kKFxELH8NSU6B7jwIgxQyNb7/ANIj45I7Gu47uUZK8TWNo3CNPQjKy4UhPCbPHksw/Ql9EiGw9v8A1p3+8w6RKPE+tRtyhvWZC5jr9dpbIPVUMcBMZLL/AC/rG6/FF9V+3IizbQ+/GBc+QOHGCijESaLeJ+sML1k5lyIJEk5tLRLMgHdwjqUxvJYe/fvx2cQaLI5pU+/D35R5FKAN/wAo7K9+/H3v0Rb379+XQsy3pI/Uhjbfy4Qs7ROHyi94bnYHv+kA8Sp0qWAS1j6iNnGOYqajkSu8BrZqlkKSQEm7XsPW3rADaqtM6qWznL2bXt9Giy8ekiVImKAumWo+AD+2/vWVfUCXIloR8c1PWTDuZVwh+UTmGGIzL9KgcqIU2arfuFJUjtjspUxCihTkZlb06sBp6j8fwycpS5uQt2SoNcEWtxGhtvix9gtl5aqaWpSNb3Y8dPfLufJezkvKxQG7oyW4xGK9O5YuJ8vEMQGI97oZdlcy1t102WQ+VlslVvhLnKkcyItLaTo1krScksBROrQg1GATaKYCkpCT2SD+I8C43+EczCPW2OkY6rCJwKUzSsK1BWEggguCFpJfm0blbWdUoS8RkkFylNQkdlTG2dtdQHYesSxiQ6mUpOYyZr5QbqlEapfWx3HuidU0MudJIUApJdJDf6hw0duLR1hkcxKo7W9ROMuUgsUDsdogji41G7+0TE0ob4TqOHLnAXZqUZM1MtRJT8F7m57KlcHDuOLQdmK6ux0B9D793hvSWDG0wGpqQHtPIzjOw8vYH34xHl06gBbdBaRWBQ4+/lHQSwQO4RSCAxYaRX5UyHRjW2/6CPGKynRp6cImok3Pf+kcMQ+GMuMRO1CgIMaOjOXloiOE6b6w2Qq9HH/8Z/6sz1hqiK3Uz6LTfsp8B+JkAMc/xPyD/wC0H4XdoFsv8g9TBKvFMav9uR1kDgPfv3rFKn05xzDqjmpx77+cNAYkssSJ2WiOMyewty9Y9rmFniDOf5j1742q7jPKhY4Wdc76gRynzmDkCNTKrKNR5fvC3im0D9lBCiffGM3HYuRPXU7B1yZLn4yXVlA7z3QGq6pa1g+9RuidhdMSCCQ/7RuuQULuAGBLtZrc4RuR+zzZkExS1H2Ddx8oM2lq0mUZagMy8iCLfjZPkXhEkUYqK6VKA7Kl6bgkXbyES6vGOtmkJOZlGcTqGQygnW4cDzgn0a0RXPmVBAPVjKgHQu8BAIHvn0dCbVAMuTCKBMuWkJSABoAO/wB+7GJaoD4bjSVABQKFOQMzMpidLufKCwmDdHekqr3hxNzgCNxhP2tw5CkKOVLgG5ENyrwFxqlKkkPqOEcPSE25UiVtIUEIWhgR1hItoVageOsT8CxH4pamu7O2qTp5MYEbQSSgqckBKntrd2bmC0DqevU4npJJBzr4FFkrAHH8XhHi2ZDFYVjGebOyzQQEn4gQ11OU+faAg7WSutlpIZ1MHa4P7F/nC5iElRUgoUDLWlfaA0Lpyqfv15PzibInrXJMsWUoFLj8Chrv0N2POO1thwZm5d1ZWdMOpkdYerDIYAXdyNVF+J+kHKeXlQN1h6QF2alKQhIJBIcaczzhjnL7AuNOHKL9XhzJ+nr2ISPKcZJSXcA34chHDEpAy2Afu98YDoxU9epG4HXyMG85UAxHl+8dDCwTvdvQ+saOjlLUh/6sz1hpgDsYlqc/9Rf0g9EVxhiJU04xUo9wmQr7Tn7z8g9TDRC9tBLdf5P1glHjgNdnsuIITMYaRCqq8DXn9YmVMKWLrUVMm+ukUhWDPnLtQU4hlWLJyvy5wBrtpg7A3ceoMR59OtKe1a0BpkoO5LkEeusY7FrDtQwlIfUOFXiS67Gio3JAbcIg0tQ7btAI9TaZSh2L6RKwynFnuRw0f6wzo9Ltt55An0Xs/T9nYRtyR1hOhqwi6n18dIlYlWomIKTcEeennAbFFEOxvpy0j1gdMSRMXol2Gt7Oo+EZ9qaivlCOZ72hqFufsQuDFDE8P6udMkyUhCSE5lPcuHy/yhxu5RYXRXUmdQpRNCR1SzLllKQDkbUkaqzOHhUxSfnWo8XY8W3/AChj6J6k9RUJd8s8EeKAT87x8+sZ0/LYMYFbJSpZHV71LKlX64OomyjbKHNjBXAZCkqUhZmkBspsQ3q/yggmcMtkjffnf5RJwakYlRupXxHu0A5QZjujVdPY5IzAmNYouUvKgFQHxkJJUm3ZDb34jSF/Ea+pmJUS8lCUErVIIWrkT1gtzAcw6Vkkpn5goJzhiTxGnyeOFTh4CVZm0L8DaOAL5ztosbG0/KVVtFTFSMyStSiHOYAdsDXhpfwgDQhSUi1viSpt+hSRwLmHvbHEUyZZz2kuLNd+I3ni3AGFuXIWnKeyuUskqCdHsyknc/A73gI6+6LXVlWxJWC1+QpQEqykE9WdUXDZP4g774MoWmWtKkXcXQ7EjkDqf0aAyKbOoZVFJH8YBUA6XS+iXG8R0mSnV2nStJAYsRyAMex5iA3nGDGFcvKSUpJHpxB4RCqMayhi7NwgNgsmqRiMtCF55c3MSk2QEDVuYJh5n4MlSRYaRSqvdkxJGr3VnCHiKmHozqKw7EjdyEHZS8pDvEqmwzLZmH9rRGxSnIHc8MdoFTPnFxaK0zHzY5b05/rV9IOwsdHiyaNz/mTPWGeJbNuJMvaY5pU+4TIA4+O0/wDJ+sHoXNo1kK/J9Tzgun8cBrjikmLmKVOWBOCFC1F2Jc98b2gq8oJcQl7OYopVXkBa5e2t++KFr7QBPlqkax2fyEtWfhMtYukeUAsQ2HlKBypYlri2/wDvDLTpVl1+X7x0OZrtqPXvhcOR0llDjleImJ2VMtHZJJG8jugPIwqan8AY8Pdu6LLZ9W8j+vvzjx9lB4eX7w9ptc1I29RH9HrLNNkDkGVsuT2iCkHv7o9Ywn7tCEWzfGRazjs93GHydgiVPYewIVtoqFl2IAAI07tL8hAvaWqSysbRzKVmopvwwXvesUKqnCZSlMH0Tv4BxzAvBro4QJc2pkhWYpEpfmL+LwIrM2ZNxlSCdGuG58HiDsRihlYgJiyAmoJSq28uUgXtdvZiGvIgq+63MuunlultNX8z792m0GKJSFApYJ+m+FnFsVqJYSmlQidOKj90QSpruqygE8XUW+UawraAzM/WSpaJkktNAmBknUh/xN70go98rNtIwxjRNaYAsCx4wLxioSiWpStAkmMw7a2TOJQhM0Zdc0tQT4KZjCpttXmYU06VhCpri/Ac35x7BY7RB2XihCzeUD7ebC1tXIlVMgpnySAoSpbhYcfFq0wjutAXYGaoTV0E+WUkOQFi6TrlI5u4h32Tw+ppJEybRzetloWnPSrSScgupUu4KVEOUp0MGtq9nPtn2fEKJuvllDnQzJRPaSf5khzfgRHHUjumJJYLMWeR9YsVchMqdkKQHByuWcOLNoGPnHGrRLWllFG5iD2dRod0EulSkI+yLQcq5i1ysrWIIzub7igXHE6RW+B46rrDLmJYKJJG4KGp/lgXIzM3INxxLD2dnJSskJylPYUN194fQHWGgQlbM50ykTVHsrJSxT+FzkXq5ceUO1GhwkuNAbaeF4c0r+RkjW05AYTYlXPf9BEStSPfvnE6ZLuWI14d3OBtYgvr8j+sPlQeskFc8Rp2GlhNMQP8xf0hihf2Kf7OX/zF/SGCJbcEz6bTcUp8B+JkL20KXUf6OHfDDAPGh2vy/rBKThoPWDNWIi4/hhmJOo8IUNntn8lVmzF3JIL+xFmVclw0QMPwoAlTbz6mGCN3JkLaUOF8+sN0Nxv8jx9+UQ8U2mpZA+8nJsQ4QCtWo3JBMK3SBiKkqlSQSBlMxQFsxdgCeGtoW6RQCrgAFld3H5QYU7lzmaa7aQoEdp+3aGeTJXM4P2AdL39CAYkYZtJMqQrqaValI+IEkAfmZlHkC8ddldnZUuR11VKStU1iygCEJ/DbQFWpVz5Q3YfKlSkJEoBMsmwHE38YRdwDgSxVpGZQzdDK3xDDMXnylzQkS0gsJCbTiLOpyWb+U3Pk61NxEBEvMot2kqDkmxFyNXzW/SL0EwJWQd7EeTQp4jj9HRVSkCXLRMIBUUoYkKL3I5uS+msAc9p1jtOkJbFfxld19JmklaQpQIsAC7EZTZneI9HstKAlmsUuQgEKISHnFrhQSEmwtuOp3w17SY5TImI6lJRPnqD5kqEtIA/xUAjKolwLawpY3TTQTMlrUqZqFE3LbuW+NL2dY7xyfT0+MdFdVI7/AC3p6RywvFRUyZkukWqTJStUpRS5qVkfjmLI7OYXYOWOqTaCOH4KZYyoly0oGhyudbkvv5/tFR4Jjq5M4zZDJmqzBaVA9XMZRcEblByxiytn9uTPQT1YSQWUApwD6i0dFhHWb093l5mMFSRLSA51ufAxTm3VfLnVMtiSEImAG7PbR9RbWHfajEFTUgEsH0HcdeMVvV0Rm1khH4CoAtqzjM9rd8C396Y1XIxGjo925m09TL6xS1SJoTJOZzkUVMhQtcOcvcQYu2TT9XMUz5Jna5BW9u/Xzijts9iESEf8uqaZmdPVJzE5SC48tXOkXZs3UGbSylKcqygKf+IWJ83jRYEwIoehcMIjdJdOqZV4ZLAsFVM1VrsgIHl2rwmHZ1KaszVfjUChN3UkN2iGs5caXt4WdtuEoqJM8m8qTUgDjn6v6II8YT6NAmHrASeyw5Cyh6Rg4gHBzmFsJqJaxlS1nDMfFPJuEEaCR1Y7JJDWB96QpTcFUVCZKUELCjmBdiCXYtvhsolrypC0gMA4FwC0E0/e69YPUd0ZHmJJVVDgxd+PCB1dOASY8z5vaMCcanqCLa3i2tOB1nzL3Zzx9I/7BTc1MSP8xY9IZITuimZmoHP+dO/3Q4xGfxGfS0DFS/ATIBY2e3+T6mDsLuO/4v5B6mO19ZjVeCQ5kh/7xDQAjUsLm5tvggSR/b94V9saoy5JJI7XZcbneHq+RIl3d72JX+M4mqonrmqJLksH0SLAeUF9icKTPrJQV2kpKlqBuCEsQCP6iD4Qo1U4y5jOGNuXrFidECOsqJ53IlygDzUouPIAxqy8BGA4hqNOTYjHpLIxejStICsw/pUQDpYjhygZhc5KkJkrHaScySdAAbX3WhlXJdtPLu9+7jKvC8xswJ3gRK5n1lVq7NjfL3QTXYwAJwJJUFBKACxysHUDyJN4FYFgCZmeprUpyhJKUKuwDErWo3Wq2pgt/wAMqE1KnJS9wbjgAL20eBPSripkSJchKgkTirrNysiL25KUUoP9UEFjAcQ1l61Jis9ZXW2W1hnz0TFhpKQEyki4ljTPZmcG/K0SJE7OEzUsqUbEDcf4rm40Y7oXMRSZ0qYQfhlZ8u7s+sDsFrJ0uYmSjtBZDg6MQ/G0LsNwz5yUTmGMQowlRUkMyioX5n56fOD1HLMqqlKFkTRkmo3OxKV9/GOVLgMxYUs3RLUMxA07RAe/8W7hB2ThSlTQtVkoHZS34nNze1vSMEnEc0yqek8Y0EhIO521PA84hbL0KEzJc1fxTpgkyQ72AzKU3ePlBGtwxc6ZKkpPxG7A2tvv7vAPbDEUUWIyAguJBli/whyyyb65TG6wcljPapsMFltVmEJIcjtFxm4A8OEF8GlhEoJGgteONQp020OnduidRoZLcIJO22Fk5lWdKVSpdZ1YJYSEKy8XWpwRvBb5QPweqllLpDK0KX37zBLbwKOJqy6pppZZnftrdr8xAChspwQLjdcHeNbh4TdyGmVUH7RwoUAsNXA84n0E9C5ZCdU9lV7uP7QOoHOUjn8vGAErFlpUZiVAB1bntuBv84qaJGZsiTfadiIoVvfD1SkORz/SIdZShSfAx7oqtU0EkAF9NeF9Y7zkKtcb93dzh7U3FVKyLVUjAEHMaujim6ujy6NMX82MNMANi0tTn+tWnhB+JQORmX6xhAJkL+Pf4n5PqYYIA458f5P1ja9YLU+CRli2/wAjCbt2j7h1Fkg3t3/rD2R2YQekasAkJlt8azf+m8OVcnEkXDuyr59KZ6Chz1soBjcZgbg+sWf0DzCaaoUsMv7QlB8EJ18YqqrKkLCs+XKDkVuZ/hVy4RevR9hf2eilFaAmbOPWzW0Kjof+xtIBaePfKmlUk4HTqPd/ftHcK9+/f100cELfy9+/YxU4AexC0d2zc+aEpUpRASkOSbAAC5J3RR3SptCmqqUGUMyJcodWq46wKUCvKDqnspY98SOlbbNdVmp6Ug0yWK1JN5qh+D+gfM8tQuOqTMRKmAOCgEEajkOHdHWyuMwQcPwvMXKSo6slbFSMoB5ubp+kSKPFV5lpkqH8R+7PWZBuZn7I4fWBc6UUlbqJSoEHk4+LuuPlBDA8ZSmclTgKYCYdEqSN4J0WnhoRaMsB1nPKWl0I4ymdIrEKWFJEwKFm7KksSRzUDqTBmbhvVTFI1A0LG6Tofp4QsdH6urq5/Vy8yJstzkS5cKVe5AIO6LGq6AzMi7oADKzfFl1BZzpceMbwCoIhtPfschoJwSjCZipygyEJN2tp8mEUBtXiX2mrmzASUrUSAQbDx32eLv6YMX+yYcmVJOUzVJQD/LqrzA1ii6am+Ml3a1t0d6CYss3uWl1dF+032qjEpZPWU5EsqVqoXKFcy2sWPTG0UL0VVSUVxlAgCbLKAx1Wkv4kJfwEXrQggakwLzh925JSXTLiC6fF5cxNvuUtwIzHXiCbQHTjYnoBAyqUUkgg2LjQ7xFg9N+xcyqRJqaeX1kyVnStIHaUg3zC/wCEpNv5jCNsjhUuXKRPWoLZlJQAWc/Cz3Urk1vCMuqkcwauVMeMMmGXTXfNkO4sDCmJhaULlw5BBDgDUvzhsr5v/Ldq2csw1AP9oTTNP+IpnIZPMB7d8V9AmEzIPtazdZt9B+Y0bMoCpUxn+MMLhhb20EahWUgEHfuP6RH2QkKEt1aqL90MyqAEB4xdWWZjFqk2YaFNjFvTn+tXLhB+Bez0nLKI/mJ9IKQjjHE+hqOUBmQCxpP3n5Rv74OwExd+s/KPrGl6wep/bmFHZ9/rFMbZ40mpnkS3MuUpSEqcsog3WOVmB5GLkq1hMtZVYBKifKPn2TJGoSALnWxueEPUKSeJJuKgYMfej/YyTNk/aaqWmYFqyyEKJUOyS8wjQkmzXZn3tFkpS+vEe+UCNk6TNh8hIbMEki9iCTvbQiDKUkMCL2hG7O85l3RhRSCOs7yw0VH0p7RzFTVUyVrRLkhBmAKUnrCoOymPalsdN57oteZKmGyQE8VE6DiBvP7RRu1uIior6lQHZKurF3dKE5Qbag6+ME06hjzAa2wonBgZrW0tp3QNFaqnURlUuUSSzl0k6ka+UTKZZKW4FvLwj0uUeAuCPSGba+0XJk6i3sXInGTtNSMUTJEzIpwV5nWl7EgctYFYrgqAoqkzBNknRTkEDgQS7iO9XQOL/v8AtqYjScIcwh2ZU8Sp2oIzHDo7xuZTTqZZXnkqWqQQSSpIWcqXDsQFjwF+UfRCksk77H6x88bBpEqspywbOUkbruH77R9DCCshQDMBXYHZsSm+lqbmnSZZJORGYpd9TbXxbjFc1SQgTizEBKRf5+e6G3pHxQqxCoLDLLKZI/KnM+muZRHhCfV1QmaEDOgA8AU79NT9I5ZzPUgjMl7F1aUKmFwmckpVJWfiBJy5EvvU/wBO61MIx/FShxImzUhSk6ISpwSCFZiDYvoPGK+2M6NamsUKhC0S5ckpUFKSVErT2sqUggqS4F3HKL6p60SpRmTTkQA5Kuyz8uPKMHIPSUaLgoPAPxgjDsYqUrz1ktUqXkN1KGUqJAysDr3juiq6aiTTTVzJs1cyWiYsy9Q5UXZId1KbfZhDrtLtiqpPVoRkkuXKj2lkEMdOyn533Qj7WSl9UlYUeycqQbgFbB/C4f8AWHTpia9z8e4ekkXe01s1AWsD092ZDxradU6czlKPhypJ8vlrHXDaJSwFKdKWsCSXPHikQPwWgCUn8SybqPvutDNh4ZKH1sLQ/pkYAEn5SRrblB2r18zHPCqcJWAHAATvOuVPP5wzpAt+phTo1qE0uG09Byg99tZnhdstGQwUZjNhfweJ+kTYG4DNzSnH8R+kEomvwxluk5rBmQKxBH3n5R6mCsD67U936x5OszqPBEzpHxfqqNSQWM0iWNdPxeQioZ1UEIJ3lwOftx84bekrEutrOr/DISB3rVd/+1hFf1s/MrL/AAvDpbs0z5mSVr7WzB6CXD0NbVpXJ+yTFfeSnMt9VIJNkvrlNiOYizFzQLksBq8fKEicUqSUqUkpuFJJSoHkRcRZ+y3S7NyiTVZFKsETi9+PWAaFhY7yd0Kbd5lPf2ax22123TRywEXmzAcjgskb1ni24bzFB01YFLUA553v7uPOGDGMfXUqM6aVOASxtlSDYAbrMYRcJmssE79ffiYZcCjaB184ohOo3lug4EZZRYrGj9oa3cXj0d2scwO0kjQlj4i0St9/ekPpyCJMs4IMjzJb66xpKGP7RIYMfP0jaRHDUM5xOds+MTvghAqZBu3XS3sf4tffOPoaTNBTme1y/wBY+dJE8IUlR0StKjzAU5+UXVtvigk4bNUh+1LypI3BfZd9xALwnqQSVWO6JsBmMoeuXmKncvNnKe93Wsg+UA62kJuHfg0HlpZuVvlEOcmxgVqRqizzEZuj/pLVQIKZkkzUKLqIOWaOAAPZWB3iGLa/av7RO7KlGUnKuTlBKVpUkfeaXObOl92WKtSWMHsKnlSUJFlJzJd3dyVBPIBzbnG9MQbMmD1o/wCIgcCF0YgMzKJykcDa4MS6mVmlqQoXNj8iP9QEAQFJUxsz+ogtRVOYAHV7mLAOZ8667O8si0slrMXBvYwWlJyEKTqliLHd8miNNSyww3xNJ7J3kA2+UdmM5OZYeFyuvkomqRkUsZim/d5FnjJ+FjgfIwRoZgEqWOCE+gjp1oiPvIJxPoTQjKMzrs5IySiD/Go+bQViLQHs+JiVCbnLEyrSu2tRMgJjFTkWX3IzeTn6Qbiu+ljF100la0DtLQmUkvoVlQJ0uyX/AGjtXigtVnYAPUROrtgK6qKp0vqj1rzQVTrsq6XsWZLCEbHcAm0U7qZ+XrCgTOwvOGUVAXtfsm3dDp0VKBnYgwFqNQgP0a4LI+yVlbPkpqBSywUyFfAokEla7HMABwIsqxLN2x9zTtVYVRiLEqVEuikDNv1BvyIh1p5Uito0VaaSRSrlVUmSRJATJnJWpLjKzZkhXOwPGzdX0tEmqq6f7BIEuRTmozIGRalIyLygpAypIUAw4HV43WOQcQdwypGcZlPYyT9nmkEv2d9yHDjnblACUhkZruCfWLb2pwhFZSYbMk0kpM2pqDKmSpZ6pC0oUolyASm0o9piQCrW0Ta/DcPqKPE0Ik0PW0kmYsGlkqQqUpKVkBU0pAm3QQSmxYuI9qH3v9p3S1bK+uc8/aVxSLzIVx797PBqkwxcymVUJbq5ZQlbqYussLam8duibCpdRUzuuQJiZEpUwS9yyGYHiLm3MQxYfiqKrCKsoppNIOup0fc2lF1pLswAKczHjbSD1XkYHwH3i1umBDHPqR9ImkceW/3x9I9SpJUtKE3KlBIc7yWD/KLQxKhw6mmJpZiZATkDlUqYqpLj40zEoIGhNvlpFcUQAqpQScyROQAeIzgA3DgkNDa3bwTgyfZpjWQCQYaqejCtyqAShSmPZTNGbfxa+kHukXECMMo5bEdaUhYLgshJOU7wcwECcbUoY88t+s+0Smy66JcHlld+TvaLA2qlU3VqnzRJUJJKUmclUyWhS1dpSkJBKi7AcL3F3UdzlS3PnHq61w4XjGRyfv8AaUSpG++vE8IjzKfMWG8hIuWcsB3botSXhOH1VVJXKShTSps2ZJQiYiXMyNlKMyUhnJcB9G4utVVbLrKckYZKQEzZbzqfsoSCpPYmDJ94CkkF7X3RyxwwyBNVVFDyfhErHcFm0dQZM7LnABOVWZN7hjvtHbAqVc6eiSj4phZJJIGZnDndYaxY+IYdhtPjFWidIky0CRKMkKkvSoUQcypiUAJD9jtKbfcExEqMAlKxPD1CTQqpJ6lJBpmMicUJObNLIKUsp7B9LlxCisQcx56wwwYAxOjMtXaupJVLWxsFpISQOIN2McKSbffus5s5GsOSqOTRy6meKeTPz106RLlrSOpkpQpWUZQGclLjRgQ3MhSYNImTsPqBIRK+0qmCZIsUHKlTLSkj4SwLM3aSeJNddSNuSP6JDfRc7Afl7ieIruFC77vlv+WnsS0BwGv4wwSxJn01Y1NLlGlUAhSfiIcjtKN1EhN+/k8Egmip1yqZfUlSpYUXRMVNW4utCgCBfcCfCNnUjGNpz/TFl0DH/IY9fmR/qAqbEpv+YSP2jc/Hpib5jBnBE0yUzEgylKE1TKnpVlKLMAT8Krh3vygLtNRqlzVJUlCHuAlRKWO8OH3QtvUnGJuyk107wY87C1qptLnUXOdY8oYoVujkf8n/APJM9YaYmv4jPodL+wnwH4mRUXT9XgIpZTjMpa1kckpPqSIt2ETbqjQqc6pUpf3QDlAMzVVgt3SNd2+N1KWbAndRYK03EShsB2qnUSpxkZc06WZSwtKj2eTEMb6x02Vx2fRTOsp5hQpsqg2ZK0v8K0lwRz1DliHh/nbCUK05QidIOjomGYfJdoH/AP6yRrJqQNRlnoL6negNBTp2Biw1lZGAZFxTa+oqVSzNUkJlELRLQjLLCgXzN+I8yeLM5jvO2wnrnTpxyZ58pUlbJOXIQlNr2LIF+/jHmo2FrEHsy0zA1jLWFE/l+KBldJXItNlzJR/nSpIfgH1ihSi48pNuewtxmcMY2xqUSZEuWvIKWYZ0pSUnOFKKjclwpPbUMrMRY2eCKulmtnSpiVmTkmoWhcvqWSQqylFlOVkWd25QuY9IUiaZawEqSEk3BHaAUNOUDTVJCSH5ef1iZd+4ZYpz2SiEdmsbm003rpC1S1gsFM4Ia4IIIUDvB9QDDHiPSPV1IXJmql9TMyulEvKMyVZsybu5OrvoGa7pNPPASTzP9/nDbsbsmiq++miYZWcS5aJfZXNWLl1H4JSRqvjGUzuGJ5+FO48Rhw/b/EFBFPKPWTCMks9XmnAaWU2gBupQtvMap9hsSEwL+zKzJUFAqmyy6gXc9q7mD2xWDU8qtQqXTpStPWIK01ip5QQA4KSGY6Pxizl1oDQS3UCk5wOYGvTi8csTiVpOxTHTmIokJUXHWI6nN4FSzuDOR+wGmqMWo1ZkSJqgqWlMwBP2gKOZRKlhBJzOsuRc73i7ZMwKD+98emDwEXZHAEYOn5zk5nz/AIntvXfaZUycZkiZKBMuWZRlBKSCCRLUO0CzOX8N3PHNvqqpQErUlKAoLyS5eVKlJIUCq7liOIHi0MfToWqaP+idfxRFblVjBtwx0gSpBPJhms6U62VULqErQFzQlK5ZQTKWEggEpLkEA6gjx0gbO6SqqbVSamYtGaQSZKBLaUhwxZIZ33uo6C7QvYrOdbXYD1f37v4pUZn5P6wuesaHh5j7g+3lTKnTZiVJIqFKXNQpDyiskHMElynUhwdGBdg0xW21Quol1K15pkokISU9gOCLJDDx1sNYQsLqWOVW52+UH5KtCX4HuMPadlJ5Em6oMBnJjJQbTzEInoSzVF5nZJO89nh8RibL6QqqTLlJSQpCQEBZl5piAQGCSRfxELEiZls/vlHKqrVBKEguVKT5C57i0ULETbyJLqa3f3Sfr5dZblDi0xKQywQs5mWnNc6kPoTcxBxeh66ZnWsqUdT/AGFojYFs2qdJRMKikKcgcnt8g8SKvAFS27ZMKFVDECJWnVMm1gSPjHDYmmEumygv21wwQB2MllNMxL9tUHonWeMz67SAihAfQfiZAvF8GRP1DLZkq4fqOUFIrvpC2sn0tQESyyTKSs3AuVLBNxwAjdKM7YU8z2ptWuvLjI6TMSw9UtWWYhv5w+Q9x3dxiCiU1gS19574CzdtqlYyrYpO4kEekQ0bSzm0Rv38zyiulbYwcZnzNtqbsoDj5f6MbqZLG1u4kE+IvBBE9wE5jltYl94/ieED/iae+iNOf6RtW0c06hIuN54jlHTUT1nV1JXoPuI7VmzFHOJVNp5CydSpLKP5gqBFZ0ZYdMH+GuXzRNUo+Si0A1Y9NPCOQ2gn8Q3f+0Y7DPnCr7QPQD7zxiXQ1KKldRWZP5ZqeXEQQl4JPpMPVTBOaZ1E+VLXLU4K5swKJF+y6RqfCBy8bn3Yjz5d0YcbqcwYgBj690cGkUczp9o2N1H3/v5nHoo2ZqKLEkqqEdWlUiYQX7J0DEiz66xaUypBJvpp2or2nrJswl1E9hZI7g/CO1FNNiwDXsePhEL2lX2ZCjkS77L1jW5cj3S2sJmfdjx398SQb/vCJQoKpbvrmIueJjuJi3YH56a8oAhIUcSkQHJOYlf/AJAVgFTSBx/hzXvpdO7dFWfb2fWHfpplrVWyilCiBKFwCRfw174r5chbF0K/7T+kN5JEUwucTnNU5JO9/fy9ebd0djKXsbltRu8/CIxSb8vlqQ/Dd7ZjmA7KTqtMxUtICZYUpUyY6ZZy/gB/i5M3dHgM9J0kAZMyfIYpUNwN+OkTKdYby4wMo61vu5oZgcr6hyLfvEqnnaAesGU4OYs65GDCwG67d8SaDCOunS0aqWQlIdtdT4JcvEakSSrKlOdf8Ce0fJnbnFjbE7KLp5hnzykzMmVCAX6t9SosxVYC2l4pFhtyesk7SGODgRzoZCZaQhFkoASLnQAD6awsbc4kZSUkah954QzS1a6e/CEjb+UpaWG5/enOBKDmauPcAjf0T4oajD0zTbNMm68i30hyhA6D0NhKBwmzx/rMP8TCcnJl5FCqAOkyKh6XFj7Ykf8At0/7pnKLeinel5f/ADqRxp0/75kN6P8AdiPtEZp+YinnHt48yJobxVx4mNCb+seZU8cRqdTzMWdwnzGw46TsFDN4fXuj2ohvEeoiP9pS/wASdN5jS65DfGnVO/mI9vX1nuybI4Ml541nDeERP/F5P+aj/uHL37tyl43KYfeJ0D3jO9B5j6zo09h6KfoZPTMF+/6D9o2JzEcL/SB//EMi/wB4nX6R2psYRMWlMoLmqUSAlCSSTbhw46cY8bU9RNDS2/8AQ/Q/xGDZlaF1KUrVkTMStAJH4lABKe8xOqsKVSq7XbTo6UkHyI9I8bL4NN+0A1MhclCQVDrGBUbM2Unze0NczDZajo93BKiW83iTrkS1gY/pbHoXb0g6ixIJQkKCk/EbjmedonyqqWog3Gg3vrw8Y9SqFLAusOSBcbif5fbx3p8OSCWKj3m3yvAFpQdY3+suxx+P/YHxqmRMmXzKZhZQbvZntAn/AIcSRcEgg2O7lwMHplJ1amQN/Dl8/GNznL5rlrDSGlOBxINoZ3LNnMXkbMJUzpBG8EB+42jUjZmWMyTnSFEulJLF/wCX4SecMXVhi6QX+Ueeq1ADn1eNBjMhWXoT9Ys1ew9PPQiUQtKUFTMllkkh2LPuFoiSui2kBD/aC/FbHya8WFRYWslsjDvPLSJSupkXA6yYBoLvpYnR4ycE9MmP19uF8ZA+f9+kE7P4N1KckmV1aSXJAZ+JKiHc7xEydI6tQAVmDajj+kTKxUxYFwlNjlAJJt/pL94iKiSyRZWl31742pJhwDnByfef4nSVNsYVNs5rIJhmlHwhQ25m/dm9r+kGUdTMag5A+MZeg8vhKDxmz/8AeYf4SOhyVlwuWP55n+6HeI7DBxPpUOVBmRT/AEsYAmfXpUpRD06EhiRcLmkOxD/F8oyMhfUXmlN4APx/oiXtB2SnKnBzAlJ0aompJExSSC3xrLnzsIjU/RrLK2UrMlz+Jb2e/wAQjIyBJrnb/Ffof5kWy21VBDtz75Nw/omplKJmFWUcFKcX115QdoOirDEoOeQVNcqMyY9uDKDeEajIYOqbHhH0narLMAl2PzMk0/RlhLgilDNvXNI8irn73ep3RPhM2/UKQP5Zi/QmMjI9+pc+kYrtcnBJ+s60nRbhstKgJOYvYqKidOZgph+ASpKkiQkyipKkuGcBwSAws53iMjI6NU/TiaKB2BP5hGXgyEoyCYsiwDklrjjcxpWBJeyzff774yMjy6h26w4qT0mpeGEBgp9dX4mJScML3VYC+vONxkeF7GFSpcSJUYGpanzAcrx6GzpYuq7bn98N0ZGQYXvieGiqOSROI2fL625x0lmVLUQlJKna7tGRkcfUOIm9KVcqJusqCPiJs5YWG61oCYfjdPOXMkyirrEXUMrJPcd/jGoyA/q3BwAPv/M0ADYAYy0VahhZt3GJYWkgRqMjYsLSkUAOJrKnh7t+0A9q9n5VTTqSU3YsRZi2vfGRkbFrKMiYetSOZL6PaHqaJCGZir+/jDNGRkZ3b+8Yej9tfh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050" name="AutoShape 26" descr="data:image/jpeg;base64,/9j/4AAQSkZJRgABAQAAAQABAAD/2wCEAAkGBhMSERQUExQVFBIWFRcVGBUXFhYUFRUXFxYVFRQYFRQYHCYeFxkjHBQXHy8gIycpLCwsFR4xNTAqNSYrLCkBCQoKDgwOGg8PGiwkHyQvLCksLCk0KSksLCwsLCwsLikpKiksLC0sLCwsLCksLCwsLCksLCwsLCwsLCwpLCwsKf/AABEIANAA0gMBIgACEQEDEQH/xAAcAAABBQEBAQAAAAAAAAAAAAAAAwQFBgcCAQj/xABFEAABAwIDBAgEBAQDBQkAAAABAAIDBBEFEiEGMUGBBxMiMlFhcZFCobHBFCNSYjNystGC4fAkQ2OSoggVFiU0g6PC8f/EABsBAAIDAQEBAAAAAAAAAAAAAAADAQIEBQYH/8QAMREAAgEDAwMBBwMEAwAAAAAAAAECAwQREiExBUFREyJhcZGhsdEUMsEGgeHwI0Ji/9oADAMBAAIRAxEAPwDbEIQgAQhCABCEIAEIQgAQhCABCEIAELkvA4pJ9Ywb3BQ2lyThsXXiYS43EPiTKfayJvEJErmlDmSLqnN8InV4qZWdI0LN72hQtX0txDQPv5AJMr+l2y/gmMVvPuaaSk3VLRvcFj0/Sc9/8OOR3IprJtBiEvchLQeLkifUccR+bSGK18s2GTGYm/EmFTtbE3ispdhmJy96UM9EN2FkdrLUvPkFjn1XzKK+GWNVoveaDUdJUMe8j3C9wzpIhldYgAX3g3t6hUaLYGnG/M4+ZUNjODfg3sfGeyXAW9UmHUnUliE3n4bF3axS3R9AxSBwBBuCu1WtlK0mNjT4aKyr0VGp6kFLyc6cdMmgQhCaUBCbVFc1m9RVTthAzQu1VZTjHlkqLfBPIVRn6QoRu/17qMquk9g8Bz/ss8ruiu4xUZvsaCuS4BZVVdLA/V7aqKqOkiZ/da93pokyv49k/t9xit5GzuqWDe4e6bS41E3e5Ys/aSuk7sRt5leGlxCTe5rFln1Jrsl8X+Bqtc8s16XamEcb81H1O3sTeIHNZoNk53/xJzyTmLYWH43Pd6lY59X/APa/ssjlaLwWmt6UYm7nt5FQ9R0sg93M4+QXEGyNM3/dg+pUlDhkTd0bRyWKfVc95P5IbG2S7Ir0u39VJ/DhkN917pE1+Jy7mBnqVOHaCFlT+HJs/dfcA46gc1LhizVb2cf3Q58tsbGkuzKWMAr5O/OG+iUj2DJ1kqHu9NFchGvcqyPqFX/rhfBIb6aK1T7A0rTq1zvUqTg2cp2d2JntdSmVdBqzzu6s/wB0mWVOK4Q3jpmt7rWj0ASmVKhq9yLO5t8ltOBAtRkSxYgMUaicDcsVT2yZnlpYv1SX5BXTIqs6LrsXY3hFHfmSuj0/epnwmJq8GiYPTZco8B9lOphhsepKfr6FRjpgkcCbzJsEIQmlCmbSVZbG53FZZPNJNIWtNvErYdo8LDmuHB2714LJaaPqapzHaZt3quH1DUpZ92xut8PY9j2XB78jincOy0A3tLvUqTY1LtC87O6qvublFDanwaFu6NvsnsdO0bmgcl01qUY1ZZ1JPll1FI6a1dhqGtSgCzuRc8DUoGr0NXYaqORY5ypDEa1sMTpH7mi/qeATwBZ/0h4xmkFONzLOd5uIuPYLRZ0HXqqPblkSlpRUqysdJK6R3ec4u04a6eyv+x21wlAhmIEu5rv1jgD5rO3BL01HI8F7GuIaRctF8pO5equbenWp6ZbeH4MkJOLNvDF7kUPsbXTS0rXTNIcCWgkWLmi1nEe45KI2k2+NPO6KOMOyWzEm2p4Dy815KNnVqVZUobtGzWkssuLWL2yoMfSmfig9nJ/RdJMcj2sEEmZxDQAQbkmwV5dMuY7uJHqxZcMqF2FB7ZVM8dM404JkJsSNS1vEgeKxUabqTUM4yXcsExlXWVYk3aaqH+/k5uul4ts63cJnHytcn+67T6HV7SX1EfqEbNZVvYmPrK+rl8HZByCkMAp6htNnqXF0rmlxBsMgtcNt4/3XHRnSkU8kjhZ0kjna+qZ062lCq4y8pfz/AAUrTWjKNAoW2b6pyuIW2aPRdr3K4OI3uCEIUkCNXT522WVdIGBGwmaO0035ha2oPH8ND2m40cLc1muaXqQ25G0Z6JZM1wuqEkbXeVj6hSDAoKlYaaqdC7RjzdvrxVhaF4e6g4SwdiDyjtrUo1ijqrG4Yu88X8BqVA1u3Tr/AJTAB4u1+SXTtatXhFnJIurWrtrFH4BiZnhD3Nyu3EcD5jyUk6K4IO4+Gh91jnFwk4y7DFuhtiGLwwC8jw3y3n2VSxTpHOogZb97v7KI2owCSnku4ukjcezIdf8AC7wd9VBOYvQWnT6GlTb1fYROo+DRtiNoKioL2ygOa0XDwLWJ+E+Km63ZinmlEsjLvAtv0Nt2YcVmmEbUT04yxuGW98paCCfVWnC+kkEgTx5f3s1HNu/2We6sq8ajqUFhe4vCaxiRC9IlAI6oFoAa6JugFhdtwpHotl/MnZ4ta72Nj9Ur0jBkkdPNG4OYS5uYag3AcPuovo7qmx1Tsxs0wvufANs77LT7VWwafOPqmU4nk06edsbC55DWNGpOgCy/bXaGCpdaKLtDfMdC4eAHEeqbbVbSuq5DYkQt0Y3x/c7zO9Otl9h31VpJD1cF9D8T/wCXwHmlWtpCzj61d4f+/MmUnLZFVyq9dGeAZnGqeNG9mP8Amt23D0vZNNo9jnfjGRU8ThG5rAHalrf1uc75rTMPoGwxMiYLNY0NHLeT5nfzU9Rv4q3SpveX0RWEd9xQNVE2+2zLL00DrP3SvHw31LGnx8TwU5tvtJ+Egsz+NJdrP227zz6X08ystwHBX1c7Ymk3JJe865W73OPn9SsnSrOOP1NbhcfktUl2Q1oaJ0r2sb8RtfgOJ19ATyUs7GI6cubA3SxaZD33+d+AurltpgsdLRAxDK2Npbb4i6QgFxcOO/3WVvjJK9r0qrC4petFd2kZKmzHH/fBDiTcuOtwTp4KxUHSFUxPjPWOMbSCW2FiDvvoqXIx10OJAOl/JdPCb3QpyeGfXVHUCSNj291zQ4ehAKWUNsfQuhoaaN5u5sTL82g25KZWdrfYxsEIQoIBJzw5mkJRCAMu6QcEJb1rO/Gb+yj6fLVQC5IzDe02IcN60vGqAOabjRwIKyuiiNLVvgd3H3LPXwXmeqW7i9cfj+fydK2nlYZUsXwh9O+z9Qdz+DvXwKZErV6iiZKwseA5p4H6jzVHxTZGaGQGNpliJFtLkC+54+6z219GqtM9n9zTKDQpgu2ckNmyDrIxye0eR3Hmr7h2IxztzRuDhx8R6jeFVcW2FDmB8AyPtcxE9km1zlPAqo0eJS0suZt2PabOadL+Ic3iEidtRvE5UniSLKThszYKijbK0seMzSLEeP8AYrMNpdlZKZ92gvicey4Akj9rgPqtF2fxhtTC2Ruh3Ob+lw3j0T2sqxFG6RwJa0ZjYXNhvsFy7e5q2lR08Z7YHSipLJXP/AlNLG12R0MhYCcpOjra3adFU8f2LmpgXj8yL9bRq3+dvAee5alRVTZWNkZq17Q4cND4ptiOPU8LT1kjN2rLhzjf9vFaLW8u3V0RTlvx/kXOMMZZjZq3ZDHmOQkOy8LjjbgUg15F7aaW5HepbHYYXOMtMfynHVh0dGTqRb9PgeShyF6lwcdpLBnzksOxOzwq6jtj8mMZn+f6W8z8gtgZEAAALACwA3D0VV6MqDLR5+MsjnX8h2G/QnmreAvF9WuXUruHaOw6OyGGI4qyAxB97yvEbba6nx8k8sq5trp+Dd4VcfzurKQsdSCjRhNcvP0ZOTIuk2pLq3LwZGwDndx+qsnRNRAQSy27TpMt/wBrRu9yqr0jD/zCT+Vn9IV96MogKBh/U95+dvsvQ30tHTopd8Cu4vt9TF+Hz2FyAH/8rgT8liM82gI/yX0NjFAJ4JYiSA9jm3G8aL55rcImY9zWRyOZfQhpP0XY/pirm0lHxJ/UTVznKGRrLE3U1shhJrKyCEaB7u15NaMzj8lDS4bKB/BlHrG4fZbL0F7HtbG6tkv1pL4mAi2Ro7xHmbkcl6jVhZZkm2jWmiwA8F6hCzGcEIQgAQhCAOJY8wIKznpAwUlglaPzYiDyC0lRmMUgcCTuIsVnuKSqQa7jKc9LKFhVaJomvHEa+R4hSDFXMOhNLVyU7u48l8f3AVkaF88u6PpVGvkd6EtSFGBUnpJwjRk7R+x58f0kq8NCQxjDhPBJGfiaQPXeD7qlnX9GtGXbuWnHVHBRujHEssskJ3Pbmb6t3/L6K/1EjHBzHEWcC08xZZxgOx9dHPHJ1YZlcL5ntGlyDoPJXPF6IhxcNx1W7qEKcrhTjJb+PKEwbUcFExHa6anpmUcZLZGF+Z47wYHHIBpxCoMszy4kudmOpN7nmpzbS7a6Qnc8McPQtA+oKhg8Ejx+y+gWVKnTpJwWM7v3tnLqScpbjimrnNBDRlLgAXDfvvbzHknlNV9Y0usAQQHAbje9nDwBtqFHtk1IS2Fj8x3h1bifLUZfn9U25gpwCEmmjfNjY8tBTD/hA+9z91MqH2LkDqCmP/CA5tuD9FNWXx66b9aefL+50k9is7fC0MDvCqh/qsrPbVVvb8f7I08RUQH/AOQBWY8T6lOqZlb0kvMl9irZE1OylJLKZZIWvkNrl1zuFhpeykqelZG0NY0NYNA1osB6AKHqtqmDSMFx8ToP81E1e0kjuOU/tFh7rvW/9PX1zFetLSuye/0FOa7FoxWtZDGXP4ggDW7jbQAKhw489jcrbRjwDQT7kLyaqc++ZxPqSdeaaPFvhvyXs+ldLh0+m4ReW+WLcmxxNjkrt8riDwIafsrXsRtpCxgp5iI3tJyk3AeHEuuTawOqpRj0vaySdTbj/ryXVlFSWGLlHVybtFKHC7SCDxGoPMLpYth+MSw917hbcATa3pwVlw3pLeHATNDm+LAQ4cN3HVZpUGuBEqTRoqFyx9wCNxF0JGGJOkIQgAXEkeYEHiu0IAzjb/ByWCZg/Nhdm9RxCi249nY1zPiF+fELS8VpMzSbXFiHDyWRw4d1FRJTk9lxL4juBB3tHmvN9VtU3rwdO2qNrSWChxi9g5TLCqe+nLDY71Y8NqR1d3OAt4kD6rylxRSWqJvjPsySaFzM1pBDtyj5tpqVmjp4r+AdnPs26icRxnrNYWTPHj1bmN/5pMoS6NlXqyxGL+RWU0kVjpDwON5jcDlId1eccA7u5vLN9Ss8xXBpad9pGlpO7i12trgjgtGxuq62N8bhlJ/dmc0g6Gw0+ab1eKSPtfRgAAbZjuOpNwbk+q+kdJt7qFNQqrCWefoc2qot5RmYfqth6KtkYnUrp5o2yOkf2cwDgGs0FhwJN1CnEXt7uUf+1Ef/AKqWwLEo5HZawPfHwLHGNoGpIdFGQDqfBaep2datbuFJ4f8ABSniLyzRTPDA0NLoomjcCWMA9Bomb9rqQGwna8+EYdIf+kFPMD2fw14vBHC48ewC72fcqxw4dGzRrQB4AWHsF46P9Nyb/wCRv/f7Mc7mKM72nrX1dOYqenqHOzscCYzG3svDjq8jgDwT7FMSqRC9z6bqoy0tzOla52ugsxg+6vghA4BVDpKqrQxR/rkufRuv3XYteh0oSgnvpeVz+fcL9fVskUKJmnHRLBqZx1X5ob+25Tlj7L1hZbHYYghBK4kdvUgBNyBwshyRjJNydy4fVWF0YIPSd/mUyq5C1pIFyD87i911UVWVtzw0Hm47khX/AME30Phx1tfmp4B7n0HSygsYb72g/IIXOHg9VHp8Df6Qhc5mIVQhCqQCEIQB4qptnhkMoDZIweIducPQhWxRmPUmeO43j6KsoKaw0SpOO6Mxk2Oad88+X9JkNkrS7H07DcsD/wCe7/6iVOWXqV+nprsX9afkdYa6GPTq2j+VrW/QLM6zEXyPc8vcbvd3iTpfQWPktCCy3rw0i53k8jdb7OlCDelJF4yb5HMmp1K8LVy4rzrF0S53lsvGtsb8V51q8dIgBxT4hI0991/I2t7KZpdvqmA/xC5g1LXG4txsSLqr9br6pKtqdMgBLiPr5qrinyiGj6QoKtssTJG6te1rwfIi6oXSXITUQtHwxl1vMut9lI9FGLdbRdUT26d3VH0sHN/qI5Kv9I8h/GgcBE356rn046ajQuC9opGIVOSoieTYEmM+puQVL9ZfmomTCjUT0kWbKXzgZt9tCbkck/eCxxbqS1xbf0Nita8GnuO2u4LycpFkl238f9ar06alAHtU/Ky3FR7n9zXilKqS97pg+fLv4f8A4pIAkSzhpPYiuT4F5PZ9lLRQB8sLXd10rB5ntC5KQbRsifIxvaZnLu137kDipfY7CpKmthJs1kbhKRxysOg5mwUN4TbIbwsm0r1FkLnGMEIQoAEIQgAXjm3BB3FeoQBTcVoureRw4JkQrhi1AJGad4ahVKSMg2O9AHDd6y2sizOkjIAIkfv4do7lqKzvaeANqZRlJdmD220NnAEa+61WvLQymReHVoeC0m7mm1/EeKcSgqIwmivUva7vuie9ob8Lm6i/joCpOmnDhrof8rrankankUJ0XMj0PHkk5HK5InG4F2vC6b0zg6aQ3N7AD28EpI/LquKSnAY2e/flcw/tc1ocLHzDlV8ogu3QxXGKvlg3tliL/wDFGRbnZ59lMdJDSK0H9ULbH+Um/wBVR9k8RFPXR1DiQ3rWtPm13ZP2V/6W4+3TPH6ZBf0yn+6yyWKnxKraZnNLirIcSpXOJyMkzuPG+VwaB7qfZvLhqCSSPU3VKpIesrPJgL/G54K7Q8B5K3O46Ly8nAg4tPJeTDd6fNLWXD47udru058VYsxg6HMLcVH4pS2ZcnTM2/pmGZTwhAGgUbjDAYnX3WIUlWPMSka6eV9hlLyQOIBtb5WV16KabM+eXgA2Jv8AU77LLsMqbxNJ3htr7/dbT0ZUPV0LXHfK50nImzfkEmq8QKVHiOC2IXqFiMoIQhAAhCEACEIQAKExzCs3baNeIU2hAFBewjfoVUdu6AWZMBrpG4+5b/Za7iWFtkGgs7xVLx3Bs8b4ZNMwtfwO9p5GyZTnplklPDMTixP8PUsk4AOa7zDmkH6p9ROEsbXN0d/YWsorGqZwLgQAWktI4gg2KdbMSXjc39y3xl7WBye5LMmv43XMklkq2/JNoWktF92v1Ti42neXaDUn25penqQyKaBxAuWSs006xtg4eV2/RLMcBfxUbDSOmeGNtnkeA0ndfU/ZD4Ks7q3nKN+hafYgrWduKOWrpYxFYyRSZ8pIaSwtOYAnj5LJ6SIyPjZfvStZ/wBQDvmtna6yx3EsNNFJPGDJsDoy2olu06tte24k6hWcWF04rtnzE8yNILCCX77tN7h2vBNXWO4jkQfurQeVk1ezj2Wdtfu89UnE/S/iSfdJVMmRjnfpaT8l1TtORt/0jf6K5B1NJwUXjZywOJO9PHVMYd2nNFvFwH3UZjjuvjDIXMcS9jbBzbnMQGgA7zfzUZwskPBFYI18gjhYLvkcABqSATqdBu1X09Q0bYo2Rt7rGho5CyyPoQo5WPPXMyhzHuhcQPzA14ZLlO/skD3WxrHUnnCM08dgQhCULBCEIAEIQgAQhCABCEIAExxTDhK393Ap8hAGYYlstTyPcZIml7r3dbW9rX9Vlgwd9JUSxuBDQ67CRo5l9HBfRWO4ZmbnaNRvVF2jwwzU72AXeO031ab2v5i45p9KpiW5eMsMz0O+qaU8vZ9CRp5HRJPlf8LxY7szbpmJZmggObYG57IXRyNbJKV3qk8Jic6oha15jcZGgPFiWn9QB4hN2SOd3nezbKzdHVLnrNBmIikPjY9mxVaksRyGS04JsBEJesaw2jAcC6QudJLrmeW7mjW9vFTjm2KcUdSY3j11Uli9G0tEjNx3+RXLlJy5EN5K5iY/Il0BHVv37u6s/koWEHMwG1+FitHrJf8AZ52kd6J455TZZ5nABufD/NaaH7R9LgYU1B+IlhpmEtMzwwG5AAJ7RtfWwueSSds61kskUjnPyPcy+Y9rK4i9r6btyvXRtSNlrw/KCYo3OufhzdkEBQGMvH4yfL3OtkOu/vE/W6cnmeC2d8EHVYZEwNayNud3HU2HPiq7j4Ecojb8IBd/MR9lcWDLnmfwGgvu8AqLi8bhK4vNy43uPPX5IqbRK1NuBzhO09VTPY6GZ7HMDgzXMGh1s1mOuLGw4cFr3Q3t3W1lTLFUSdawRGQOLQHNIc1tiQBobn2WHtNty2H/ALPFPeSrfxbHGz3c4nXkFmkthONja7eSF6hZyoIQhAAhCEACEIQAIQhAAhCEAeEKr45hmR2ZvdKtKSqacPaWnigD532vwvqak2FmSDO3nvA9CD7qDIW07QYR2XsLQT8NwDrobD1tZZ7K1gcPy2d4aWGuoFvddGlPVEfHdFXJ9loHQrTXrJHWJDYTrbS7nNFr8lztXRRwyjJEwNLbghosXAkOHqNFcuimQuimNgBnaBYAcCT9QoqzzTyRLgksdwzK7M3cfkuMKrgOw7unRWaogD2lp4qm11KY3keB0XPEjPaunMcMxG7Ibc9Fm1votN2jqw+gmB7wYPm9o+6zRzgBc8PstdD9popcGidEdD/6ib+WIeo7Z/qCouN2/GT5SHN615v43cTdX3ouqwKCpf4SSOPoI22+izOF1yTz99d6vDOuTBfuZP7DYaJ62JrwHMBc9wIuCGjiPZXTabodoqt2YZoH8THax9WnQclGdEdDeSaY/CwRj1ccx+TfmtPSqs2pbFKkssw+i/7P8vXPElQ0Qgdh7WkveTvBae7bmtH2J2Ciw3rOrke/rAwHMGixZfUWHHMrSvElzbFZPUIQqACEIQAIQhAAhCEACEIQAIQhAAhCEAMsUw8St/cNyy7aXAjHOyQtOXrGucAL3ykF2nmATyK15VjpA2TfX0vVxSCKUPa8PNxuuCLt1F7ptKeiWS0XhlV2hohLATvLXNe0235j9wVbej/Dupo2X7zy55/xbh7AKlydGGIHDY6f8S0TMnLswe+xiygNbntfRxceavGw+EVFLSNhqXskcwkNc0uJLL3Gcu3u4K0pLRpXklv2cFgUbjdB1jLgdoKSQkFDMtpGltNKDpfK0X4kvbYfIrOak9lw9/Vb/jmzkFXH1crbtuHaHKbt1GoWf430PylxNNMzKdC2XMLejm7x5LVSqRisMbCSSwQWF4jJS4PIRcOqDa/gHuDdfVjf+pV2nGmvPkFquMdHb3UTKeFzS5gisXEtbdhGa9rm2p+SjMC6IH3eayUW3MbC4+pLnOHK1uKtCpFJsFJFu2Bwj8PRMuLPkvK7/Fq0cm2VjTegomwxsiYLMY0NaL30G7Upwssnl5FsEIQqkAhCE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915477"/>
            <a:ext cx="20002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es-MX" dirty="0" smtClean="0"/>
              <a:t>TIPOS DE PLANES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2101831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Programas</a:t>
            </a:r>
          </a:p>
          <a:p>
            <a:r>
              <a:rPr lang="es-MX" dirty="0" smtClean="0"/>
              <a:t>Proyectos </a:t>
            </a:r>
          </a:p>
          <a:p>
            <a:r>
              <a:rPr lang="es-MX" dirty="0" smtClean="0"/>
              <a:t>Presupuestos </a:t>
            </a:r>
          </a:p>
          <a:p>
            <a:r>
              <a:rPr lang="es-MX" dirty="0" smtClean="0"/>
              <a:t>Políticas </a:t>
            </a:r>
          </a:p>
          <a:p>
            <a:r>
              <a:rPr lang="es-MX" dirty="0" smtClean="0"/>
              <a:t>Procedimientos 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36510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65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1463040" y="1484784"/>
            <a:ext cx="6196405" cy="345638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MX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:</a:t>
            </a:r>
            <a:r>
              <a:rPr lang="es-MX" dirty="0"/>
              <a:t>  planes para lograr una meta organizacional una sola vez.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MX" dirty="0"/>
              <a:t>	</a:t>
            </a:r>
            <a:r>
              <a:rPr lang="es-MX" dirty="0">
                <a:solidFill>
                  <a:schemeClr val="accent4">
                    <a:lumMod val="75000"/>
                  </a:schemeClr>
                </a:solidFill>
              </a:rPr>
              <a:t>Ejemplos: programa de mejoramiento de la calidad, conversión de los archivos de papel a formato digital</a:t>
            </a:r>
          </a:p>
          <a:p>
            <a:pPr>
              <a:lnSpc>
                <a:spcPct val="80000"/>
              </a:lnSpc>
            </a:pPr>
            <a:r>
              <a:rPr lang="es-MX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Proyecto:</a:t>
            </a:r>
            <a:r>
              <a:rPr lang="es-MX" dirty="0"/>
              <a:t>  planes para lograr una meta organizacional una sola vez. (De menor alcance y complejidad)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MX" dirty="0"/>
              <a:t>	</a:t>
            </a:r>
            <a:r>
              <a:rPr lang="es-MX" dirty="0">
                <a:solidFill>
                  <a:schemeClr val="accent4">
                    <a:lumMod val="75000"/>
                  </a:schemeClr>
                </a:solidFill>
              </a:rPr>
              <a:t>Ejemplos: renovación de oficinas, establecimiento de una intranet dentro de la organización</a:t>
            </a:r>
            <a:r>
              <a:rPr lang="es-MX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es-MX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023" y="817583"/>
            <a:ext cx="6965245" cy="523186"/>
          </a:xfrm>
        </p:spPr>
        <p:txBody>
          <a:bodyPr>
            <a:normAutofit fontScale="90000"/>
          </a:bodyPr>
          <a:lstStyle/>
          <a:p>
            <a:pPr eaLnBrk="1" hangingPunct="1"/>
            <a:endParaRPr lang="es-MX" sz="3600" b="1" dirty="0" smtClean="0">
              <a:solidFill>
                <a:schemeClr val="accent2"/>
              </a:solidFill>
              <a:latin typeface="Verdana" pitchFamily="34" charset="0"/>
            </a:endParaRPr>
          </a:p>
        </p:txBody>
      </p:sp>
      <p:pic>
        <p:nvPicPr>
          <p:cNvPr id="16388" name="Picture 4" descr="logo F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5661025"/>
            <a:ext cx="86518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69644"/>
            <a:ext cx="34575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3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756</TotalTime>
  <Words>580</Words>
  <Application>Microsoft Office PowerPoint</Application>
  <PresentationFormat>Presentación en pantalla (4:3)</PresentationFormat>
  <Paragraphs>87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Chincheta</vt:lpstr>
      <vt:lpstr>TEMA II</vt:lpstr>
      <vt:lpstr>Pasos en el proceso de planeación</vt:lpstr>
      <vt:lpstr>Presentación de PowerPoint</vt:lpstr>
      <vt:lpstr>ATENCION A LAS OPORTUNIDADES</vt:lpstr>
      <vt:lpstr>Presentación de PowerPoint</vt:lpstr>
      <vt:lpstr>PREMISAS Y PRONOSTICOS DE PLANEACION</vt:lpstr>
      <vt:lpstr>Presentación de PowerPoint</vt:lpstr>
      <vt:lpstr>TIPOS DE PLANES</vt:lpstr>
      <vt:lpstr>Presentación de PowerPoint</vt:lpstr>
      <vt:lpstr>Presentación de PowerPoint</vt:lpstr>
      <vt:lpstr>Presentación de PowerPoint</vt:lpstr>
      <vt:lpstr>CARACTERISTICAS GENERALES DE LAS TECNICAS GRAFICAS DE PLANEACION</vt:lpstr>
      <vt:lpstr>Presentación de PowerPoint</vt:lpstr>
      <vt:lpstr>Presentación de PowerPoint</vt:lpstr>
      <vt:lpstr>Presentación de PowerPoint</vt:lpstr>
      <vt:lpstr>PERT y CPM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II</dc:title>
  <dc:creator>Jaime</dc:creator>
  <cp:lastModifiedBy>Jaime</cp:lastModifiedBy>
  <cp:revision>16</cp:revision>
  <dcterms:created xsi:type="dcterms:W3CDTF">2013-02-09T05:39:56Z</dcterms:created>
  <dcterms:modified xsi:type="dcterms:W3CDTF">2013-02-12T05:09:57Z</dcterms:modified>
</cp:coreProperties>
</file>