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7"/>
  </p:notesMasterIdLst>
  <p:sldIdLst>
    <p:sldId id="257" r:id="rId2"/>
    <p:sldId id="259" r:id="rId3"/>
    <p:sldId id="260" r:id="rId4"/>
    <p:sldId id="258" r:id="rId5"/>
    <p:sldId id="271" r:id="rId6"/>
  </p:sldIdLst>
  <p:sldSz cx="9144000" cy="6858000" type="screen4x3"/>
  <p:notesSz cx="6858000" cy="9144000"/>
  <p:defaultTextStyle>
    <a:defPPr>
      <a:defRPr lang="es-ES_tradn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80"/>
    <a:srgbClr val="0000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89" autoAdjust="0"/>
    <p:restoredTop sz="94650" autoAdjust="0"/>
  </p:normalViewPr>
  <p:slideViewPr>
    <p:cSldViewPr>
      <p:cViewPr>
        <p:scale>
          <a:sx n="83" d="100"/>
          <a:sy n="83" d="100"/>
        </p:scale>
        <p:origin x="-684" y="-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F5763F-D31C-4EAE-807C-0AF54C634B5B}" type="datetimeFigureOut">
              <a:rPr lang="es-ES" smtClean="0"/>
              <a:pPr/>
              <a:t>11/03/2011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41A1ED-3D49-42BE-90AF-5965D36EC19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606AC56D-0CDC-4449-BD50-F7671AB47798}" type="slidenum">
              <a:rPr lang="en-GB" smtClean="0"/>
              <a:pPr/>
              <a:t>1</a:t>
            </a:fld>
            <a:endParaRPr lang="en-GB" dirty="0" smtClean="0"/>
          </a:p>
        </p:txBody>
      </p:sp>
      <p:sp>
        <p:nvSpPr>
          <p:cNvPr id="23555" name="Text Box 1"/>
          <p:cNvSpPr txBox="1">
            <a:spLocks noChangeArrowheads="1"/>
          </p:cNvSpPr>
          <p:nvPr/>
        </p:nvSpPr>
        <p:spPr bwMode="auto">
          <a:xfrm>
            <a:off x="1143001" y="685801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91429" tIns="45714" rIns="91429" bIns="45714" anchor="ctr"/>
          <a:lstStyle/>
          <a:p>
            <a:endParaRPr lang="es-MX" dirty="0"/>
          </a:p>
        </p:txBody>
      </p:sp>
      <p:sp>
        <p:nvSpPr>
          <p:cNvPr id="23556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es-MX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13693845-681D-4AD6-B465-DA765638A6CF}" type="slidenum">
              <a:rPr lang="en-GB" smtClean="0"/>
              <a:pPr/>
              <a:t>3</a:t>
            </a:fld>
            <a:endParaRPr lang="en-GB" dirty="0" smtClean="0"/>
          </a:p>
        </p:txBody>
      </p:sp>
      <p:sp>
        <p:nvSpPr>
          <p:cNvPr id="24579" name="Text Box 1"/>
          <p:cNvSpPr txBox="1">
            <a:spLocks noChangeArrowheads="1"/>
          </p:cNvSpPr>
          <p:nvPr/>
        </p:nvSpPr>
        <p:spPr bwMode="auto">
          <a:xfrm>
            <a:off x="1143001" y="685801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91424" tIns="45713" rIns="91424" bIns="45713" anchor="ctr"/>
          <a:lstStyle/>
          <a:p>
            <a:endParaRPr lang="es-MX" dirty="0"/>
          </a:p>
        </p:txBody>
      </p:sp>
      <p:sp>
        <p:nvSpPr>
          <p:cNvPr id="24580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es-MX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13693845-681D-4AD6-B465-DA765638A6CF}" type="slidenum">
              <a:rPr lang="en-GB" smtClean="0"/>
              <a:pPr/>
              <a:t>5</a:t>
            </a:fld>
            <a:endParaRPr lang="en-GB" dirty="0" smtClean="0"/>
          </a:p>
        </p:txBody>
      </p:sp>
      <p:sp>
        <p:nvSpPr>
          <p:cNvPr id="24579" name="Text Box 1"/>
          <p:cNvSpPr txBox="1">
            <a:spLocks noChangeArrowheads="1"/>
          </p:cNvSpPr>
          <p:nvPr/>
        </p:nvSpPr>
        <p:spPr bwMode="auto">
          <a:xfrm>
            <a:off x="1143001" y="685801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91424" tIns="45713" rIns="91424" bIns="45713" anchor="ctr"/>
          <a:lstStyle/>
          <a:p>
            <a:endParaRPr lang="es-MX" dirty="0"/>
          </a:p>
        </p:txBody>
      </p:sp>
      <p:sp>
        <p:nvSpPr>
          <p:cNvPr id="24580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es-MX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encabezado-una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8" descr="titulo-generic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296025"/>
            <a:ext cx="9144000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s-ES" smtClean="0"/>
              <a:t>Haga clic para modificar el estilo de subtítulo del patrón</a:t>
            </a:r>
            <a:endParaRPr lang="es-ES_tradnl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FD3A83-77CA-4D14-BA32-D65F937151E5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DE9D41-730D-4208-AD38-CB4385F56D89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38925" y="1125538"/>
            <a:ext cx="2058988" cy="50006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125538"/>
            <a:ext cx="6029325" cy="50006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410423-619E-4CFF-BE94-A6521CCE6B5B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8013" cy="68421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634C28-6C92-41B4-95D1-8A4C208C50E4}" type="slidenum">
              <a:rPr lang="en-GB"/>
              <a:pPr>
                <a:defRPr/>
              </a:pPr>
              <a:t>‹Nº›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/>
          </p:nvPr>
        </p:nvSpPr>
        <p:spPr>
          <a:xfrm>
            <a:off x="457200" y="838200"/>
            <a:ext cx="8240713" cy="49672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C699CB88-5E1A-4FAC-892A-60949ACB1F6F}" type="datetimeFigureOut">
              <a:rPr lang="en-US" smtClean="0"/>
              <a:pPr/>
              <a:t>3/11/2011</a:t>
            </a:fld>
            <a:endParaRPr lang="en-U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kumimoji="0" lang="en-US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fld id="{91974DF9-AD47-4691-BA21-BBFCE3637A9A}" type="slidenum">
              <a:rPr kumimoji="0" lang="en-US" smtClean="0"/>
              <a:pPr/>
              <a:t>‹Nº›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806EA0-A850-4079-9647-CE2936328D71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69EAC6-1845-4EBC-9D34-4DDF8616CC05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2420938"/>
            <a:ext cx="4038600" cy="37052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2420938"/>
            <a:ext cx="4038600" cy="37052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7587A4-DF92-4F64-AE18-8B005AD6D1DA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B64349-2BA0-480C-9379-1B631F2415DD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3E5834-57C3-4A0E-A02C-B9FD15CD6B84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65FA16-78A1-480B-8EE3-721AE67B8415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500386-2D96-4AE4-B736-7CF0A1CD3C60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s-ES" noProof="0" smtClean="0"/>
              <a:t>Haga clic en el icono para agregar una imagen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BDBF02-6CCC-40ED-8C7B-CC6EACB1781C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11255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420938"/>
            <a:ext cx="8229600" cy="370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0DE3CA94-DDA7-4085-A07A-4B15AEA6C4D5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  <p:pic>
        <p:nvPicPr>
          <p:cNvPr id="1031" name="Picture 7" descr="encabezado-unam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0" y="0"/>
            <a:ext cx="91440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8" descr="titulo-generico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0" y="6296025"/>
            <a:ext cx="9144000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7" r:id="rId12"/>
    <p:sldLayoutId id="2147483688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"/>
          <p:cNvPicPr>
            <a:picLocks noChangeAspect="1" noChangeArrowheads="1"/>
          </p:cNvPicPr>
          <p:nvPr/>
        </p:nvPicPr>
        <p:blipFill>
          <a:blip r:embed="rId3" cstate="print"/>
          <a:srcRect r="11551"/>
          <a:stretch>
            <a:fillRect/>
          </a:stretch>
        </p:blipFill>
        <p:spPr bwMode="auto">
          <a:xfrm>
            <a:off x="0" y="1000108"/>
            <a:ext cx="9144000" cy="228601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051" name="Text Box 2"/>
          <p:cNvSpPr txBox="1">
            <a:spLocks noChangeArrowheads="1"/>
          </p:cNvSpPr>
          <p:nvPr/>
        </p:nvSpPr>
        <p:spPr bwMode="auto">
          <a:xfrm>
            <a:off x="6000760" y="5143512"/>
            <a:ext cx="2952327" cy="87677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r">
              <a:spcBef>
                <a:spcPts val="12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ES" sz="2000" b="1" dirty="0" smtClean="0">
                <a:solidFill>
                  <a:schemeClr val="accent2">
                    <a:lumMod val="75000"/>
                  </a:schemeClr>
                </a:solidFill>
              </a:rPr>
              <a:t>Hugo A Reyes Herrera</a:t>
            </a:r>
          </a:p>
          <a:p>
            <a:pPr algn="r">
              <a:spcBef>
                <a:spcPts val="12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ES" sz="2000" b="1" dirty="0" smtClean="0">
                <a:solidFill>
                  <a:schemeClr val="accent2">
                    <a:lumMod val="75000"/>
                  </a:schemeClr>
                </a:solidFill>
              </a:rPr>
              <a:t>Febrero </a:t>
            </a:r>
            <a:r>
              <a:rPr lang="es-ES" sz="2000" b="1" dirty="0" smtClean="0">
                <a:solidFill>
                  <a:schemeClr val="accent2">
                    <a:lumMod val="75000"/>
                  </a:schemeClr>
                </a:solidFill>
              </a:rPr>
              <a:t>2011</a:t>
            </a:r>
            <a:endParaRPr lang="en-GB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053" name="Text Box 4"/>
          <p:cNvSpPr txBox="1">
            <a:spLocks noChangeArrowheads="1"/>
          </p:cNvSpPr>
          <p:nvPr/>
        </p:nvSpPr>
        <p:spPr bwMode="auto">
          <a:xfrm>
            <a:off x="1214414" y="4143380"/>
            <a:ext cx="7607300" cy="78581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>
              <a:buClr>
                <a:srgbClr val="1C3F72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2800" b="1" dirty="0" smtClean="0">
              <a:solidFill>
                <a:srgbClr val="002060"/>
              </a:solidFill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0" y="1772816"/>
            <a:ext cx="9144000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kumimoji="0" lang="es-MX" sz="3200" i="0" u="none" strike="noStrike" kern="0" cap="none" spc="0" normalizeH="0" baseline="0" noProof="0" dirty="0" smtClean="0">
              <a:ln>
                <a:noFill/>
              </a:ln>
              <a:solidFill>
                <a:srgbClr val="333399"/>
              </a:solidFill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/>
          <a:srcRect l="11133" t="18750" r="11523" b="9375"/>
          <a:stretch>
            <a:fillRect/>
          </a:stretch>
        </p:blipFill>
        <p:spPr bwMode="auto">
          <a:xfrm>
            <a:off x="0" y="1928802"/>
            <a:ext cx="5500726" cy="4321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5286380" y="1643050"/>
            <a:ext cx="4000496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s-MX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CC99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s-MX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CC99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lang="es-ES" sz="2800" dirty="0" smtClean="0"/>
              <a:t> </a:t>
            </a:r>
            <a:r>
              <a:rPr lang="es-ES" sz="4400" b="1" kern="0" dirty="0" smtClean="0">
                <a:solidFill>
                  <a:srgbClr val="CC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+mj-ea"/>
                <a:cs typeface="+mj-cs"/>
              </a:rPr>
              <a:t>Autenticación vía el registro institucional</a:t>
            </a:r>
            <a:endParaRPr kumimoji="0" lang="es-MX" sz="3200" i="1" u="none" strike="noStrike" kern="0" cap="none" spc="0" normalizeH="0" baseline="0" noProof="0" dirty="0" smtClean="0">
              <a:ln>
                <a:noFill/>
              </a:ln>
              <a:solidFill>
                <a:srgbClr val="CC9900"/>
              </a:solidFill>
              <a:effectLst/>
              <a:uLnTx/>
              <a:uFillTx/>
              <a:latin typeface="Calibri" pitchFamily="34" charset="0"/>
              <a:ea typeface="+mj-ea"/>
              <a:cs typeface="+mj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3200" i="0" u="none" strike="noStrike" kern="0" cap="none" spc="0" normalizeH="0" baseline="0" noProof="0" dirty="0" smtClean="0">
                <a:ln>
                  <a:noFill/>
                </a:ln>
                <a:solidFill>
                  <a:srgbClr val="CC9900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/>
            </a:r>
            <a:br>
              <a:rPr kumimoji="0" lang="en-GB" sz="3200" i="0" u="none" strike="noStrike" kern="0" cap="none" spc="0" normalizeH="0" baseline="0" noProof="0" dirty="0" smtClean="0">
                <a:ln>
                  <a:noFill/>
                </a:ln>
                <a:solidFill>
                  <a:srgbClr val="CC9900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</a:br>
            <a:endParaRPr kumimoji="0" lang="es-MX" sz="3200" i="0" u="none" strike="noStrike" kern="0" cap="none" spc="0" normalizeH="0" baseline="0" noProof="0" dirty="0" smtClean="0">
              <a:ln>
                <a:noFill/>
              </a:ln>
              <a:solidFill>
                <a:srgbClr val="CC9900"/>
              </a:solidFill>
              <a:effectLst/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 l="11133" t="17187" r="12109" b="7812"/>
          <a:stretch>
            <a:fillRect/>
          </a:stretch>
        </p:blipFill>
        <p:spPr bwMode="auto">
          <a:xfrm>
            <a:off x="-32" y="24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6 Rectángulo"/>
          <p:cNvSpPr/>
          <p:nvPr/>
        </p:nvSpPr>
        <p:spPr bwMode="auto">
          <a:xfrm>
            <a:off x="1357290" y="3143248"/>
            <a:ext cx="2500330" cy="357190"/>
          </a:xfrm>
          <a:prstGeom prst="rect">
            <a:avLst/>
          </a:prstGeom>
          <a:noFill/>
          <a:ln w="36000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/>
          <a:p>
            <a:pPr marR="0" indent="0" fontAlgn="base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ES" dirty="0" smtClean="0"/>
          </a:p>
        </p:txBody>
      </p:sp>
      <p:sp>
        <p:nvSpPr>
          <p:cNvPr id="8" name="7 Rectángulo"/>
          <p:cNvSpPr/>
          <p:nvPr/>
        </p:nvSpPr>
        <p:spPr bwMode="auto">
          <a:xfrm>
            <a:off x="1357290" y="3500438"/>
            <a:ext cx="2500330" cy="357190"/>
          </a:xfrm>
          <a:prstGeom prst="rect">
            <a:avLst/>
          </a:prstGeom>
          <a:noFill/>
          <a:ln w="36000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/>
          <a:p>
            <a:pPr marR="0" indent="0" fontAlgn="base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ES" dirty="0" smtClean="0"/>
          </a:p>
        </p:txBody>
      </p:sp>
      <p:grpSp>
        <p:nvGrpSpPr>
          <p:cNvPr id="21" name="20 Grupo"/>
          <p:cNvGrpSpPr/>
          <p:nvPr/>
        </p:nvGrpSpPr>
        <p:grpSpPr>
          <a:xfrm>
            <a:off x="6643702" y="2143116"/>
            <a:ext cx="2428892" cy="4572032"/>
            <a:chOff x="6643702" y="2143116"/>
            <a:chExt cx="2428892" cy="4572032"/>
          </a:xfrm>
        </p:grpSpPr>
        <p:sp>
          <p:nvSpPr>
            <p:cNvPr id="20" name="19 Rectángulo"/>
            <p:cNvSpPr/>
            <p:nvPr/>
          </p:nvSpPr>
          <p:spPr>
            <a:xfrm>
              <a:off x="6643702" y="2143116"/>
              <a:ext cx="2428892" cy="45720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4" name="AutoShape 23"/>
            <p:cNvSpPr>
              <a:spLocks noChangeArrowheads="1"/>
            </p:cNvSpPr>
            <p:nvPr/>
          </p:nvSpPr>
          <p:spPr bwMode="auto">
            <a:xfrm>
              <a:off x="7072330" y="2214554"/>
              <a:ext cx="1873250" cy="504825"/>
            </a:xfrm>
            <a:prstGeom prst="parallelogram">
              <a:avLst>
                <a:gd name="adj" fmla="val 92767"/>
              </a:avLst>
            </a:prstGeom>
            <a:solidFill>
              <a:schemeClr val="accent6">
                <a:lumMod val="75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s-ES" sz="1200" dirty="0" smtClean="0">
                  <a:solidFill>
                    <a:schemeClr val="bg1"/>
                  </a:solidFill>
                </a:rPr>
                <a:t>RFC</a:t>
              </a:r>
              <a:endParaRPr lang="es-ES" sz="1200" dirty="0">
                <a:solidFill>
                  <a:schemeClr val="bg1"/>
                </a:solidFill>
              </a:endParaRPr>
            </a:p>
          </p:txBody>
        </p:sp>
        <p:sp>
          <p:nvSpPr>
            <p:cNvPr id="15" name="AutoShape 23"/>
            <p:cNvSpPr>
              <a:spLocks noChangeArrowheads="1"/>
            </p:cNvSpPr>
            <p:nvPr/>
          </p:nvSpPr>
          <p:spPr bwMode="auto">
            <a:xfrm>
              <a:off x="7000892" y="2928934"/>
              <a:ext cx="1873250" cy="504825"/>
            </a:xfrm>
            <a:prstGeom prst="parallelogram">
              <a:avLst>
                <a:gd name="adj" fmla="val 92767"/>
              </a:avLst>
            </a:prstGeom>
            <a:solidFill>
              <a:schemeClr val="accent6">
                <a:lumMod val="75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s-ES" sz="1200" dirty="0" smtClean="0">
                  <a:solidFill>
                    <a:schemeClr val="bg1"/>
                  </a:solidFill>
                </a:rPr>
                <a:t>Número de </a:t>
              </a:r>
            </a:p>
            <a:p>
              <a:pPr algn="ctr"/>
              <a:r>
                <a:rPr lang="es-ES" sz="1200" dirty="0" smtClean="0">
                  <a:solidFill>
                    <a:schemeClr val="bg1"/>
                  </a:solidFill>
                </a:rPr>
                <a:t>cuenta</a:t>
              </a:r>
              <a:endParaRPr lang="es-ES" sz="1200" dirty="0">
                <a:solidFill>
                  <a:schemeClr val="bg1"/>
                </a:solidFill>
              </a:endParaRPr>
            </a:p>
          </p:txBody>
        </p:sp>
        <p:sp>
          <p:nvSpPr>
            <p:cNvPr id="16" name="AutoShape 23"/>
            <p:cNvSpPr>
              <a:spLocks noChangeArrowheads="1"/>
            </p:cNvSpPr>
            <p:nvPr/>
          </p:nvSpPr>
          <p:spPr bwMode="auto">
            <a:xfrm>
              <a:off x="7000892" y="3638555"/>
              <a:ext cx="1873250" cy="504825"/>
            </a:xfrm>
            <a:prstGeom prst="parallelogram">
              <a:avLst>
                <a:gd name="adj" fmla="val 92767"/>
              </a:avLst>
            </a:prstGeom>
            <a:solidFill>
              <a:schemeClr val="accent6">
                <a:lumMod val="75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s-ES" sz="1200" dirty="0" smtClean="0">
                  <a:solidFill>
                    <a:schemeClr val="bg1"/>
                  </a:solidFill>
                </a:rPr>
                <a:t>Número de </a:t>
              </a:r>
            </a:p>
            <a:p>
              <a:pPr algn="ctr"/>
              <a:r>
                <a:rPr lang="es-ES" sz="1200" dirty="0" smtClean="0">
                  <a:solidFill>
                    <a:schemeClr val="bg1"/>
                  </a:solidFill>
                </a:rPr>
                <a:t>empleado</a:t>
              </a:r>
              <a:endParaRPr lang="es-ES" sz="1200" dirty="0">
                <a:solidFill>
                  <a:schemeClr val="bg1"/>
                </a:solidFill>
              </a:endParaRPr>
            </a:p>
          </p:txBody>
        </p:sp>
        <p:sp>
          <p:nvSpPr>
            <p:cNvPr id="17" name="AutoShape 23"/>
            <p:cNvSpPr>
              <a:spLocks noChangeArrowheads="1"/>
            </p:cNvSpPr>
            <p:nvPr/>
          </p:nvSpPr>
          <p:spPr bwMode="auto">
            <a:xfrm>
              <a:off x="7000892" y="4286256"/>
              <a:ext cx="1873250" cy="504825"/>
            </a:xfrm>
            <a:prstGeom prst="parallelogram">
              <a:avLst>
                <a:gd name="adj" fmla="val 92767"/>
              </a:avLst>
            </a:prstGeom>
            <a:solidFill>
              <a:schemeClr val="accent6">
                <a:lumMod val="75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s-ES" sz="1200" dirty="0" smtClean="0">
                  <a:solidFill>
                    <a:schemeClr val="bg1"/>
                  </a:solidFill>
                </a:rPr>
                <a:t>CURP</a:t>
              </a:r>
              <a:endParaRPr lang="es-ES" sz="1200" dirty="0">
                <a:solidFill>
                  <a:schemeClr val="bg1"/>
                </a:solidFill>
              </a:endParaRPr>
            </a:p>
          </p:txBody>
        </p:sp>
        <p:sp>
          <p:nvSpPr>
            <p:cNvPr id="18" name="AutoShape 23"/>
            <p:cNvSpPr>
              <a:spLocks noChangeArrowheads="1"/>
            </p:cNvSpPr>
            <p:nvPr/>
          </p:nvSpPr>
          <p:spPr bwMode="auto">
            <a:xfrm>
              <a:off x="6929454" y="4995877"/>
              <a:ext cx="1873250" cy="504825"/>
            </a:xfrm>
            <a:prstGeom prst="parallelogram">
              <a:avLst>
                <a:gd name="adj" fmla="val 92767"/>
              </a:avLst>
            </a:prstGeom>
            <a:solidFill>
              <a:schemeClr val="accent6">
                <a:lumMod val="75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s-ES" sz="1200" dirty="0" smtClean="0">
                  <a:solidFill>
                    <a:schemeClr val="bg1"/>
                  </a:solidFill>
                </a:rPr>
                <a:t>Correo </a:t>
              </a:r>
            </a:p>
            <a:p>
              <a:pPr algn="ctr"/>
              <a:r>
                <a:rPr lang="es-ES" sz="1200" dirty="0" smtClean="0">
                  <a:solidFill>
                    <a:schemeClr val="bg1"/>
                  </a:solidFill>
                </a:rPr>
                <a:t>Electrónico</a:t>
              </a:r>
              <a:endParaRPr lang="es-ES" sz="1200" dirty="0">
                <a:solidFill>
                  <a:schemeClr val="bg1"/>
                </a:solidFill>
              </a:endParaRPr>
            </a:p>
          </p:txBody>
        </p:sp>
        <p:sp>
          <p:nvSpPr>
            <p:cNvPr id="19" name="AutoShape 23"/>
            <p:cNvSpPr>
              <a:spLocks noChangeArrowheads="1"/>
            </p:cNvSpPr>
            <p:nvPr/>
          </p:nvSpPr>
          <p:spPr bwMode="auto">
            <a:xfrm>
              <a:off x="6929454" y="5638819"/>
              <a:ext cx="1873250" cy="504825"/>
            </a:xfrm>
            <a:prstGeom prst="parallelogram">
              <a:avLst>
                <a:gd name="adj" fmla="val 92767"/>
              </a:avLst>
            </a:prstGeom>
            <a:solidFill>
              <a:schemeClr val="accent6">
                <a:lumMod val="75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s-ES" sz="1200" dirty="0" smtClean="0">
                  <a:solidFill>
                    <a:schemeClr val="bg1"/>
                  </a:solidFill>
                </a:rPr>
                <a:t>Otros</a:t>
              </a:r>
              <a:endParaRPr lang="es-ES" sz="1200" dirty="0">
                <a:solidFill>
                  <a:schemeClr val="bg1"/>
                </a:solidFill>
              </a:endParaRPr>
            </a:p>
          </p:txBody>
        </p:sp>
      </p:grpSp>
      <p:sp>
        <p:nvSpPr>
          <p:cNvPr id="22" name="Oval 5"/>
          <p:cNvSpPr>
            <a:spLocks noChangeArrowheads="1"/>
          </p:cNvSpPr>
          <p:nvPr/>
        </p:nvSpPr>
        <p:spPr bwMode="auto">
          <a:xfrm>
            <a:off x="4929190" y="1000108"/>
            <a:ext cx="3444884" cy="714380"/>
          </a:xfrm>
          <a:prstGeom prst="ellipse">
            <a:avLst/>
          </a:prstGeom>
          <a:gradFill rotWithShape="1">
            <a:gsLst>
              <a:gs pos="0">
                <a:schemeClr val="accent6">
                  <a:lumMod val="60000"/>
                  <a:lumOff val="40000"/>
                </a:schemeClr>
              </a:gs>
              <a:gs pos="100000">
                <a:schemeClr val="tx1"/>
              </a:gs>
            </a:gsLst>
            <a:path path="shape">
              <a:fillToRect l="50000" t="50000" r="50000" b="50000"/>
            </a:path>
          </a:gradFill>
          <a:ln w="2857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30000"/>
              </a:spcBef>
            </a:pPr>
            <a:r>
              <a:rPr lang="es-MX" sz="1400" dirty="0" smtClean="0">
                <a:solidFill>
                  <a:schemeClr val="bg1"/>
                </a:solidFill>
                <a:ea typeface="ＭＳ Ｐゴシック" pitchFamily="34" charset="-128"/>
              </a:rPr>
              <a:t>www.servicios.unam.mx</a:t>
            </a:r>
            <a:endParaRPr lang="es-ES" sz="1400" dirty="0">
              <a:solidFill>
                <a:schemeClr val="bg1"/>
              </a:solidFill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 dirty="0"/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0" y="38671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5" name="14 Rectángulo"/>
          <p:cNvSpPr/>
          <p:nvPr/>
        </p:nvSpPr>
        <p:spPr bwMode="auto">
          <a:xfrm>
            <a:off x="4572000" y="3143248"/>
            <a:ext cx="4357718" cy="3071834"/>
          </a:xfrm>
          <a:prstGeom prst="rect">
            <a:avLst/>
          </a:prstGeom>
          <a:solidFill>
            <a:schemeClr val="bg1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 l="9961" t="17117" r="10937" b="4504"/>
          <a:stretch>
            <a:fillRect/>
          </a:stretch>
        </p:blipFill>
        <p:spPr bwMode="auto">
          <a:xfrm>
            <a:off x="0" y="928670"/>
            <a:ext cx="9144000" cy="5929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Grp="1" noChangeAspect="1" noChangeArrowheads="1"/>
          </p:cNvPicPr>
          <p:nvPr>
            <p:ph/>
          </p:nvPr>
        </p:nvPicPr>
        <p:blipFill>
          <a:blip r:embed="rId4"/>
          <a:srcRect l="11086" t="30585" r="58713" b="63662"/>
          <a:stretch>
            <a:fillRect/>
          </a:stretch>
        </p:blipFill>
        <p:spPr bwMode="auto">
          <a:xfrm>
            <a:off x="4643438" y="0"/>
            <a:ext cx="4500562" cy="928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429256" y="1428736"/>
            <a:ext cx="3541709" cy="500066"/>
          </a:xfrm>
        </p:spPr>
        <p:txBody>
          <a:bodyPr/>
          <a:lstStyle/>
          <a:p>
            <a:r>
              <a:rPr lang="es-ES" sz="2400" dirty="0" smtClean="0">
                <a:solidFill>
                  <a:srgbClr val="000099"/>
                </a:solidFill>
              </a:rPr>
              <a:t>Creación de relaciones de confianza y valor entre entidades</a:t>
            </a:r>
            <a:endParaRPr lang="es-ES" sz="2400" dirty="0">
              <a:solidFill>
                <a:srgbClr val="000099"/>
              </a:solidFill>
            </a:endParaRPr>
          </a:p>
        </p:txBody>
      </p:sp>
      <p:grpSp>
        <p:nvGrpSpPr>
          <p:cNvPr id="3" name="2 Grupo"/>
          <p:cNvGrpSpPr/>
          <p:nvPr/>
        </p:nvGrpSpPr>
        <p:grpSpPr>
          <a:xfrm>
            <a:off x="4786314" y="2428868"/>
            <a:ext cx="4071966" cy="2143140"/>
            <a:chOff x="4143372" y="3214686"/>
            <a:chExt cx="5000660" cy="2081218"/>
          </a:xfrm>
        </p:grpSpPr>
        <p:sp>
          <p:nvSpPr>
            <p:cNvPr id="4" name="Oval 5"/>
            <p:cNvSpPr>
              <a:spLocks noChangeArrowheads="1"/>
            </p:cNvSpPr>
            <p:nvPr/>
          </p:nvSpPr>
          <p:spPr bwMode="auto">
            <a:xfrm>
              <a:off x="5429256" y="3214686"/>
              <a:ext cx="2514637" cy="1223962"/>
            </a:xfrm>
            <a:prstGeom prst="ellipse">
              <a:avLst/>
            </a:prstGeom>
            <a:gradFill flip="none" rotWithShape="1">
              <a:gsLst>
                <a:gs pos="0">
                  <a:srgbClr val="CC9900"/>
                </a:gs>
                <a:gs pos="100000">
                  <a:schemeClr val="tx1"/>
                </a:gs>
              </a:gsLst>
              <a:lin ang="5400000" scaled="1"/>
              <a:tileRect/>
            </a:gradFill>
            <a:ln w="2857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spcBef>
                  <a:spcPct val="30000"/>
                </a:spcBef>
              </a:pPr>
              <a:r>
                <a:rPr lang="es-MX" sz="1400" dirty="0" smtClean="0">
                  <a:solidFill>
                    <a:schemeClr val="bg1"/>
                  </a:solidFill>
                  <a:ea typeface="ＭＳ Ｐゴシック" pitchFamily="34" charset="-128"/>
                </a:rPr>
                <a:t>Base de datos de la</a:t>
              </a:r>
            </a:p>
            <a:p>
              <a:pPr algn="ctr">
                <a:spcBef>
                  <a:spcPct val="30000"/>
                </a:spcBef>
              </a:pPr>
              <a:r>
                <a:rPr lang="es-MX" sz="1400" dirty="0" smtClean="0">
                  <a:solidFill>
                    <a:schemeClr val="bg1"/>
                  </a:solidFill>
                  <a:ea typeface="ＭＳ Ｐゴシック" pitchFamily="34" charset="-128"/>
                </a:rPr>
                <a:t>comunidad</a:t>
              </a:r>
              <a:endParaRPr lang="es-ES" sz="1400" dirty="0">
                <a:solidFill>
                  <a:schemeClr val="bg1"/>
                </a:solidFill>
                <a:ea typeface="ＭＳ Ｐゴシック" pitchFamily="34" charset="-128"/>
              </a:endParaRPr>
            </a:p>
          </p:txBody>
        </p:sp>
        <p:sp>
          <p:nvSpPr>
            <p:cNvPr id="5" name="Oval 5"/>
            <p:cNvSpPr>
              <a:spLocks noChangeArrowheads="1"/>
            </p:cNvSpPr>
            <p:nvPr/>
          </p:nvSpPr>
          <p:spPr bwMode="auto">
            <a:xfrm>
              <a:off x="4143372" y="4071942"/>
              <a:ext cx="2514637" cy="1223962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60000"/>
                    <a:lumOff val="40000"/>
                  </a:schemeClr>
                </a:gs>
                <a:gs pos="100000">
                  <a:schemeClr val="tx1"/>
                </a:gs>
              </a:gsLst>
              <a:lin ang="5400000" scaled="1"/>
              <a:tileRect/>
            </a:gradFill>
            <a:ln w="2857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spcBef>
                  <a:spcPct val="30000"/>
                </a:spcBef>
              </a:pPr>
              <a:r>
                <a:rPr lang="es-MX" sz="1400" dirty="0" smtClean="0">
                  <a:solidFill>
                    <a:schemeClr val="bg1"/>
                  </a:solidFill>
                  <a:ea typeface="ＭＳ Ｐゴシック" pitchFamily="34" charset="-128"/>
                </a:rPr>
                <a:t>Estudiantes</a:t>
              </a:r>
              <a:endParaRPr lang="es-ES" sz="1400" dirty="0">
                <a:solidFill>
                  <a:schemeClr val="bg1"/>
                </a:solidFill>
                <a:ea typeface="ＭＳ Ｐゴシック" pitchFamily="34" charset="-128"/>
              </a:endParaRPr>
            </a:p>
          </p:txBody>
        </p:sp>
        <p:sp>
          <p:nvSpPr>
            <p:cNvPr id="6" name="Oval 5"/>
            <p:cNvSpPr>
              <a:spLocks noChangeArrowheads="1"/>
            </p:cNvSpPr>
            <p:nvPr/>
          </p:nvSpPr>
          <p:spPr bwMode="auto">
            <a:xfrm>
              <a:off x="6629395" y="4071942"/>
              <a:ext cx="2514637" cy="1223962"/>
            </a:xfrm>
            <a:prstGeom prst="ellipse">
              <a:avLst/>
            </a:prstGeom>
            <a:gradFill flip="none" rotWithShape="1">
              <a:gsLst>
                <a:gs pos="0">
                  <a:srgbClr val="996633"/>
                </a:gs>
                <a:gs pos="100000">
                  <a:schemeClr val="tx1"/>
                </a:gs>
              </a:gsLst>
              <a:lin ang="5400000" scaled="1"/>
              <a:tileRect/>
            </a:gradFill>
            <a:ln w="2857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spcBef>
                  <a:spcPct val="30000"/>
                </a:spcBef>
              </a:pPr>
              <a:r>
                <a:rPr lang="es-MX" sz="1400" dirty="0" smtClean="0">
                  <a:solidFill>
                    <a:schemeClr val="bg1"/>
                  </a:solidFill>
                  <a:ea typeface="ＭＳ Ｐゴシック" pitchFamily="34" charset="-128"/>
                </a:rPr>
                <a:t>Trabajadores</a:t>
              </a:r>
              <a:endParaRPr lang="es-ES" sz="1400" dirty="0">
                <a:solidFill>
                  <a:schemeClr val="bg1"/>
                </a:solidFill>
                <a:ea typeface="ＭＳ Ｐゴシック" pitchFamily="34" charset="-128"/>
              </a:endParaRPr>
            </a:p>
          </p:txBody>
        </p:sp>
      </p:grpSp>
      <p:sp>
        <p:nvSpPr>
          <p:cNvPr id="8" name="7 CuadroTexto"/>
          <p:cNvSpPr txBox="1"/>
          <p:nvPr/>
        </p:nvSpPr>
        <p:spPr>
          <a:xfrm>
            <a:off x="285720" y="1500174"/>
            <a:ext cx="428628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8288" indent="-268288" algn="just">
              <a:buBlip>
                <a:blip r:embed="rId2"/>
              </a:buBlip>
            </a:pPr>
            <a:r>
              <a:rPr lang="es-ES" sz="2000" dirty="0" smtClean="0">
                <a:solidFill>
                  <a:schemeClr val="accent2"/>
                </a:solidFill>
              </a:rPr>
              <a:t>Colaboración entre entidades universitarias: apertura de intercambio de información</a:t>
            </a:r>
          </a:p>
          <a:p>
            <a:pPr marL="268288" indent="-268288" algn="just">
              <a:buBlip>
                <a:blip r:embed="rId2"/>
              </a:buBlip>
            </a:pPr>
            <a:endParaRPr lang="es-ES" sz="2000" dirty="0" smtClean="0">
              <a:solidFill>
                <a:schemeClr val="accent2"/>
              </a:solidFill>
            </a:endParaRPr>
          </a:p>
          <a:p>
            <a:pPr marL="268288" indent="-268288" algn="just">
              <a:buBlip>
                <a:blip r:embed="rId2"/>
              </a:buBlip>
            </a:pPr>
            <a:r>
              <a:rPr lang="es-ES" sz="2000" dirty="0" smtClean="0">
                <a:solidFill>
                  <a:schemeClr val="accent2"/>
                </a:solidFill>
              </a:rPr>
              <a:t>Orientación al servicio</a:t>
            </a:r>
          </a:p>
          <a:p>
            <a:pPr marL="268288" indent="-268288" algn="just">
              <a:buBlip>
                <a:blip r:embed="rId2"/>
              </a:buBlip>
            </a:pPr>
            <a:endParaRPr lang="es-ES" sz="2000" dirty="0" smtClean="0">
              <a:solidFill>
                <a:schemeClr val="accent2"/>
              </a:solidFill>
            </a:endParaRPr>
          </a:p>
          <a:p>
            <a:pPr marL="268288" indent="-268288" algn="just">
              <a:buBlip>
                <a:blip r:embed="rId2"/>
              </a:buBlip>
            </a:pPr>
            <a:r>
              <a:rPr lang="es-ES" sz="2000" dirty="0" smtClean="0">
                <a:solidFill>
                  <a:schemeClr val="accent2"/>
                </a:solidFill>
              </a:rPr>
              <a:t>Identificación del perfil y roles del universitario, así como sus actividades académicas y profesionales</a:t>
            </a:r>
          </a:p>
          <a:p>
            <a:pPr marL="268288" indent="-268288" algn="just">
              <a:buBlip>
                <a:blip r:embed="rId2"/>
              </a:buBlip>
            </a:pPr>
            <a:endParaRPr lang="es-ES" sz="2000" dirty="0" smtClean="0">
              <a:solidFill>
                <a:schemeClr val="accent2"/>
              </a:solidFill>
            </a:endParaRPr>
          </a:p>
          <a:p>
            <a:pPr marL="268288" indent="-268288" algn="just">
              <a:buBlip>
                <a:blip r:embed="rId2"/>
              </a:buBlip>
            </a:pPr>
            <a:r>
              <a:rPr lang="es-ES" sz="2000" dirty="0" smtClean="0">
                <a:solidFill>
                  <a:schemeClr val="accent2"/>
                </a:solidFill>
              </a:rPr>
              <a:t>Vigencia y relaciones actuales con la UNAM</a:t>
            </a:r>
            <a:endParaRPr lang="es-ES" sz="2000" dirty="0">
              <a:solidFill>
                <a:schemeClr val="accent2"/>
              </a:solidFill>
            </a:endParaRPr>
          </a:p>
        </p:txBody>
      </p:sp>
      <p:sp>
        <p:nvSpPr>
          <p:cNvPr id="9" name="Oval 5"/>
          <p:cNvSpPr>
            <a:spLocks noChangeArrowheads="1"/>
          </p:cNvSpPr>
          <p:nvPr/>
        </p:nvSpPr>
        <p:spPr bwMode="auto">
          <a:xfrm>
            <a:off x="7143768" y="4714884"/>
            <a:ext cx="1857388" cy="652459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25000"/>
                  <a:alpha val="69000"/>
                </a:schemeClr>
              </a:gs>
              <a:gs pos="100000">
                <a:schemeClr val="tx1"/>
              </a:gs>
            </a:gsLst>
            <a:lin ang="5400000" scaled="1"/>
            <a:tileRect/>
          </a:gradFill>
          <a:ln w="28575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30000"/>
              </a:spcBef>
            </a:pPr>
            <a:r>
              <a:rPr lang="es-MX" sz="1400" dirty="0" smtClean="0">
                <a:solidFill>
                  <a:schemeClr val="bg1"/>
                </a:solidFill>
                <a:ea typeface="ＭＳ Ｐゴシック" pitchFamily="34" charset="-128"/>
              </a:rPr>
              <a:t>Invitados</a:t>
            </a:r>
            <a:endParaRPr lang="es-ES" sz="1400" dirty="0">
              <a:solidFill>
                <a:schemeClr val="bg1"/>
              </a:solidFill>
              <a:ea typeface="ＭＳ Ｐゴシック" pitchFamily="34" charset="-128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5715008" y="5429264"/>
            <a:ext cx="32147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8288" indent="-268288" algn="just"/>
            <a:r>
              <a:rPr lang="es-ES" sz="2000" dirty="0" smtClean="0">
                <a:solidFill>
                  <a:srgbClr val="0070C0"/>
                </a:solidFill>
              </a:rPr>
              <a:t>Apoyo de DGAE y DGP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 dirty="0"/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0" y="38671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 l="9961" t="17117" r="10937" b="4504"/>
          <a:stretch>
            <a:fillRect/>
          </a:stretch>
        </p:blipFill>
        <p:spPr bwMode="auto">
          <a:xfrm>
            <a:off x="2571736" y="2500306"/>
            <a:ext cx="3745751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Oval 5"/>
          <p:cNvSpPr>
            <a:spLocks noChangeArrowheads="1"/>
          </p:cNvSpPr>
          <p:nvPr/>
        </p:nvSpPr>
        <p:spPr bwMode="auto">
          <a:xfrm>
            <a:off x="142844" y="2143116"/>
            <a:ext cx="2159000" cy="1223963"/>
          </a:xfrm>
          <a:prstGeom prst="ellipse">
            <a:avLst/>
          </a:prstGeom>
          <a:gradFill rotWithShape="1">
            <a:gsLst>
              <a:gs pos="0">
                <a:srgbClr val="008080"/>
              </a:gs>
              <a:gs pos="100000">
                <a:schemeClr val="tx1"/>
              </a:gs>
            </a:gsLst>
            <a:path path="shape">
              <a:fillToRect l="50000" t="50000" r="50000" b="50000"/>
            </a:path>
          </a:gradFill>
          <a:ln w="2857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30000"/>
              </a:spcBef>
            </a:pPr>
            <a:r>
              <a:rPr lang="es-MX" sz="1400" dirty="0" smtClean="0">
                <a:solidFill>
                  <a:schemeClr val="bg1"/>
                </a:solidFill>
                <a:ea typeface="ＭＳ Ｐゴシック" pitchFamily="34" charset="-128"/>
              </a:rPr>
              <a:t>Avisos </a:t>
            </a:r>
          </a:p>
          <a:p>
            <a:pPr algn="ctr">
              <a:spcBef>
                <a:spcPct val="30000"/>
              </a:spcBef>
            </a:pPr>
            <a:r>
              <a:rPr lang="es-MX" sz="1400" dirty="0" smtClean="0">
                <a:solidFill>
                  <a:schemeClr val="bg1"/>
                </a:solidFill>
                <a:ea typeface="ＭＳ Ｐゴシック" pitchFamily="34" charset="-128"/>
              </a:rPr>
              <a:t>dirigidos</a:t>
            </a:r>
            <a:endParaRPr lang="es-ES" sz="1400" dirty="0">
              <a:solidFill>
                <a:schemeClr val="bg1"/>
              </a:solidFill>
              <a:ea typeface="ＭＳ Ｐゴシック" pitchFamily="34" charset="-128"/>
            </a:endParaRPr>
          </a:p>
        </p:txBody>
      </p:sp>
      <p:sp>
        <p:nvSpPr>
          <p:cNvPr id="9" name="Oval 5"/>
          <p:cNvSpPr>
            <a:spLocks noChangeArrowheads="1"/>
          </p:cNvSpPr>
          <p:nvPr/>
        </p:nvSpPr>
        <p:spPr bwMode="auto">
          <a:xfrm>
            <a:off x="6572264" y="1142984"/>
            <a:ext cx="2159000" cy="1223963"/>
          </a:xfrm>
          <a:prstGeom prst="ellipse">
            <a:avLst/>
          </a:prstGeom>
          <a:gradFill rotWithShape="1">
            <a:gsLst>
              <a:gs pos="0">
                <a:srgbClr val="008080"/>
              </a:gs>
              <a:gs pos="100000">
                <a:schemeClr val="tx1"/>
              </a:gs>
            </a:gsLst>
            <a:path path="shape">
              <a:fillToRect l="50000" t="50000" r="50000" b="50000"/>
            </a:path>
          </a:gradFill>
          <a:ln w="2857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30000"/>
              </a:spcBef>
            </a:pPr>
            <a:r>
              <a:rPr lang="es-MX" sz="1400" dirty="0" smtClean="0">
                <a:solidFill>
                  <a:schemeClr val="bg1"/>
                </a:solidFill>
                <a:ea typeface="ＭＳ Ｐゴシック" pitchFamily="34" charset="-128"/>
              </a:rPr>
              <a:t>Independiente</a:t>
            </a:r>
          </a:p>
          <a:p>
            <a:pPr algn="ctr">
              <a:spcBef>
                <a:spcPct val="30000"/>
              </a:spcBef>
            </a:pPr>
            <a:r>
              <a:rPr lang="es-MX" sz="1400" dirty="0" smtClean="0">
                <a:solidFill>
                  <a:schemeClr val="bg1"/>
                </a:solidFill>
                <a:ea typeface="ＭＳ Ｐゴシック" pitchFamily="34" charset="-128"/>
              </a:rPr>
              <a:t>de la plataforma</a:t>
            </a:r>
          </a:p>
          <a:p>
            <a:pPr algn="ctr">
              <a:spcBef>
                <a:spcPct val="30000"/>
              </a:spcBef>
            </a:pPr>
            <a:r>
              <a:rPr lang="es-MX" sz="1400" dirty="0" smtClean="0">
                <a:solidFill>
                  <a:schemeClr val="bg1"/>
                </a:solidFill>
                <a:ea typeface="ＭＳ Ｐゴシック" pitchFamily="34" charset="-128"/>
              </a:rPr>
              <a:t>tecnológica</a:t>
            </a:r>
            <a:endParaRPr lang="es-ES" sz="1400" dirty="0">
              <a:solidFill>
                <a:schemeClr val="bg1"/>
              </a:solidFill>
              <a:ea typeface="ＭＳ Ｐゴシック" pitchFamily="34" charset="-128"/>
            </a:endParaRPr>
          </a:p>
        </p:txBody>
      </p:sp>
      <p:sp>
        <p:nvSpPr>
          <p:cNvPr id="10" name="Oval 5"/>
          <p:cNvSpPr>
            <a:spLocks noChangeArrowheads="1"/>
          </p:cNvSpPr>
          <p:nvPr/>
        </p:nvSpPr>
        <p:spPr bwMode="auto">
          <a:xfrm>
            <a:off x="3000364" y="1071546"/>
            <a:ext cx="2286016" cy="1223963"/>
          </a:xfrm>
          <a:prstGeom prst="ellipse">
            <a:avLst/>
          </a:prstGeom>
          <a:gradFill rotWithShape="1">
            <a:gsLst>
              <a:gs pos="0">
                <a:srgbClr val="008080"/>
              </a:gs>
              <a:gs pos="100000">
                <a:schemeClr val="tx1"/>
              </a:gs>
            </a:gsLst>
            <a:path path="shape">
              <a:fillToRect l="50000" t="50000" r="50000" b="50000"/>
            </a:path>
          </a:gradFill>
          <a:ln w="2857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30000"/>
              </a:spcBef>
            </a:pPr>
            <a:r>
              <a:rPr lang="es-MX" sz="1400" dirty="0">
                <a:solidFill>
                  <a:schemeClr val="bg1"/>
                </a:solidFill>
                <a:ea typeface="ＭＳ Ｐゴシック" pitchFamily="34" charset="-128"/>
              </a:rPr>
              <a:t>Mecanismos de </a:t>
            </a:r>
            <a:endParaRPr lang="es-MX" sz="1400" dirty="0" smtClean="0">
              <a:solidFill>
                <a:schemeClr val="bg1"/>
              </a:solidFill>
              <a:ea typeface="ＭＳ Ｐゴシック" pitchFamily="34" charset="-128"/>
            </a:endParaRPr>
          </a:p>
          <a:p>
            <a:pPr algn="ctr">
              <a:spcBef>
                <a:spcPct val="30000"/>
              </a:spcBef>
            </a:pPr>
            <a:r>
              <a:rPr lang="es-MX" sz="1400" dirty="0" smtClean="0">
                <a:solidFill>
                  <a:schemeClr val="bg1"/>
                </a:solidFill>
                <a:ea typeface="ＭＳ Ｐゴシック" pitchFamily="34" charset="-128"/>
              </a:rPr>
              <a:t>consulta e intercambio de </a:t>
            </a:r>
          </a:p>
          <a:p>
            <a:pPr algn="ctr">
              <a:spcBef>
                <a:spcPct val="30000"/>
              </a:spcBef>
            </a:pPr>
            <a:r>
              <a:rPr lang="es-MX" sz="1400" dirty="0" smtClean="0">
                <a:solidFill>
                  <a:schemeClr val="bg1"/>
                </a:solidFill>
                <a:ea typeface="ＭＳ Ｐゴシック" pitchFamily="34" charset="-128"/>
              </a:rPr>
              <a:t>datos</a:t>
            </a:r>
            <a:endParaRPr lang="es-ES" sz="1400" dirty="0">
              <a:solidFill>
                <a:schemeClr val="bg1"/>
              </a:solidFill>
              <a:ea typeface="ＭＳ Ｐゴシック" pitchFamily="34" charset="-128"/>
            </a:endParaRPr>
          </a:p>
        </p:txBody>
      </p:sp>
      <p:sp>
        <p:nvSpPr>
          <p:cNvPr id="11" name="Oval 5"/>
          <p:cNvSpPr>
            <a:spLocks noChangeArrowheads="1"/>
          </p:cNvSpPr>
          <p:nvPr/>
        </p:nvSpPr>
        <p:spPr bwMode="auto">
          <a:xfrm>
            <a:off x="3357554" y="5000636"/>
            <a:ext cx="2159000" cy="1223963"/>
          </a:xfrm>
          <a:prstGeom prst="ellipse">
            <a:avLst/>
          </a:prstGeom>
          <a:gradFill rotWithShape="1">
            <a:gsLst>
              <a:gs pos="0">
                <a:srgbClr val="008080"/>
              </a:gs>
              <a:gs pos="100000">
                <a:schemeClr val="tx1"/>
              </a:gs>
            </a:gsLst>
            <a:path path="shape">
              <a:fillToRect l="50000" t="50000" r="50000" b="50000"/>
            </a:path>
          </a:gradFill>
          <a:ln w="2857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30000"/>
              </a:spcBef>
            </a:pPr>
            <a:r>
              <a:rPr lang="es-MX" sz="1400" dirty="0" smtClean="0">
                <a:solidFill>
                  <a:schemeClr val="bg1"/>
                </a:solidFill>
                <a:ea typeface="ＭＳ Ｐゴシック" pitchFamily="34" charset="-128"/>
              </a:rPr>
              <a:t>Sistemas y</a:t>
            </a:r>
          </a:p>
          <a:p>
            <a:pPr algn="ctr">
              <a:spcBef>
                <a:spcPct val="30000"/>
              </a:spcBef>
            </a:pPr>
            <a:r>
              <a:rPr lang="es-MX" sz="1400" dirty="0" smtClean="0">
                <a:solidFill>
                  <a:schemeClr val="bg1"/>
                </a:solidFill>
                <a:ea typeface="ＭＳ Ｐゴシック" pitchFamily="34" charset="-128"/>
              </a:rPr>
              <a:t> servicios </a:t>
            </a:r>
          </a:p>
          <a:p>
            <a:pPr algn="ctr">
              <a:spcBef>
                <a:spcPct val="30000"/>
              </a:spcBef>
            </a:pPr>
            <a:r>
              <a:rPr lang="es-MX" sz="1400" dirty="0" smtClean="0">
                <a:solidFill>
                  <a:schemeClr val="bg1"/>
                </a:solidFill>
                <a:ea typeface="ＭＳ Ｐゴシック" pitchFamily="34" charset="-128"/>
              </a:rPr>
              <a:t>por rol y perfil</a:t>
            </a:r>
            <a:endParaRPr lang="es-ES" sz="1400" dirty="0">
              <a:solidFill>
                <a:schemeClr val="bg1"/>
              </a:solidFill>
              <a:ea typeface="ＭＳ Ｐゴシック" pitchFamily="34" charset="-128"/>
            </a:endParaRPr>
          </a:p>
        </p:txBody>
      </p:sp>
      <p:sp>
        <p:nvSpPr>
          <p:cNvPr id="12" name="Oval 5"/>
          <p:cNvSpPr>
            <a:spLocks noChangeArrowheads="1"/>
          </p:cNvSpPr>
          <p:nvPr/>
        </p:nvSpPr>
        <p:spPr bwMode="auto">
          <a:xfrm>
            <a:off x="6715140" y="2928934"/>
            <a:ext cx="2159000" cy="1223963"/>
          </a:xfrm>
          <a:prstGeom prst="ellipse">
            <a:avLst/>
          </a:prstGeom>
          <a:gradFill rotWithShape="1">
            <a:gsLst>
              <a:gs pos="0">
                <a:srgbClr val="008080"/>
              </a:gs>
              <a:gs pos="100000">
                <a:schemeClr val="tx1"/>
              </a:gs>
            </a:gsLst>
            <a:path path="shape">
              <a:fillToRect l="50000" t="50000" r="50000" b="50000"/>
            </a:path>
          </a:gradFill>
          <a:ln w="2857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30000"/>
              </a:spcBef>
            </a:pPr>
            <a:r>
              <a:rPr lang="es-MX" sz="1400" dirty="0" smtClean="0">
                <a:solidFill>
                  <a:schemeClr val="bg1"/>
                </a:solidFill>
                <a:ea typeface="ＭＳ Ｐゴシック" pitchFamily="34" charset="-128"/>
              </a:rPr>
              <a:t>Manejo de sesiones </a:t>
            </a:r>
          </a:p>
          <a:p>
            <a:pPr algn="ctr">
              <a:spcBef>
                <a:spcPct val="30000"/>
              </a:spcBef>
            </a:pPr>
            <a:r>
              <a:rPr lang="es-MX" sz="1400" dirty="0" smtClean="0">
                <a:solidFill>
                  <a:schemeClr val="bg1"/>
                </a:solidFill>
                <a:ea typeface="ＭＳ Ｐゴシック" pitchFamily="34" charset="-128"/>
              </a:rPr>
              <a:t>seguras</a:t>
            </a:r>
            <a:endParaRPr lang="es-ES" sz="1400" dirty="0">
              <a:solidFill>
                <a:schemeClr val="bg1"/>
              </a:solidFill>
              <a:ea typeface="ＭＳ Ｐゴシック" pitchFamily="34" charset="-128"/>
            </a:endParaRPr>
          </a:p>
        </p:txBody>
      </p:sp>
      <p:sp>
        <p:nvSpPr>
          <p:cNvPr id="13" name="Oval 5"/>
          <p:cNvSpPr>
            <a:spLocks noChangeArrowheads="1"/>
          </p:cNvSpPr>
          <p:nvPr/>
        </p:nvSpPr>
        <p:spPr bwMode="auto">
          <a:xfrm>
            <a:off x="0" y="4143380"/>
            <a:ext cx="2301876" cy="1214446"/>
          </a:xfrm>
          <a:prstGeom prst="ellipse">
            <a:avLst/>
          </a:prstGeom>
          <a:gradFill rotWithShape="1">
            <a:gsLst>
              <a:gs pos="0">
                <a:srgbClr val="008080"/>
              </a:gs>
              <a:gs pos="100000">
                <a:schemeClr val="tx1"/>
              </a:gs>
            </a:gsLst>
            <a:path path="shape">
              <a:fillToRect l="50000" t="50000" r="50000" b="50000"/>
            </a:path>
          </a:gradFill>
          <a:ln w="2857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30000"/>
              </a:spcBef>
            </a:pPr>
            <a:r>
              <a:rPr lang="es-MX" sz="1400" dirty="0" smtClean="0">
                <a:solidFill>
                  <a:schemeClr val="bg1"/>
                </a:solidFill>
                <a:ea typeface="ＭＳ Ｐゴシック" pitchFamily="34" charset="-128"/>
              </a:rPr>
              <a:t>Aprovecha las </a:t>
            </a:r>
          </a:p>
          <a:p>
            <a:pPr algn="ctr">
              <a:spcBef>
                <a:spcPct val="30000"/>
              </a:spcBef>
            </a:pPr>
            <a:r>
              <a:rPr lang="es-MX" sz="1400" dirty="0" smtClean="0">
                <a:solidFill>
                  <a:schemeClr val="bg1"/>
                </a:solidFill>
                <a:ea typeface="ＭＳ Ｐゴシック" pitchFamily="34" charset="-128"/>
              </a:rPr>
              <a:t>relaciones de  confianza </a:t>
            </a:r>
          </a:p>
          <a:p>
            <a:pPr algn="ctr">
              <a:spcBef>
                <a:spcPct val="30000"/>
              </a:spcBef>
            </a:pPr>
            <a:r>
              <a:rPr lang="es-MX" sz="1400" dirty="0" smtClean="0">
                <a:solidFill>
                  <a:schemeClr val="bg1"/>
                </a:solidFill>
                <a:ea typeface="ＭＳ Ｐゴシック" pitchFamily="34" charset="-128"/>
              </a:rPr>
              <a:t>entre</a:t>
            </a:r>
          </a:p>
          <a:p>
            <a:pPr algn="ctr">
              <a:spcBef>
                <a:spcPct val="30000"/>
              </a:spcBef>
            </a:pPr>
            <a:r>
              <a:rPr lang="es-MX" sz="1400" dirty="0" smtClean="0">
                <a:solidFill>
                  <a:schemeClr val="bg1"/>
                </a:solidFill>
                <a:ea typeface="ＭＳ Ｐゴシック" pitchFamily="34" charset="-128"/>
              </a:rPr>
              <a:t>aplicaciones</a:t>
            </a:r>
            <a:endParaRPr lang="es-ES" sz="1400" dirty="0">
              <a:solidFill>
                <a:schemeClr val="bg1"/>
              </a:solidFill>
              <a:ea typeface="ＭＳ Ｐゴシック" pitchFamily="34" charset="-128"/>
            </a:endParaRPr>
          </a:p>
        </p:txBody>
      </p:sp>
      <p:sp>
        <p:nvSpPr>
          <p:cNvPr id="14" name="Oval 5"/>
          <p:cNvSpPr>
            <a:spLocks noChangeArrowheads="1"/>
          </p:cNvSpPr>
          <p:nvPr/>
        </p:nvSpPr>
        <p:spPr bwMode="auto">
          <a:xfrm>
            <a:off x="6715140" y="4633929"/>
            <a:ext cx="2159000" cy="1223963"/>
          </a:xfrm>
          <a:prstGeom prst="ellipse">
            <a:avLst/>
          </a:prstGeom>
          <a:gradFill rotWithShape="1">
            <a:gsLst>
              <a:gs pos="0">
                <a:srgbClr val="008080"/>
              </a:gs>
              <a:gs pos="100000">
                <a:schemeClr val="tx1"/>
              </a:gs>
            </a:gsLst>
            <a:path path="shape">
              <a:fillToRect l="50000" t="50000" r="50000" b="50000"/>
            </a:path>
          </a:gradFill>
          <a:ln w="2857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30000"/>
              </a:spcBef>
            </a:pPr>
            <a:r>
              <a:rPr lang="es-MX" sz="1400" dirty="0" smtClean="0">
                <a:solidFill>
                  <a:schemeClr val="bg1"/>
                </a:solidFill>
                <a:ea typeface="ＭＳ Ｐゴシック" pitchFamily="34" charset="-128"/>
              </a:rPr>
              <a:t>Contraseña única</a:t>
            </a:r>
            <a:endParaRPr lang="es-ES" sz="1400" dirty="0">
              <a:solidFill>
                <a:schemeClr val="bg1"/>
              </a:solidFill>
              <a:ea typeface="ＭＳ Ｐゴシック" pitchFamily="34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Presentacion">
  <a:themeElements>
    <a:clrScheme name="1_Diseño personaliz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iseño personaliz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iseño personaliz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iseño personaliz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iseño personaliz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iseño personaliz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iseño personaliz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iseño personaliz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iseño personaliz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iseño personaliz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iseño personaliz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iseño personaliz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iseño personaliz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iseño personaliz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Presentacion</Template>
  <TotalTime>1518</TotalTime>
  <Words>114</Words>
  <Application>Microsoft Office PowerPoint</Application>
  <PresentationFormat>Presentación en pantalla (4:3)</PresentationFormat>
  <Paragraphs>49</Paragraphs>
  <Slides>5</Slides>
  <Notes>3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6" baseType="lpstr">
      <vt:lpstr>Presentacion</vt:lpstr>
      <vt:lpstr>Diapositiva 1</vt:lpstr>
      <vt:lpstr>Diapositiva 2</vt:lpstr>
      <vt:lpstr>Diapositiva 3</vt:lpstr>
      <vt:lpstr>Creación de relaciones de confianza y valor entre entidades</vt:lpstr>
      <vt:lpstr>Diapositiva 5</vt:lpstr>
    </vt:vector>
  </TitlesOfParts>
  <Company>Usuario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Nombre del taller</dc:title>
  <dc:creator>ITZEL</dc:creator>
  <cp:lastModifiedBy>Dirección de Sistemas</cp:lastModifiedBy>
  <cp:revision>49</cp:revision>
  <dcterms:created xsi:type="dcterms:W3CDTF">2011-02-14T18:04:58Z</dcterms:created>
  <dcterms:modified xsi:type="dcterms:W3CDTF">2011-03-11T21:03:11Z</dcterms:modified>
</cp:coreProperties>
</file>