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58" r:id="rId4"/>
    <p:sldId id="259" r:id="rId5"/>
    <p:sldId id="278" r:id="rId6"/>
    <p:sldId id="260" r:id="rId7"/>
    <p:sldId id="261" r:id="rId8"/>
    <p:sldId id="262" r:id="rId9"/>
    <p:sldId id="263" r:id="rId10"/>
    <p:sldId id="264" r:id="rId11"/>
    <p:sldId id="265" r:id="rId12"/>
    <p:sldId id="266" r:id="rId13"/>
    <p:sldId id="306" r:id="rId14"/>
    <p:sldId id="312" r:id="rId15"/>
    <p:sldId id="267" r:id="rId16"/>
    <p:sldId id="268" r:id="rId17"/>
    <p:sldId id="269" r:id="rId18"/>
    <p:sldId id="290" r:id="rId19"/>
    <p:sldId id="281" r:id="rId20"/>
    <p:sldId id="313" r:id="rId21"/>
    <p:sldId id="291" r:id="rId22"/>
    <p:sldId id="270" r:id="rId23"/>
    <p:sldId id="273" r:id="rId24"/>
    <p:sldId id="282" r:id="rId25"/>
    <p:sldId id="283" r:id="rId26"/>
    <p:sldId id="284" r:id="rId27"/>
    <p:sldId id="285" r:id="rId28"/>
    <p:sldId id="286" r:id="rId29"/>
    <p:sldId id="287" r:id="rId30"/>
    <p:sldId id="288" r:id="rId31"/>
    <p:sldId id="301" r:id="rId32"/>
    <p:sldId id="302" r:id="rId33"/>
    <p:sldId id="303" r:id="rId34"/>
    <p:sldId id="304" r:id="rId35"/>
    <p:sldId id="296" r:id="rId36"/>
    <p:sldId id="297" r:id="rId37"/>
    <p:sldId id="300" r:id="rId38"/>
    <p:sldId id="299" r:id="rId39"/>
    <p:sldId id="274" r:id="rId40"/>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9F1"/>
    <a:srgbClr val="F0F3E1"/>
    <a:srgbClr val="ECEFD9"/>
    <a:srgbClr val="E6EACC"/>
    <a:srgbClr val="E0E9CD"/>
    <a:srgbClr val="DBEEC8"/>
    <a:srgbClr val="000066"/>
    <a:srgbClr val="2C6C08"/>
    <a:srgbClr val="FFEFEF"/>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2816" y="-11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40568"/>
            <a:ext cx="7772400" cy="1960033"/>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5181600"/>
            <a:ext cx="64008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AAE4AB45-7406-4CDA-8758-26A18B0B70C7}" type="datetimeFigureOut">
              <a:rPr lang="en-US" smtClean="0"/>
              <a:pPr/>
              <a:t>24/08/12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AAE4AB45-7406-4CDA-8758-26A18B0B70C7}" type="datetimeFigureOut">
              <a:rPr lang="en-US" smtClean="0"/>
              <a:pPr/>
              <a:t>24/08/12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8951"/>
            <a:ext cx="2057400" cy="104013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488951"/>
            <a:ext cx="601980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AAE4AB45-7406-4CDA-8758-26A18B0B70C7}" type="datetimeFigureOut">
              <a:rPr lang="en-US" smtClean="0"/>
              <a:pPr/>
              <a:t>24/08/12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AAE4AB45-7406-4CDA-8758-26A18B0B70C7}" type="datetimeFigureOut">
              <a:rPr lang="en-US" smtClean="0"/>
              <a:pPr/>
              <a:t>24/08/12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875867"/>
            <a:ext cx="7772400" cy="1816100"/>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3875618"/>
            <a:ext cx="77724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4AB45-7406-4CDA-8758-26A18B0B70C7}" type="datetimeFigureOut">
              <a:rPr lang="en-US" smtClean="0"/>
              <a:pPr/>
              <a:t>24/08/12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2844800"/>
            <a:ext cx="4038600"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2844800"/>
            <a:ext cx="4038600"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AAE4AB45-7406-4CDA-8758-26A18B0B70C7}" type="datetimeFigureOut">
              <a:rPr lang="en-US" smtClean="0"/>
              <a:pPr/>
              <a:t>24/08/12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6184"/>
            <a:ext cx="8229600" cy="1524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2046817"/>
            <a:ext cx="404018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9833"/>
            <a:ext cx="404018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6" y="2046817"/>
            <a:ext cx="4041775"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899833"/>
            <a:ext cx="4041775"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AAE4AB45-7406-4CDA-8758-26A18B0B70C7}" type="datetimeFigureOut">
              <a:rPr lang="en-US" smtClean="0"/>
              <a:pPr/>
              <a:t>24/08/12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AAE4AB45-7406-4CDA-8758-26A18B0B70C7}" type="datetimeFigureOut">
              <a:rPr lang="en-US" smtClean="0"/>
              <a:pPr/>
              <a:t>24/08/12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4AB45-7406-4CDA-8758-26A18B0B70C7}" type="datetimeFigureOut">
              <a:rPr lang="en-US" smtClean="0"/>
              <a:pPr/>
              <a:t>24/08/12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364067"/>
            <a:ext cx="5111750"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1" y="1913467"/>
            <a:ext cx="3008313"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4AB45-7406-4CDA-8758-26A18B0B70C7}" type="datetimeFigureOut">
              <a:rPr lang="en-US" smtClean="0"/>
              <a:pPr/>
              <a:t>24/08/12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6400800"/>
            <a:ext cx="5486400" cy="755651"/>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817033"/>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7156451"/>
            <a:ext cx="54864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4AB45-7406-4CDA-8758-26A18B0B70C7}" type="datetimeFigureOut">
              <a:rPr lang="en-US" smtClean="0"/>
              <a:pPr/>
              <a:t>24/08/12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A10FD2-A47A-48FA-B883-02DD3880B601}"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184"/>
            <a:ext cx="8229600" cy="1524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2133601"/>
            <a:ext cx="82296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8475134"/>
            <a:ext cx="21336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AE4AB45-7406-4CDA-8758-26A18B0B70C7}" type="datetimeFigureOut">
              <a:rPr lang="en-US" smtClean="0"/>
              <a:pPr/>
              <a:t>24/08/12</a:t>
            </a:fld>
            <a:endParaRPr lang="es-ES"/>
          </a:p>
        </p:txBody>
      </p:sp>
      <p:sp>
        <p:nvSpPr>
          <p:cNvPr id="5" name="Footer Placeholder 4"/>
          <p:cNvSpPr>
            <a:spLocks noGrp="1"/>
          </p:cNvSpPr>
          <p:nvPr>
            <p:ph type="ftr" sz="quarter" idx="3"/>
          </p:nvPr>
        </p:nvSpPr>
        <p:spPr>
          <a:xfrm>
            <a:off x="3124200" y="8475134"/>
            <a:ext cx="28956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8475134"/>
            <a:ext cx="21336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AA10FD2-A47A-48FA-B883-02DD3880B601}" type="slidenum">
              <a:rPr lang="es-ES" smtClean="0"/>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9144000"/>
            <a:chOff x="0" y="0"/>
            <a:chExt cx="9144000" cy="9144000"/>
          </a:xfrm>
        </p:grpSpPr>
        <p:pic>
          <p:nvPicPr>
            <p:cNvPr id="1026" name="Picture 2"/>
            <p:cNvPicPr>
              <a:picLocks noChangeAspect="1" noChangeArrowheads="1"/>
            </p:cNvPicPr>
            <p:nvPr/>
          </p:nvPicPr>
          <p:blipFill>
            <a:blip r:embed="rId2"/>
            <a:srcRect l="2500" t="2500" r="2500" b="2500"/>
            <a:stretch>
              <a:fillRect/>
            </a:stretch>
          </p:blipFill>
          <p:spPr bwMode="auto">
            <a:xfrm>
              <a:off x="0" y="0"/>
              <a:ext cx="9144000" cy="9144000"/>
            </a:xfrm>
            <a:prstGeom prst="rect">
              <a:avLst/>
            </a:prstGeom>
            <a:noFill/>
            <a:ln w="9525">
              <a:noFill/>
              <a:miter lim="800000"/>
              <a:headEnd/>
              <a:tailEnd/>
            </a:ln>
          </p:spPr>
        </p:pic>
        <p:sp>
          <p:nvSpPr>
            <p:cNvPr id="4" name="Rectangle 3"/>
            <p:cNvSpPr/>
            <p:nvPr/>
          </p:nvSpPr>
          <p:spPr>
            <a:xfrm>
              <a:off x="0" y="5373737"/>
              <a:ext cx="9144000" cy="3770263"/>
            </a:xfrm>
            <a:prstGeom prst="rect">
              <a:avLst/>
            </a:prstGeom>
          </p:spPr>
          <p:txBody>
            <a:bodyPr wrap="square">
              <a:spAutoFit/>
            </a:bodyPr>
            <a:lstStyle/>
            <a:p>
              <a:pPr algn="ctr"/>
              <a:r>
                <a:rPr lang="en-US" sz="23900" b="1" spc="-100" dirty="0">
                  <a:ln w="12700">
                    <a:solidFill>
                      <a:srgbClr val="B3058E"/>
                    </a:solidFill>
                    <a:prstDash val="solid"/>
                  </a:ln>
                  <a:solidFill>
                    <a:srgbClr val="B3058E"/>
                  </a:solidFill>
                  <a:effectLst>
                    <a:outerShdw blurRad="41275" dist="20320" dir="1800000" algn="tl" rotWithShape="0">
                      <a:srgbClr val="000000">
                        <a:alpha val="40000"/>
                      </a:srgbClr>
                    </a:outerShdw>
                  </a:effectLst>
                  <a:latin typeface="Times New Roman" pitchFamily="18" charset="0"/>
                  <a:cs typeface="Times New Roman" pitchFamily="18" charset="0"/>
                </a:rPr>
                <a:t>2</a:t>
              </a:r>
              <a:r>
                <a:rPr lang="en-US" sz="23900" b="1" spc="-100" dirty="0" smtClean="0">
                  <a:ln w="12700">
                    <a:solidFill>
                      <a:srgbClr val="B3058E"/>
                    </a:solidFill>
                    <a:prstDash val="solid"/>
                  </a:ln>
                  <a:solidFill>
                    <a:srgbClr val="B3058E"/>
                  </a:solidFill>
                  <a:effectLst>
                    <a:outerShdw blurRad="41275" dist="20320" dir="1800000" algn="tl" rotWithShape="0">
                      <a:srgbClr val="000000">
                        <a:alpha val="40000"/>
                      </a:srgbClr>
                    </a:outerShdw>
                  </a:effectLst>
                  <a:latin typeface="Times New Roman" pitchFamily="18" charset="0"/>
                  <a:cs typeface="Times New Roman" pitchFamily="18" charset="0"/>
                </a:rPr>
                <a:t>color</a:t>
              </a:r>
              <a:endParaRPr lang="en-US" sz="23900" b="1" spc="-100" dirty="0">
                <a:ln w="12700">
                  <a:solidFill>
                    <a:srgbClr val="B3058E"/>
                  </a:solidFill>
                  <a:prstDash val="solid"/>
                </a:ln>
                <a:solidFill>
                  <a:srgbClr val="B3058E"/>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71600" y="228600"/>
            <a:ext cx="7010400" cy="8492192"/>
            <a:chOff x="1371600" y="228600"/>
            <a:chExt cx="7010400" cy="8492192"/>
          </a:xfrm>
        </p:grpSpPr>
        <p:pic>
          <p:nvPicPr>
            <p:cNvPr id="48130" name="Picture 2"/>
            <p:cNvPicPr>
              <a:picLocks noChangeAspect="1" noChangeArrowheads="1"/>
            </p:cNvPicPr>
            <p:nvPr/>
          </p:nvPicPr>
          <p:blipFill>
            <a:blip r:embed="rId2"/>
            <a:srcRect/>
            <a:stretch>
              <a:fillRect/>
            </a:stretch>
          </p:blipFill>
          <p:spPr bwMode="auto">
            <a:xfrm>
              <a:off x="1371600" y="228600"/>
              <a:ext cx="6019800" cy="6019800"/>
            </a:xfrm>
            <a:prstGeom prst="rect">
              <a:avLst/>
            </a:prstGeom>
            <a:noFill/>
            <a:ln w="9525">
              <a:noFill/>
              <a:miter lim="800000"/>
              <a:headEnd/>
              <a:tailEnd/>
            </a:ln>
          </p:spPr>
        </p:pic>
        <p:sp>
          <p:nvSpPr>
            <p:cNvPr id="3" name="Rectangle 2"/>
            <p:cNvSpPr/>
            <p:nvPr/>
          </p:nvSpPr>
          <p:spPr>
            <a:xfrm>
              <a:off x="1371600" y="6781800"/>
              <a:ext cx="7010400" cy="1938992"/>
            </a:xfrm>
            <a:prstGeom prst="rect">
              <a:avLst/>
            </a:prstGeom>
          </p:spPr>
          <p:txBody>
            <a:bodyPr wrap="square">
              <a:spAutoFit/>
            </a:bodyPr>
            <a:lstStyle/>
            <a:p>
              <a:r>
                <a:rPr lang="es-ES" sz="4000" b="1" dirty="0" smtClean="0">
                  <a:latin typeface="Times New Roman" pitchFamily="18" charset="0"/>
                  <a:cs typeface="Times New Roman" pitchFamily="18" charset="0"/>
                </a:rPr>
                <a:t>Relación análoga </a:t>
              </a:r>
              <a:r>
                <a:rPr lang="es-ES" sz="4000" dirty="0" smtClean="0">
                  <a:latin typeface="Times New Roman" pitchFamily="18" charset="0"/>
                  <a:cs typeface="Times New Roman" pitchFamily="18" charset="0"/>
                </a:rPr>
                <a:t>estos colores localizados uno junto a otro en el círculo cromático</a:t>
              </a:r>
              <a:endParaRPr lang="es-ES" sz="4000"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2960" y="381000"/>
            <a:ext cx="6873240" cy="8187392"/>
            <a:chOff x="822960" y="381000"/>
            <a:chExt cx="6873240" cy="8187392"/>
          </a:xfrm>
        </p:grpSpPr>
        <p:pic>
          <p:nvPicPr>
            <p:cNvPr id="49154" name="Picture 2"/>
            <p:cNvPicPr>
              <a:picLocks noChangeAspect="1" noChangeArrowheads="1"/>
            </p:cNvPicPr>
            <p:nvPr/>
          </p:nvPicPr>
          <p:blipFill>
            <a:blip r:embed="rId2"/>
            <a:srcRect/>
            <a:stretch>
              <a:fillRect/>
            </a:stretch>
          </p:blipFill>
          <p:spPr bwMode="auto">
            <a:xfrm>
              <a:off x="1828800" y="381000"/>
              <a:ext cx="5867400" cy="5867400"/>
            </a:xfrm>
            <a:prstGeom prst="rect">
              <a:avLst/>
            </a:prstGeom>
            <a:noFill/>
            <a:ln w="9525">
              <a:noFill/>
              <a:miter lim="800000"/>
              <a:headEnd/>
              <a:tailEnd/>
            </a:ln>
          </p:spPr>
        </p:pic>
        <p:sp>
          <p:nvSpPr>
            <p:cNvPr id="3" name="Rectangle 2"/>
            <p:cNvSpPr/>
            <p:nvPr/>
          </p:nvSpPr>
          <p:spPr>
            <a:xfrm>
              <a:off x="822960" y="6629400"/>
              <a:ext cx="6858000" cy="1938992"/>
            </a:xfrm>
            <a:prstGeom prst="rect">
              <a:avLst/>
            </a:prstGeom>
          </p:spPr>
          <p:txBody>
            <a:bodyPr wrap="square">
              <a:spAutoFit/>
            </a:bodyPr>
            <a:lstStyle/>
            <a:p>
              <a:r>
                <a:rPr lang="es-ES" sz="4000" b="1" dirty="0" smtClean="0">
                  <a:latin typeface="Times New Roman" pitchFamily="18" charset="0"/>
                  <a:cs typeface="Times New Roman" pitchFamily="18" charset="0"/>
                </a:rPr>
                <a:t>Relación triada </a:t>
              </a:r>
              <a:r>
                <a:rPr lang="es-ES" sz="4000" dirty="0" smtClean="0">
                  <a:latin typeface="Times New Roman" pitchFamily="18" charset="0"/>
                  <a:cs typeface="Times New Roman" pitchFamily="18" charset="0"/>
                </a:rPr>
                <a:t>son tres tonos posicionados equidistantes en el círculo cromático.</a:t>
              </a:r>
              <a:endParaRPr lang="es-ES" sz="4000"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1752600"/>
            <a:ext cx="8991600" cy="5262979"/>
          </a:xfrm>
          <a:prstGeom prst="rect">
            <a:avLst/>
          </a:prstGeom>
        </p:spPr>
        <p:txBody>
          <a:bodyPr wrap="square">
            <a:spAutoFit/>
          </a:bodyPr>
          <a:lstStyle/>
          <a:p>
            <a:r>
              <a:rPr lang="es-ES" sz="4800" dirty="0" smtClean="0">
                <a:latin typeface="Times New Roman" pitchFamily="18" charset="0"/>
                <a:cs typeface="Times New Roman" pitchFamily="18" charset="0"/>
              </a:rPr>
              <a:t>Cada </a:t>
            </a:r>
            <a:r>
              <a:rPr lang="es-ES" sz="4800" dirty="0">
                <a:latin typeface="Times New Roman" pitchFamily="18" charset="0"/>
                <a:cs typeface="Times New Roman" pitchFamily="18" charset="0"/>
              </a:rPr>
              <a:t>presentación visual consiste en las relaciones figura-fondo. Esta relación entre un sujeto (o la figura) y su campo circundante (tierra) se evidencia un nivel de contraste, más de un objeto que contrasta con su entorno, la más visible se hace.</a:t>
            </a:r>
            <a:endParaRPr lang="en-US" sz="4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8" y="685800"/>
            <a:ext cx="9166914" cy="774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1241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0"/>
          </a:xfrm>
          <a:prstGeom prst="rect">
            <a:avLst/>
          </a:prstGeom>
          <a:solidFill>
            <a:srgbClr val="F8F9F1">
              <a:alpha val="75686"/>
            </a:srgbClr>
          </a:solidFill>
          <a:ln>
            <a:solidFill>
              <a:srgbClr val="E0E9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dirty="0">
                <a:latin typeface="Times New Roman" pitchFamily="18" charset="0"/>
                <a:cs typeface="Times New Roman" pitchFamily="18" charset="0"/>
              </a:rPr>
              <a:t>Cuando creamos imágenes que están destinadas a ser leídas, que ofrecen el contraste visual suficiente entre el fondo (papel o pantalla) y el texto es importante</a:t>
            </a:r>
            <a:r>
              <a:rPr lang="es-ES" dirty="0">
                <a:latin typeface="Times New Roman" pitchFamily="18" charset="0"/>
                <a:cs typeface="Times New Roman" pitchFamily="18" charset="0"/>
              </a:rPr>
              <a:t>. </a:t>
            </a:r>
            <a:endParaRPr lang="es-ES" dirty="0"/>
          </a:p>
        </p:txBody>
      </p:sp>
    </p:spTree>
    <p:extLst>
      <p:ext uri="{BB962C8B-B14F-4D97-AF65-F5344CB8AC3E}">
        <p14:creationId xmlns:p14="http://schemas.microsoft.com/office/powerpoint/2010/main" val="2562659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81000"/>
            <a:ext cx="7620000" cy="8094524"/>
          </a:xfrm>
          <a:prstGeom prst="rect">
            <a:avLst/>
          </a:prstGeom>
        </p:spPr>
        <p:txBody>
          <a:bodyPr wrap="square">
            <a:spAutoFit/>
          </a:bodyPr>
          <a:lstStyle/>
          <a:p>
            <a:r>
              <a:rPr lang="es-ES" sz="4000" dirty="0">
                <a:latin typeface="Times New Roman" pitchFamily="18" charset="0"/>
                <a:cs typeface="Times New Roman" pitchFamily="18" charset="0"/>
              </a:rPr>
              <a:t>Cuando creamos imágenes que están </a:t>
            </a:r>
            <a:r>
              <a:rPr lang="es-ES" sz="4000" dirty="0" smtClean="0">
                <a:latin typeface="Times New Roman" pitchFamily="18" charset="0"/>
                <a:cs typeface="Times New Roman" pitchFamily="18" charset="0"/>
              </a:rPr>
              <a:t>destinadas </a:t>
            </a:r>
            <a:r>
              <a:rPr lang="es-ES" sz="4000" dirty="0">
                <a:latin typeface="Times New Roman" pitchFamily="18" charset="0"/>
                <a:cs typeface="Times New Roman" pitchFamily="18" charset="0"/>
              </a:rPr>
              <a:t>a ser </a:t>
            </a:r>
            <a:r>
              <a:rPr lang="es-ES" sz="4000" dirty="0" smtClean="0">
                <a:latin typeface="Times New Roman" pitchFamily="18" charset="0"/>
                <a:cs typeface="Times New Roman" pitchFamily="18" charset="0"/>
              </a:rPr>
              <a:t>leídas</a:t>
            </a:r>
            <a:r>
              <a:rPr lang="es-ES" sz="4000" dirty="0">
                <a:latin typeface="Times New Roman" pitchFamily="18" charset="0"/>
                <a:cs typeface="Times New Roman" pitchFamily="18" charset="0"/>
              </a:rPr>
              <a:t>, que </a:t>
            </a:r>
            <a:r>
              <a:rPr lang="es-ES" sz="4000" dirty="0" smtClean="0">
                <a:latin typeface="Times New Roman" pitchFamily="18" charset="0"/>
                <a:cs typeface="Times New Roman" pitchFamily="18" charset="0"/>
              </a:rPr>
              <a:t>ofrecen </a:t>
            </a:r>
            <a:r>
              <a:rPr lang="es-ES" sz="4000" dirty="0">
                <a:latin typeface="Times New Roman" pitchFamily="18" charset="0"/>
                <a:cs typeface="Times New Roman" pitchFamily="18" charset="0"/>
              </a:rPr>
              <a:t>el contraste </a:t>
            </a:r>
            <a:r>
              <a:rPr lang="es-ES" sz="4000" dirty="0" smtClean="0">
                <a:latin typeface="Times New Roman" pitchFamily="18" charset="0"/>
                <a:cs typeface="Times New Roman" pitchFamily="18" charset="0"/>
              </a:rPr>
              <a:t>visual </a:t>
            </a:r>
            <a:r>
              <a:rPr lang="es-ES" sz="4000" dirty="0">
                <a:latin typeface="Times New Roman" pitchFamily="18" charset="0"/>
                <a:cs typeface="Times New Roman" pitchFamily="18" charset="0"/>
              </a:rPr>
              <a:t>suficiente entre el fondo (papel o pantalla) y el texto es importante. Presentaciones de texto ideal ofrezcan al menos un 80% el contraste entre figura y fondo. (Texto Negro sobre un fondo blanco es ideal.) Si no hay suficiente contraste entre figura y fondo, un espectador </a:t>
            </a:r>
            <a:r>
              <a:rPr lang="es-ES" sz="4000" dirty="0" smtClean="0">
                <a:latin typeface="Times New Roman" pitchFamily="18" charset="0"/>
                <a:cs typeface="Times New Roman" pitchFamily="18" charset="0"/>
              </a:rPr>
              <a:t>entrecierra </a:t>
            </a:r>
            <a:r>
              <a:rPr lang="es-ES" sz="4000" dirty="0">
                <a:latin typeface="Times New Roman" pitchFamily="18" charset="0"/>
                <a:cs typeface="Times New Roman" pitchFamily="18" charset="0"/>
              </a:rPr>
              <a:t>los ojos para ver el texto, </a:t>
            </a:r>
            <a:r>
              <a:rPr lang="es-ES" sz="4000" dirty="0" smtClean="0">
                <a:latin typeface="Times New Roman" pitchFamily="18" charset="0"/>
                <a:cs typeface="Times New Roman" pitchFamily="18" charset="0"/>
              </a:rPr>
              <a:t>provocando </a:t>
            </a:r>
            <a:r>
              <a:rPr lang="es-ES" sz="4000" dirty="0">
                <a:latin typeface="Times New Roman" pitchFamily="18" charset="0"/>
                <a:cs typeface="Times New Roman" pitchFamily="18" charset="0"/>
              </a:rPr>
              <a:t>fatiga ocular. </a:t>
            </a:r>
            <a:endParaRPr lang="es-ES" sz="4000" dirty="0">
              <a:effectLst/>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304800"/>
            <a:ext cx="8001000" cy="8281452"/>
            <a:chOff x="457200" y="304800"/>
            <a:chExt cx="8001000" cy="8281452"/>
          </a:xfrm>
        </p:grpSpPr>
        <p:sp>
          <p:nvSpPr>
            <p:cNvPr id="2" name="Rectangle 1"/>
            <p:cNvSpPr/>
            <p:nvPr/>
          </p:nvSpPr>
          <p:spPr>
            <a:xfrm>
              <a:off x="762000" y="4800600"/>
              <a:ext cx="7696200" cy="3785652"/>
            </a:xfrm>
            <a:prstGeom prst="rect">
              <a:avLst/>
            </a:prstGeom>
          </p:spPr>
          <p:txBody>
            <a:bodyPr wrap="square">
              <a:spAutoFit/>
            </a:bodyPr>
            <a:lstStyle/>
            <a:p>
              <a:r>
                <a:rPr lang="en-US" sz="4000" dirty="0" smtClean="0">
                  <a:latin typeface="Times New Roman" pitchFamily="18" charset="0"/>
                  <a:cs typeface="Times New Roman" pitchFamily="18" charset="0"/>
                </a:rPr>
                <a:t> </a:t>
              </a:r>
            </a:p>
            <a:p>
              <a:r>
                <a:rPr lang="es-ES" sz="4000" dirty="0">
                  <a:latin typeface="Times New Roman" pitchFamily="18" charset="0"/>
                  <a:cs typeface="Times New Roman" pitchFamily="18" charset="0"/>
                </a:rPr>
                <a:t>El texto amarillo sobre un fondo blanco o texto en azul sobre un fondo negro, son difíciles de leer debido al bajo nivel de contraste entre figura y fondo.</a:t>
              </a:r>
            </a:p>
          </p:txBody>
        </p:sp>
        <p:sp>
          <p:nvSpPr>
            <p:cNvPr id="3" name="Rectangle 2"/>
            <p:cNvSpPr/>
            <p:nvPr/>
          </p:nvSpPr>
          <p:spPr>
            <a:xfrm>
              <a:off x="457200" y="304800"/>
              <a:ext cx="7848600" cy="1575955"/>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FF00"/>
                  </a:solidFill>
                  <a:latin typeface="Times New Roman" pitchFamily="18" charset="0"/>
                  <a:cs typeface="Times New Roman" pitchFamily="18" charset="0"/>
                </a:rPr>
                <a:t>Texto</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amarillo</a:t>
              </a:r>
              <a:r>
                <a:rPr lang="en-US" sz="4400" b="1" dirty="0" smtClean="0">
                  <a:solidFill>
                    <a:srgbClr val="FFFF00"/>
                  </a:solidFill>
                  <a:latin typeface="Times New Roman" pitchFamily="18" charset="0"/>
                  <a:cs typeface="Times New Roman" pitchFamily="18" charset="0"/>
                </a:rPr>
                <a:t> en </a:t>
              </a:r>
              <a:r>
                <a:rPr lang="en-US" sz="4400" b="1" dirty="0" err="1" smtClean="0">
                  <a:solidFill>
                    <a:srgbClr val="FFFF00"/>
                  </a:solidFill>
                  <a:latin typeface="Times New Roman" pitchFamily="18" charset="0"/>
                  <a:cs typeface="Times New Roman" pitchFamily="18" charset="0"/>
                </a:rPr>
                <a:t>fondo</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blanco</a:t>
              </a:r>
              <a:endParaRPr lang="es-ES" sz="4400" dirty="0"/>
            </a:p>
          </p:txBody>
        </p:sp>
        <p:sp>
          <p:nvSpPr>
            <p:cNvPr id="4" name="Rectangle 3"/>
            <p:cNvSpPr/>
            <p:nvPr/>
          </p:nvSpPr>
          <p:spPr>
            <a:xfrm>
              <a:off x="4038600" y="1981200"/>
              <a:ext cx="685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762000" y="2563090"/>
              <a:ext cx="7620000" cy="1704109"/>
            </a:xfrm>
            <a:prstGeom prst="rect">
              <a:avLst/>
            </a:prstGeom>
            <a:solidFill>
              <a:schemeClr val="tx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000066"/>
                  </a:solidFill>
                  <a:latin typeface="Times New Roman" pitchFamily="18" charset="0"/>
                  <a:cs typeface="Times New Roman" pitchFamily="18" charset="0"/>
                </a:rPr>
                <a:t>Texto</a:t>
              </a:r>
              <a:r>
                <a:rPr lang="en-US" sz="4800" b="1" dirty="0" smtClean="0">
                  <a:solidFill>
                    <a:srgbClr val="000066"/>
                  </a:solidFill>
                  <a:latin typeface="Times New Roman" pitchFamily="18" charset="0"/>
                  <a:cs typeface="Times New Roman" pitchFamily="18" charset="0"/>
                </a:rPr>
                <a:t> </a:t>
              </a:r>
              <a:r>
                <a:rPr lang="en-US" sz="4800" b="1" dirty="0" err="1" smtClean="0">
                  <a:solidFill>
                    <a:srgbClr val="000066"/>
                  </a:solidFill>
                  <a:latin typeface="Times New Roman" pitchFamily="18" charset="0"/>
                  <a:cs typeface="Times New Roman" pitchFamily="18" charset="0"/>
                </a:rPr>
                <a:t>azul</a:t>
              </a:r>
              <a:r>
                <a:rPr lang="en-US" sz="4800" b="1" dirty="0" smtClean="0">
                  <a:solidFill>
                    <a:srgbClr val="000066"/>
                  </a:solidFill>
                  <a:latin typeface="Times New Roman" pitchFamily="18" charset="0"/>
                  <a:cs typeface="Times New Roman" pitchFamily="18" charset="0"/>
                </a:rPr>
                <a:t> en </a:t>
              </a:r>
              <a:r>
                <a:rPr lang="en-US" sz="4800" b="1" dirty="0" err="1" smtClean="0">
                  <a:solidFill>
                    <a:srgbClr val="000066"/>
                  </a:solidFill>
                  <a:latin typeface="Times New Roman" pitchFamily="18" charset="0"/>
                  <a:cs typeface="Times New Roman" pitchFamily="18" charset="0"/>
                </a:rPr>
                <a:t>fondo</a:t>
              </a:r>
              <a:r>
                <a:rPr lang="en-US" sz="4800" b="1" dirty="0" smtClean="0">
                  <a:solidFill>
                    <a:srgbClr val="000066"/>
                  </a:solidFill>
                  <a:latin typeface="Times New Roman" pitchFamily="18" charset="0"/>
                  <a:cs typeface="Times New Roman" pitchFamily="18" charset="0"/>
                </a:rPr>
                <a:t> negro</a:t>
              </a:r>
              <a:r>
                <a:rPr lang="en-US" sz="4800" dirty="0" smtClean="0">
                  <a:solidFill>
                    <a:srgbClr val="000066"/>
                  </a:solidFill>
                  <a:latin typeface="Times New Roman" pitchFamily="18" charset="0"/>
                  <a:cs typeface="Times New Roman" pitchFamily="18" charset="0"/>
                </a:rPr>
                <a:t> </a:t>
              </a:r>
              <a:endParaRPr lang="es-ES" sz="4800" dirty="0">
                <a:solidFill>
                  <a:srgbClr val="000066"/>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685800"/>
            <a:ext cx="8381999" cy="8001000"/>
            <a:chOff x="152400" y="685800"/>
            <a:chExt cx="8381999" cy="8001000"/>
          </a:xfrm>
        </p:grpSpPr>
        <p:sp>
          <p:nvSpPr>
            <p:cNvPr id="3" name="Rectangle 2"/>
            <p:cNvSpPr/>
            <p:nvPr/>
          </p:nvSpPr>
          <p:spPr>
            <a:xfrm>
              <a:off x="152400" y="685800"/>
              <a:ext cx="8077199" cy="6247864"/>
            </a:xfrm>
            <a:prstGeom prst="rect">
              <a:avLst/>
            </a:prstGeom>
          </p:spPr>
          <p:txBody>
            <a:bodyPr wrap="square">
              <a:spAutoFit/>
            </a:bodyPr>
            <a:lstStyle/>
            <a:p>
              <a:r>
                <a:rPr lang="es-ES" sz="4000" dirty="0">
                  <a:latin typeface="Times New Roman" pitchFamily="18" charset="0"/>
                  <a:cs typeface="Times New Roman" pitchFamily="18" charset="0"/>
                </a:rPr>
                <a:t>Un suceso conocido como "contraste simultáneo </a:t>
              </a:r>
              <a:r>
                <a:rPr lang="es-ES" sz="4000" dirty="0" smtClean="0">
                  <a:latin typeface="Times New Roman" pitchFamily="18" charset="0"/>
                  <a:cs typeface="Times New Roman" pitchFamily="18" charset="0"/>
                </a:rPr>
                <a:t>(</a:t>
              </a:r>
              <a:r>
                <a:rPr lang="es-ES" sz="4000" dirty="0">
                  <a:latin typeface="Times New Roman" pitchFamily="18" charset="0"/>
                  <a:cs typeface="Times New Roman" pitchFamily="18" charset="0"/>
                </a:rPr>
                <a:t>o </a:t>
              </a:r>
              <a:r>
                <a:rPr lang="es-ES" sz="4000" dirty="0" err="1" smtClean="0">
                  <a:latin typeface="Times New Roman" pitchFamily="18" charset="0"/>
                  <a:cs typeface="Times New Roman" pitchFamily="18" charset="0"/>
                </a:rPr>
                <a:t>chromostereopsis</a:t>
              </a:r>
              <a:r>
                <a:rPr lang="es-ES" sz="4000" dirty="0" smtClean="0">
                  <a:latin typeface="Times New Roman" pitchFamily="18" charset="0"/>
                  <a:cs typeface="Times New Roman" pitchFamily="18" charset="0"/>
                </a:rPr>
                <a:t>) </a:t>
              </a:r>
              <a:r>
                <a:rPr lang="es-ES" sz="4000" dirty="0">
                  <a:latin typeface="Times New Roman" pitchFamily="18" charset="0"/>
                  <a:cs typeface="Times New Roman" pitchFamily="18" charset="0"/>
                </a:rPr>
                <a:t>puede ocurrir cuando los colores opuestos se colocan muy cerca el uno al otro. El texto </a:t>
              </a:r>
              <a:r>
                <a:rPr lang="es-ES" sz="4000" dirty="0" smtClean="0">
                  <a:latin typeface="Times New Roman" pitchFamily="18" charset="0"/>
                  <a:cs typeface="Times New Roman" pitchFamily="18" charset="0"/>
                </a:rPr>
                <a:t>parece vibrar. La </a:t>
              </a:r>
              <a:r>
                <a:rPr lang="es-ES" sz="4000" dirty="0">
                  <a:latin typeface="Times New Roman" pitchFamily="18" charset="0"/>
                  <a:cs typeface="Times New Roman" pitchFamily="18" charset="0"/>
                </a:rPr>
                <a:t>fatiga ocular </a:t>
              </a:r>
              <a:r>
                <a:rPr lang="es-ES" sz="4000" dirty="0" smtClean="0">
                  <a:latin typeface="Times New Roman" pitchFamily="18" charset="0"/>
                  <a:cs typeface="Times New Roman" pitchFamily="18" charset="0"/>
                </a:rPr>
                <a:t>se </a:t>
              </a:r>
              <a:r>
                <a:rPr lang="es-ES" sz="4000" dirty="0">
                  <a:latin typeface="Times New Roman" pitchFamily="18" charset="0"/>
                  <a:cs typeface="Times New Roman" pitchFamily="18" charset="0"/>
                </a:rPr>
                <a:t>producirá si un espectador se centra en un documento que muestra propiedades similares durante un período de tiempo prolongado.</a:t>
              </a:r>
            </a:p>
          </p:txBody>
        </p:sp>
        <p:sp>
          <p:nvSpPr>
            <p:cNvPr id="7" name="Rectangle 6"/>
            <p:cNvSpPr/>
            <p:nvPr/>
          </p:nvSpPr>
          <p:spPr>
            <a:xfrm>
              <a:off x="394854" y="7391400"/>
              <a:ext cx="8139545" cy="1295400"/>
            </a:xfrm>
            <a:prstGeom prst="rect">
              <a:avLst/>
            </a:prstGeom>
            <a:solidFill>
              <a:srgbClr val="2508F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rgbClr val="FF0000"/>
                  </a:solidFill>
                  <a:latin typeface="Times New Roman" pitchFamily="18" charset="0"/>
                  <a:cs typeface="Times New Roman" pitchFamily="18" charset="0"/>
                </a:rPr>
                <a:t>Como texto de color rojo sobre un fondo azul</a:t>
              </a:r>
            </a:p>
          </p:txBody>
        </p:sp>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85800"/>
            <a:ext cx="9143999" cy="6221075"/>
            <a:chOff x="0" y="685800"/>
            <a:chExt cx="9143999" cy="6221075"/>
          </a:xfrm>
        </p:grpSpPr>
        <p:sp>
          <p:nvSpPr>
            <p:cNvPr id="2" name="Rectangle 1"/>
            <p:cNvSpPr/>
            <p:nvPr/>
          </p:nvSpPr>
          <p:spPr>
            <a:xfrm>
              <a:off x="599209" y="3429000"/>
              <a:ext cx="8153400" cy="3477875"/>
            </a:xfrm>
            <a:prstGeom prst="rect">
              <a:avLst/>
            </a:prstGeom>
          </p:spPr>
          <p:txBody>
            <a:bodyPr wrap="square">
              <a:spAutoFit/>
            </a:bodyPr>
            <a:lstStyle/>
            <a:p>
              <a:r>
                <a:rPr lang="es-ES" sz="4400" dirty="0">
                  <a:latin typeface="Times New Roman" pitchFamily="18" charset="0"/>
                  <a:cs typeface="Times New Roman" pitchFamily="18" charset="0"/>
                </a:rPr>
                <a:t>Algunas combinaciones de colores, como el texto de color rojo sobre un fondo azul, </a:t>
              </a:r>
              <a:r>
                <a:rPr lang="es-ES" sz="4400" dirty="0" smtClean="0">
                  <a:latin typeface="Times New Roman" pitchFamily="18" charset="0"/>
                  <a:cs typeface="Times New Roman" pitchFamily="18" charset="0"/>
                </a:rPr>
                <a:t>provocan </a:t>
              </a:r>
              <a:r>
                <a:rPr lang="es-ES" sz="4400" dirty="0">
                  <a:latin typeface="Times New Roman" pitchFamily="18" charset="0"/>
                  <a:cs typeface="Times New Roman" pitchFamily="18" charset="0"/>
                </a:rPr>
                <a:t>ilusiones </a:t>
              </a:r>
              <a:r>
                <a:rPr lang="es-ES" sz="4400" dirty="0" smtClean="0">
                  <a:latin typeface="Times New Roman" pitchFamily="18" charset="0"/>
                  <a:cs typeface="Times New Roman" pitchFamily="18" charset="0"/>
                </a:rPr>
                <a:t>ópticas cuando son colocados </a:t>
              </a:r>
              <a:r>
                <a:rPr lang="es-ES" sz="4400" dirty="0">
                  <a:latin typeface="Times New Roman" pitchFamily="18" charset="0"/>
                  <a:cs typeface="Times New Roman" pitchFamily="18" charset="0"/>
                </a:rPr>
                <a:t>juntos.</a:t>
              </a:r>
            </a:p>
          </p:txBody>
        </p:sp>
        <p:sp>
          <p:nvSpPr>
            <p:cNvPr id="3" name="Rectangle 2"/>
            <p:cNvSpPr/>
            <p:nvPr/>
          </p:nvSpPr>
          <p:spPr>
            <a:xfrm>
              <a:off x="0" y="685800"/>
              <a:ext cx="9143999" cy="2057400"/>
            </a:xfrm>
            <a:prstGeom prst="rect">
              <a:avLst/>
            </a:prstGeom>
            <a:solidFill>
              <a:srgbClr val="0000CC"/>
            </a:solidFill>
            <a:ln>
              <a:solidFill>
                <a:srgbClr val="FF0000"/>
              </a:solidFill>
            </a:ln>
            <a:effectLst>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FF0000"/>
                  </a:solidFill>
                  <a:latin typeface="Times New Roman" pitchFamily="18" charset="0"/>
                  <a:cs typeface="Times New Roman" pitchFamily="18" charset="0"/>
                </a:rPr>
                <a:t>Texto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rojo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sobre</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fondo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azul</a:t>
              </a:r>
              <a:endParaRPr lang="es-ES" sz="5400" dirty="0">
                <a:solidFill>
                  <a:srgbClr val="FF0000"/>
                </a:solidFill>
              </a:endParaRPr>
            </a:p>
          </p:txBody>
        </p:sp>
      </p:grpSp>
    </p:spTree>
    <p:extLst>
      <p:ext uri="{BB962C8B-B14F-4D97-AF65-F5344CB8AC3E}">
        <p14:creationId xmlns:p14="http://schemas.microsoft.com/office/powerpoint/2010/main" val="4033459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7478970"/>
          </a:xfrm>
          <a:prstGeom prst="rect">
            <a:avLst/>
          </a:prstGeom>
        </p:spPr>
        <p:txBody>
          <a:bodyPr wrap="square">
            <a:spAutoFit/>
          </a:bodyPr>
          <a:lstStyle/>
          <a:p>
            <a:r>
              <a:rPr lang="es-ES" sz="6000" dirty="0" smtClean="0">
                <a:latin typeface="Times New Roman" pitchFamily="18" charset="0"/>
                <a:cs typeface="Times New Roman" pitchFamily="18" charset="0"/>
              </a:rPr>
              <a:t>El daltonismo. </a:t>
            </a:r>
            <a:r>
              <a:rPr lang="es-ES" sz="6000" dirty="0">
                <a:latin typeface="Times New Roman" pitchFamily="18" charset="0"/>
                <a:cs typeface="Times New Roman" pitchFamily="18" charset="0"/>
              </a:rPr>
              <a:t>El diseño de los documentos visuales o </a:t>
            </a:r>
            <a:r>
              <a:rPr lang="es-ES" sz="6000" dirty="0" smtClean="0">
                <a:latin typeface="Times New Roman" pitchFamily="18" charset="0"/>
                <a:cs typeface="Times New Roman" pitchFamily="18" charset="0"/>
              </a:rPr>
              <a:t>señales, </a:t>
            </a:r>
            <a:r>
              <a:rPr lang="es-ES" sz="6000" dirty="0">
                <a:latin typeface="Times New Roman" pitchFamily="18" charset="0"/>
                <a:cs typeface="Times New Roman" pitchFamily="18" charset="0"/>
              </a:rPr>
              <a:t>sin pensar en el nivel de contraste general entre figura y </a:t>
            </a:r>
            <a:r>
              <a:rPr lang="es-ES" sz="6000" dirty="0" smtClean="0">
                <a:latin typeface="Times New Roman" pitchFamily="18" charset="0"/>
                <a:cs typeface="Times New Roman" pitchFamily="18" charset="0"/>
              </a:rPr>
              <a:t>fondo, </a:t>
            </a:r>
            <a:r>
              <a:rPr lang="es-ES" sz="6000" dirty="0">
                <a:latin typeface="Times New Roman" pitchFamily="18" charset="0"/>
                <a:cs typeface="Times New Roman" pitchFamily="18" charset="0"/>
              </a:rPr>
              <a:t>puede ser problemático para las personas con deficiencias visuales. </a:t>
            </a:r>
            <a:endParaRPr lang="es-ES" sz="60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6007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9144000"/>
            <a:chOff x="0" y="0"/>
            <a:chExt cx="9144000" cy="9144000"/>
          </a:xfrm>
        </p:grpSpPr>
        <p:pic>
          <p:nvPicPr>
            <p:cNvPr id="1026" name="Picture 2"/>
            <p:cNvPicPr>
              <a:picLocks noChangeAspect="1" noChangeArrowheads="1"/>
            </p:cNvPicPr>
            <p:nvPr/>
          </p:nvPicPr>
          <p:blipFill>
            <a:blip r:embed="rId2"/>
            <a:srcRect/>
            <a:stretch>
              <a:fillRect/>
            </a:stretch>
          </p:blipFill>
          <p:spPr bwMode="auto">
            <a:xfrm>
              <a:off x="0" y="0"/>
              <a:ext cx="9144000" cy="9144000"/>
            </a:xfrm>
            <a:prstGeom prst="rect">
              <a:avLst/>
            </a:prstGeom>
            <a:noFill/>
            <a:ln w="9525">
              <a:noFill/>
              <a:miter lim="800000"/>
              <a:headEnd/>
              <a:tailEnd/>
            </a:ln>
          </p:spPr>
        </p:pic>
        <p:sp>
          <p:nvSpPr>
            <p:cNvPr id="3" name="Rectangle 2"/>
            <p:cNvSpPr/>
            <p:nvPr/>
          </p:nvSpPr>
          <p:spPr>
            <a:xfrm>
              <a:off x="1" y="2971800"/>
              <a:ext cx="9143999" cy="2985433"/>
            </a:xfrm>
            <a:prstGeom prst="rect">
              <a:avLst/>
            </a:prstGeom>
          </p:spPr>
          <p:txBody>
            <a:bodyPr wrap="square">
              <a:spAutoFit/>
            </a:bodyPr>
            <a:lstStyle/>
            <a:p>
              <a:pPr algn="ctr"/>
              <a:r>
                <a:rPr lang="en-US" sz="18800" b="1" spc="-100" dirty="0" smtClean="0">
                  <a:ln w="12700">
                    <a:solidFill>
                      <a:srgbClr val="B3058E"/>
                    </a:solidFill>
                    <a:prstDash val="solid"/>
                  </a:ln>
                  <a:solidFill>
                    <a:srgbClr val="B3058E"/>
                  </a:solidFill>
                  <a:effectLst>
                    <a:outerShdw blurRad="41275" dist="20320" dir="1800000" algn="tl" rotWithShape="0">
                      <a:srgbClr val="000000">
                        <a:alpha val="40000"/>
                      </a:srgbClr>
                    </a:outerShdw>
                  </a:effectLst>
                  <a:latin typeface="Times New Roman" pitchFamily="18" charset="0"/>
                  <a:cs typeface="Times New Roman" pitchFamily="18" charset="0"/>
                </a:rPr>
                <a:t>2color</a:t>
              </a:r>
              <a:endParaRPr lang="en-US" sz="18800" b="1" spc="-100" dirty="0">
                <a:ln w="12700">
                  <a:solidFill>
                    <a:srgbClr val="B3058E"/>
                  </a:solidFill>
                  <a:prstDash val="solid"/>
                </a:ln>
                <a:solidFill>
                  <a:srgbClr val="B3058E"/>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 y="0"/>
            <a:ext cx="9155165"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91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 y="387784"/>
            <a:ext cx="8839200" cy="8710077"/>
          </a:xfrm>
          <a:prstGeom prst="rect">
            <a:avLst/>
          </a:prstGeom>
        </p:spPr>
        <p:txBody>
          <a:bodyPr wrap="square">
            <a:spAutoFit/>
          </a:bodyPr>
          <a:lstStyle/>
          <a:p>
            <a:r>
              <a:rPr lang="es-ES" sz="4000" dirty="0" smtClean="0">
                <a:latin typeface="Times New Roman" pitchFamily="18" charset="0"/>
                <a:cs typeface="Times New Roman" pitchFamily="18" charset="0"/>
              </a:rPr>
              <a:t>El autor comenta una experiencia que tuvo al visitar a un amigo daltónico en el hospital.</a:t>
            </a:r>
          </a:p>
          <a:p>
            <a:r>
              <a:rPr lang="en-US" sz="4000" dirty="0" smtClean="0"/>
              <a:t> </a:t>
            </a:r>
            <a:r>
              <a:rPr lang="es-ES" sz="4000" dirty="0" smtClean="0">
                <a:latin typeface="Times New Roman" pitchFamily="18" charset="0"/>
                <a:cs typeface="Times New Roman" pitchFamily="18" charset="0"/>
              </a:rPr>
              <a:t>El </a:t>
            </a:r>
            <a:r>
              <a:rPr lang="es-ES" sz="4000" dirty="0">
                <a:latin typeface="Times New Roman" pitchFamily="18" charset="0"/>
                <a:cs typeface="Times New Roman" pitchFamily="18" charset="0"/>
              </a:rPr>
              <a:t>hospital había marcado de manera creativa el suelo con "mapas de ruta" para diversas áreas como el laboratorio, el vestíbulo, </a:t>
            </a:r>
            <a:r>
              <a:rPr lang="es-ES" sz="4000" dirty="0" smtClean="0">
                <a:latin typeface="Times New Roman" pitchFamily="18" charset="0"/>
                <a:cs typeface="Times New Roman" pitchFamily="18" charset="0"/>
              </a:rPr>
              <a:t>etc.  </a:t>
            </a:r>
            <a:r>
              <a:rPr lang="es-ES" sz="4000" dirty="0">
                <a:latin typeface="Times New Roman" pitchFamily="18" charset="0"/>
                <a:cs typeface="Times New Roman" pitchFamily="18" charset="0"/>
              </a:rPr>
              <a:t>Desafortunadamente, ellos utilizaron las líneas rojas y verdes y mi amigo no podía distinguir entre los colores. Si un documento visual utiliza el color para relacionar la información importante, asegurarse de que no se </a:t>
            </a:r>
            <a:r>
              <a:rPr lang="es-ES" sz="4000" dirty="0" smtClean="0">
                <a:latin typeface="Times New Roman" pitchFamily="18" charset="0"/>
                <a:cs typeface="Times New Roman" pitchFamily="18" charset="0"/>
              </a:rPr>
              <a:t>pierda o mal entienda la </a:t>
            </a:r>
            <a:r>
              <a:rPr lang="es-ES" sz="4000" dirty="0">
                <a:latin typeface="Times New Roman" pitchFamily="18" charset="0"/>
                <a:cs typeface="Times New Roman" pitchFamily="18" charset="0"/>
              </a:rPr>
              <a:t>información, </a:t>
            </a:r>
            <a:r>
              <a:rPr lang="es-ES" sz="4000" dirty="0" smtClean="0">
                <a:latin typeface="Times New Roman" pitchFamily="18" charset="0"/>
                <a:cs typeface="Times New Roman" pitchFamily="18" charset="0"/>
              </a:rPr>
              <a:t>cuando </a:t>
            </a:r>
            <a:r>
              <a:rPr lang="es-ES" sz="4000" dirty="0">
                <a:latin typeface="Times New Roman" pitchFamily="18" charset="0"/>
                <a:cs typeface="Times New Roman" pitchFamily="18" charset="0"/>
              </a:rPr>
              <a:t>el color no está disponible.</a:t>
            </a:r>
          </a:p>
        </p:txBody>
      </p:sp>
    </p:spTree>
    <p:extLst>
      <p:ext uri="{BB962C8B-B14F-4D97-AF65-F5344CB8AC3E}">
        <p14:creationId xmlns:p14="http://schemas.microsoft.com/office/powerpoint/2010/main" val="276838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228600"/>
            <a:ext cx="8077200" cy="8915399"/>
            <a:chOff x="609600" y="228600"/>
            <a:chExt cx="8077200" cy="8915399"/>
          </a:xfrm>
        </p:grpSpPr>
        <p:sp>
          <p:nvSpPr>
            <p:cNvPr id="3" name="Rectangle 2"/>
            <p:cNvSpPr/>
            <p:nvPr/>
          </p:nvSpPr>
          <p:spPr>
            <a:xfrm>
              <a:off x="609600" y="228600"/>
              <a:ext cx="8077200" cy="3785652"/>
            </a:xfrm>
            <a:prstGeom prst="rect">
              <a:avLst/>
            </a:prstGeom>
          </p:spPr>
          <p:txBody>
            <a:bodyPr wrap="square">
              <a:spAutoFit/>
            </a:bodyPr>
            <a:lstStyle/>
            <a:p>
              <a:r>
                <a:rPr lang="es-ES" sz="4000" dirty="0">
                  <a:latin typeface="Times New Roman" pitchFamily="18" charset="0"/>
                  <a:cs typeface="Times New Roman" pitchFamily="18" charset="0"/>
                </a:rPr>
                <a:t>Al elegir los colores complementarios, colores completamente saturados ofrecerá el más alto nivel de contraste. La elección de tonos o matices dentro de la familia tono reduce el contraste global de la composición.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 y="3941368"/>
              <a:ext cx="3848100" cy="520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941367"/>
              <a:ext cx="3870960" cy="520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 y="533400"/>
            <a:ext cx="9144000" cy="7694414"/>
          </a:xfrm>
          <a:prstGeom prst="rect">
            <a:avLst/>
          </a:prstGeom>
        </p:spPr>
        <p:txBody>
          <a:bodyPr wrap="square">
            <a:spAutoFit/>
          </a:bodyPr>
          <a:lstStyle/>
          <a:p>
            <a:r>
              <a:rPr lang="es-ES" sz="4000" dirty="0" smtClean="0">
                <a:latin typeface="Times New Roman" pitchFamily="18" charset="0"/>
                <a:cs typeface="Times New Roman" pitchFamily="18" charset="0"/>
              </a:rPr>
              <a:t>Colores </a:t>
            </a:r>
            <a:r>
              <a:rPr lang="es-ES" sz="4000" dirty="0">
                <a:latin typeface="Times New Roman" pitchFamily="18" charset="0"/>
                <a:cs typeface="Times New Roman" pitchFamily="18" charset="0"/>
              </a:rPr>
              <a:t>de </a:t>
            </a:r>
            <a:r>
              <a:rPr lang="es-ES" sz="4000" dirty="0" smtClean="0">
                <a:latin typeface="Times New Roman" pitchFamily="18" charset="0"/>
                <a:cs typeface="Times New Roman" pitchFamily="18" charset="0"/>
              </a:rPr>
              <a:t>Itten: </a:t>
            </a:r>
            <a:r>
              <a:rPr lang="es-ES" sz="5400" b="1" dirty="0">
                <a:latin typeface="Times New Roman" pitchFamily="18" charset="0"/>
                <a:cs typeface="Times New Roman" pitchFamily="18" charset="0"/>
              </a:rPr>
              <a:t>Contrastes</a:t>
            </a:r>
            <a:r>
              <a:rPr lang="es-ES" sz="4000" dirty="0">
                <a:latin typeface="Times New Roman" pitchFamily="18" charset="0"/>
                <a:cs typeface="Times New Roman" pitchFamily="18" charset="0"/>
              </a:rPr>
              <a:t/>
            </a:r>
            <a:br>
              <a:rPr lang="es-ES" sz="4000" dirty="0">
                <a:latin typeface="Times New Roman" pitchFamily="18" charset="0"/>
                <a:cs typeface="Times New Roman" pitchFamily="18" charset="0"/>
              </a:rPr>
            </a:br>
            <a:r>
              <a:rPr lang="es-ES" sz="4000" dirty="0" smtClean="0">
                <a:latin typeface="Times New Roman" pitchFamily="18" charset="0"/>
                <a:cs typeface="Times New Roman" pitchFamily="18" charset="0"/>
              </a:rPr>
              <a:t>Johannes </a:t>
            </a:r>
            <a:r>
              <a:rPr lang="es-ES" sz="4000" dirty="0">
                <a:latin typeface="Times New Roman" pitchFamily="18" charset="0"/>
                <a:cs typeface="Times New Roman" pitchFamily="18" charset="0"/>
              </a:rPr>
              <a:t>Itten fue uno de los primeros en definir e identificar </a:t>
            </a:r>
            <a:r>
              <a:rPr lang="es-ES" sz="4000" dirty="0" smtClean="0">
                <a:latin typeface="Times New Roman" pitchFamily="18" charset="0"/>
                <a:cs typeface="Times New Roman" pitchFamily="18" charset="0"/>
              </a:rPr>
              <a:t>estrategias exitosas para las combinaciones de color. </a:t>
            </a:r>
            <a:r>
              <a:rPr lang="es-ES" sz="4000" dirty="0">
                <a:latin typeface="Times New Roman" pitchFamily="18" charset="0"/>
                <a:cs typeface="Times New Roman" pitchFamily="18" charset="0"/>
              </a:rPr>
              <a:t>A través de su investigación ideó siete metodologías para </a:t>
            </a:r>
            <a:r>
              <a:rPr lang="es-ES" sz="4000" dirty="0" smtClean="0">
                <a:latin typeface="Times New Roman" pitchFamily="18" charset="0"/>
                <a:cs typeface="Times New Roman" pitchFamily="18" charset="0"/>
              </a:rPr>
              <a:t>coordinar los </a:t>
            </a:r>
            <a:r>
              <a:rPr lang="es-ES" sz="4000" dirty="0">
                <a:latin typeface="Times New Roman" pitchFamily="18" charset="0"/>
                <a:cs typeface="Times New Roman" pitchFamily="18" charset="0"/>
              </a:rPr>
              <a:t>colores </a:t>
            </a:r>
            <a:r>
              <a:rPr lang="es-ES" sz="4000" dirty="0" smtClean="0">
                <a:latin typeface="Times New Roman" pitchFamily="18" charset="0"/>
                <a:cs typeface="Times New Roman" pitchFamily="18" charset="0"/>
              </a:rPr>
              <a:t>utilizado </a:t>
            </a:r>
            <a:r>
              <a:rPr lang="es-ES" sz="4000" dirty="0">
                <a:latin typeface="Times New Roman" pitchFamily="18" charset="0"/>
                <a:cs typeface="Times New Roman" pitchFamily="18" charset="0"/>
              </a:rPr>
              <a:t>las propiedades de contraste de </a:t>
            </a:r>
            <a:r>
              <a:rPr lang="es-ES" sz="4000" dirty="0" smtClean="0">
                <a:latin typeface="Times New Roman" pitchFamily="18" charset="0"/>
                <a:cs typeface="Times New Roman" pitchFamily="18" charset="0"/>
              </a:rPr>
              <a:t>los diferentes tonos. Estos </a:t>
            </a:r>
            <a:r>
              <a:rPr lang="es-ES" sz="4000" dirty="0">
                <a:latin typeface="Times New Roman" pitchFamily="18" charset="0"/>
                <a:cs typeface="Times New Roman" pitchFamily="18" charset="0"/>
              </a:rPr>
              <a:t>contrastes </a:t>
            </a:r>
            <a:r>
              <a:rPr lang="es-ES" sz="4000" dirty="0" smtClean="0">
                <a:latin typeface="Times New Roman" pitchFamily="18" charset="0"/>
                <a:cs typeface="Times New Roman" pitchFamily="18" charset="0"/>
              </a:rPr>
              <a:t>añaden </a:t>
            </a:r>
            <a:r>
              <a:rPr lang="es-ES" sz="4000" dirty="0">
                <a:latin typeface="Times New Roman" pitchFamily="18" charset="0"/>
                <a:cs typeface="Times New Roman" pitchFamily="18" charset="0"/>
              </a:rPr>
              <a:t>otras variaciones con respecto a la intensidad de los </a:t>
            </a:r>
            <a:r>
              <a:rPr lang="es-ES" sz="4000" dirty="0" smtClean="0">
                <a:latin typeface="Times New Roman" pitchFamily="18" charset="0"/>
                <a:cs typeface="Times New Roman" pitchFamily="18" charset="0"/>
              </a:rPr>
              <a:t>tonos </a:t>
            </a:r>
            <a:r>
              <a:rPr lang="es-ES" sz="4000" dirty="0">
                <a:latin typeface="Times New Roman" pitchFamily="18" charset="0"/>
                <a:cs typeface="Times New Roman" pitchFamily="18" charset="0"/>
              </a:rPr>
              <a:t>respectivos, es decir, los contrastes se pueden obtener </a:t>
            </a:r>
            <a:r>
              <a:rPr lang="es-ES" sz="4000" dirty="0" smtClean="0">
                <a:latin typeface="Times New Roman" pitchFamily="18" charset="0"/>
                <a:cs typeface="Times New Roman" pitchFamily="18" charset="0"/>
              </a:rPr>
              <a:t>con valores diversos: ligeros, moderados u oscuros.</a:t>
            </a:r>
            <a:endParaRPr lang="es-ES" sz="4000" dirty="0">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 y="26043"/>
            <a:ext cx="9105900" cy="9117956"/>
            <a:chOff x="38100" y="26043"/>
            <a:chExt cx="9105900" cy="9117956"/>
          </a:xfrm>
        </p:grpSpPr>
        <p:pic>
          <p:nvPicPr>
            <p:cNvPr id="2050" name="Picture 2" descr="Contrast of s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144130"/>
              <a:ext cx="4949406" cy="79998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0610" y="26043"/>
              <a:ext cx="6763390" cy="830997"/>
            </a:xfrm>
            <a:prstGeom prst="rect">
              <a:avLst/>
            </a:prstGeom>
          </p:spPr>
          <p:txBody>
            <a:bodyPr wrap="none">
              <a:spAutoFit/>
            </a:bodyPr>
            <a:lstStyle/>
            <a:p>
              <a:r>
                <a:rPr lang="es-ES" sz="4800" dirty="0">
                  <a:latin typeface="Times New Roman" pitchFamily="18" charset="0"/>
                  <a:cs typeface="Times New Roman" pitchFamily="18" charset="0"/>
                </a:rPr>
                <a:t>El contraste </a:t>
              </a:r>
              <a:r>
                <a:rPr lang="es-ES" sz="4800" dirty="0" smtClean="0">
                  <a:latin typeface="Times New Roman" pitchFamily="18" charset="0"/>
                  <a:cs typeface="Times New Roman" pitchFamily="18" charset="0"/>
                </a:rPr>
                <a:t>por </a:t>
              </a:r>
              <a:r>
                <a:rPr lang="es-ES" sz="4800" dirty="0">
                  <a:latin typeface="Times New Roman" pitchFamily="18" charset="0"/>
                  <a:cs typeface="Times New Roman" pitchFamily="18" charset="0"/>
                </a:rPr>
                <a:t>saturación</a:t>
              </a:r>
            </a:p>
          </p:txBody>
        </p:sp>
        <p:sp>
          <p:nvSpPr>
            <p:cNvPr id="5" name="Rectangle 4"/>
            <p:cNvSpPr/>
            <p:nvPr/>
          </p:nvSpPr>
          <p:spPr>
            <a:xfrm>
              <a:off x="5181600" y="3230880"/>
              <a:ext cx="3234468" cy="5632311"/>
            </a:xfrm>
            <a:prstGeom prst="rect">
              <a:avLst/>
            </a:prstGeom>
          </p:spPr>
          <p:txBody>
            <a:bodyPr wrap="square">
              <a:spAutoFit/>
            </a:bodyPr>
            <a:lstStyle/>
            <a:p>
              <a:r>
                <a:rPr lang="es-ES" sz="4000" dirty="0">
                  <a:latin typeface="Times New Roman" pitchFamily="18" charset="0"/>
                  <a:cs typeface="Times New Roman" pitchFamily="18" charset="0"/>
                </a:rPr>
                <a:t>El contraste está formado por la yuxtaposición de valores claros y oscuros y su </a:t>
              </a:r>
              <a:r>
                <a:rPr lang="es-ES" sz="4000" dirty="0" smtClean="0">
                  <a:latin typeface="Times New Roman" pitchFamily="18" charset="0"/>
                  <a:cs typeface="Times New Roman" pitchFamily="18" charset="0"/>
                </a:rPr>
                <a:t>relativa saturación.</a:t>
              </a:r>
              <a:endParaRPr lang="es-ES" sz="40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437403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 y="19195"/>
            <a:ext cx="9301204" cy="9124805"/>
            <a:chOff x="15240" y="19195"/>
            <a:chExt cx="9301204" cy="9124805"/>
          </a:xfrm>
        </p:grpSpPr>
        <p:pic>
          <p:nvPicPr>
            <p:cNvPr id="3074" name="Picture 2" descr="Contrast of light and d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103823"/>
              <a:ext cx="4729204" cy="80401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21025" y="19195"/>
              <a:ext cx="7822975" cy="830997"/>
            </a:xfrm>
            <a:prstGeom prst="rect">
              <a:avLst/>
            </a:prstGeom>
          </p:spPr>
          <p:txBody>
            <a:bodyPr wrap="none">
              <a:spAutoFit/>
            </a:bodyPr>
            <a:lstStyle/>
            <a:p>
              <a:r>
                <a:rPr lang="es-ES" sz="4800" dirty="0">
                  <a:latin typeface="Times New Roman" pitchFamily="18" charset="0"/>
                  <a:cs typeface="Times New Roman" pitchFamily="18" charset="0"/>
                </a:rPr>
                <a:t>El contraste </a:t>
              </a:r>
              <a:r>
                <a:rPr lang="es-ES" sz="4800" dirty="0" smtClean="0">
                  <a:latin typeface="Times New Roman" pitchFamily="18" charset="0"/>
                  <a:cs typeface="Times New Roman" pitchFamily="18" charset="0"/>
                </a:rPr>
                <a:t>entre </a:t>
              </a:r>
              <a:r>
                <a:rPr lang="es-ES" sz="4800" dirty="0">
                  <a:latin typeface="Times New Roman" pitchFamily="18" charset="0"/>
                  <a:cs typeface="Times New Roman" pitchFamily="18" charset="0"/>
                </a:rPr>
                <a:t>luz y </a:t>
              </a:r>
              <a:r>
                <a:rPr lang="es-ES" sz="4800" dirty="0" smtClean="0">
                  <a:latin typeface="Times New Roman" pitchFamily="18" charset="0"/>
                  <a:cs typeface="Times New Roman" pitchFamily="18" charset="0"/>
                </a:rPr>
                <a:t>sombra</a:t>
              </a:r>
              <a:endParaRPr lang="es-ES" sz="4800" dirty="0">
                <a:latin typeface="Times New Roman" pitchFamily="18" charset="0"/>
                <a:cs typeface="Times New Roman" pitchFamily="18" charset="0"/>
              </a:endParaRPr>
            </a:p>
          </p:txBody>
        </p:sp>
        <p:sp>
          <p:nvSpPr>
            <p:cNvPr id="4" name="Rectangle 3"/>
            <p:cNvSpPr/>
            <p:nvPr/>
          </p:nvSpPr>
          <p:spPr>
            <a:xfrm>
              <a:off x="4744444" y="2292927"/>
              <a:ext cx="4572000" cy="4401205"/>
            </a:xfrm>
            <a:prstGeom prst="rect">
              <a:avLst/>
            </a:prstGeom>
          </p:spPr>
          <p:txBody>
            <a:bodyPr>
              <a:spAutoFit/>
            </a:bodyPr>
            <a:lstStyle/>
            <a:p>
              <a:r>
                <a:rPr lang="es-ES" sz="4000" dirty="0">
                  <a:latin typeface="Times New Roman" pitchFamily="18" charset="0"/>
                  <a:cs typeface="Times New Roman" pitchFamily="18" charset="0"/>
                </a:rPr>
                <a:t>El contraste está formado por la yuxtaposición de los valores de luz y </a:t>
              </a:r>
              <a:r>
                <a:rPr lang="es-ES" sz="4000" dirty="0" smtClean="0">
                  <a:latin typeface="Times New Roman" pitchFamily="18" charset="0"/>
                  <a:cs typeface="Times New Roman" pitchFamily="18" charset="0"/>
                </a:rPr>
                <a:t>sombra. </a:t>
              </a:r>
              <a:r>
                <a:rPr lang="es-ES" sz="4000" dirty="0">
                  <a:latin typeface="Times New Roman" pitchFamily="18" charset="0"/>
                  <a:cs typeface="Times New Roman" pitchFamily="18" charset="0"/>
                </a:rPr>
                <a:t>Esto podría ser una composición monocromática</a:t>
              </a:r>
            </a:p>
          </p:txBody>
        </p:sp>
      </p:grpSp>
    </p:spTree>
    <p:extLst>
      <p:ext uri="{BB962C8B-B14F-4D97-AF65-F5344CB8AC3E}">
        <p14:creationId xmlns:p14="http://schemas.microsoft.com/office/powerpoint/2010/main" val="1768908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6573" y="1162255"/>
            <a:ext cx="3630998" cy="8094524"/>
          </a:xfrm>
          <a:prstGeom prst="rect">
            <a:avLst/>
          </a:prstGeom>
        </p:spPr>
        <p:txBody>
          <a:bodyPr wrap="square">
            <a:spAutoFit/>
          </a:bodyPr>
          <a:lstStyle/>
          <a:p>
            <a:r>
              <a:rPr lang="es-ES" sz="4000" dirty="0">
                <a:latin typeface="Times New Roman" pitchFamily="18" charset="0"/>
                <a:cs typeface="Times New Roman" pitchFamily="18" charset="0"/>
              </a:rPr>
              <a:t>También conocido como el contraste de la proporción. El contraste se forma mediante la asignación de tamaños proporcionales de campo en relación con el peso visual de un </a:t>
            </a:r>
            <a:r>
              <a:rPr lang="es-ES" sz="4000" dirty="0" smtClean="0">
                <a:latin typeface="Times New Roman" pitchFamily="18" charset="0"/>
                <a:cs typeface="Times New Roman" pitchFamily="18" charset="0"/>
              </a:rPr>
              <a:t>color.</a:t>
            </a:r>
            <a:endParaRPr lang="es-ES" sz="4000" dirty="0">
              <a:latin typeface="Times New Roman" pitchFamily="18" charset="0"/>
              <a:cs typeface="Times New Roman" pitchFamily="18" charset="0"/>
            </a:endParaRPr>
          </a:p>
        </p:txBody>
      </p:sp>
      <p:grpSp>
        <p:nvGrpSpPr>
          <p:cNvPr id="2" name="Group 1"/>
          <p:cNvGrpSpPr/>
          <p:nvPr/>
        </p:nvGrpSpPr>
        <p:grpSpPr>
          <a:xfrm>
            <a:off x="15240" y="34078"/>
            <a:ext cx="9045173" cy="9109922"/>
            <a:chOff x="15240" y="34078"/>
            <a:chExt cx="9045173" cy="9109922"/>
          </a:xfrm>
        </p:grpSpPr>
        <p:pic>
          <p:nvPicPr>
            <p:cNvPr id="4098" name="Picture 2" descr="Contrast of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169875"/>
              <a:ext cx="4903402" cy="7974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66941" y="34078"/>
              <a:ext cx="6593472" cy="830997"/>
            </a:xfrm>
            <a:prstGeom prst="rect">
              <a:avLst/>
            </a:prstGeom>
          </p:spPr>
          <p:txBody>
            <a:bodyPr wrap="none">
              <a:spAutoFit/>
            </a:bodyPr>
            <a:lstStyle/>
            <a:p>
              <a:r>
                <a:rPr lang="es-ES" sz="4800" dirty="0">
                  <a:latin typeface="Times New Roman" pitchFamily="18" charset="0"/>
                  <a:cs typeface="Times New Roman" pitchFamily="18" charset="0"/>
                </a:rPr>
                <a:t>El contraste </a:t>
              </a:r>
              <a:r>
                <a:rPr lang="es-ES" sz="4800" dirty="0" smtClean="0">
                  <a:latin typeface="Times New Roman" pitchFamily="18" charset="0"/>
                  <a:cs typeface="Times New Roman" pitchFamily="18" charset="0"/>
                </a:rPr>
                <a:t>por </a:t>
              </a:r>
              <a:r>
                <a:rPr lang="es-ES" sz="4800" dirty="0">
                  <a:latin typeface="Times New Roman" pitchFamily="18" charset="0"/>
                  <a:cs typeface="Times New Roman" pitchFamily="18" charset="0"/>
                </a:rPr>
                <a:t>extensión</a:t>
              </a:r>
            </a:p>
          </p:txBody>
        </p:sp>
      </p:grpSp>
    </p:spTree>
    <p:extLst>
      <p:ext uri="{BB962C8B-B14F-4D97-AF65-F5344CB8AC3E}">
        <p14:creationId xmlns:p14="http://schemas.microsoft.com/office/powerpoint/2010/main" val="2298194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193450"/>
            <a:ext cx="8693627" cy="7950549"/>
            <a:chOff x="-1" y="1193450"/>
            <a:chExt cx="8693627" cy="7950549"/>
          </a:xfrm>
        </p:grpSpPr>
        <p:pic>
          <p:nvPicPr>
            <p:cNvPr id="5122" name="Picture 2" descr="Contrast of compl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3450"/>
              <a:ext cx="5112227" cy="79505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12226" y="2834640"/>
              <a:ext cx="3581400" cy="5509200"/>
            </a:xfrm>
            <a:prstGeom prst="rect">
              <a:avLst/>
            </a:prstGeom>
          </p:spPr>
          <p:txBody>
            <a:bodyPr wrap="square">
              <a:spAutoFit/>
            </a:bodyPr>
            <a:lstStyle/>
            <a:p>
              <a:r>
                <a:rPr lang="es-ES" sz="4400" dirty="0">
                  <a:latin typeface="Times New Roman" pitchFamily="18" charset="0"/>
                  <a:cs typeface="Times New Roman" pitchFamily="18" charset="0"/>
                </a:rPr>
                <a:t>El contraste está formado por la yuxtaposición de </a:t>
              </a:r>
              <a:r>
                <a:rPr lang="es-ES" sz="4400" dirty="0" smtClean="0">
                  <a:latin typeface="Times New Roman" pitchFamily="18" charset="0"/>
                  <a:cs typeface="Times New Roman" pitchFamily="18" charset="0"/>
                </a:rPr>
                <a:t>opuestos perceptuales o del círculo cromático. </a:t>
              </a:r>
              <a:endParaRPr lang="es-ES" sz="4400" dirty="0">
                <a:latin typeface="Times New Roman" pitchFamily="18" charset="0"/>
                <a:cs typeface="Times New Roman" pitchFamily="18" charset="0"/>
              </a:endParaRPr>
            </a:p>
          </p:txBody>
        </p:sp>
      </p:grpSp>
      <p:sp>
        <p:nvSpPr>
          <p:cNvPr id="4" name="Rectangle 3"/>
          <p:cNvSpPr/>
          <p:nvPr/>
        </p:nvSpPr>
        <p:spPr>
          <a:xfrm>
            <a:off x="269470" y="54975"/>
            <a:ext cx="9261764" cy="1107996"/>
          </a:xfrm>
          <a:prstGeom prst="rect">
            <a:avLst/>
          </a:prstGeom>
        </p:spPr>
        <p:txBody>
          <a:bodyPr wrap="square">
            <a:spAutoFit/>
          </a:bodyPr>
          <a:lstStyle/>
          <a:p>
            <a:endParaRPr lang="en-US" dirty="0"/>
          </a:p>
          <a:p>
            <a:r>
              <a:rPr lang="en-US" sz="4800" dirty="0">
                <a:latin typeface="Times New Roman" pitchFamily="18" charset="0"/>
                <a:cs typeface="Times New Roman" pitchFamily="18" charset="0"/>
              </a:rPr>
              <a:t>El </a:t>
            </a:r>
            <a:r>
              <a:rPr lang="es-ES" sz="4800" dirty="0" smtClean="0">
                <a:latin typeface="Times New Roman" pitchFamily="18" charset="0"/>
                <a:cs typeface="Times New Roman" pitchFamily="18" charset="0"/>
              </a:rPr>
              <a:t>contraste</a:t>
            </a:r>
            <a:r>
              <a:rPr lang="en-US" sz="4800" dirty="0" smtClean="0">
                <a:latin typeface="Times New Roman" pitchFamily="18" charset="0"/>
                <a:cs typeface="Times New Roman" pitchFamily="18" charset="0"/>
              </a:rPr>
              <a:t> entre </a:t>
            </a:r>
            <a:r>
              <a:rPr lang="es-ES" sz="4800" dirty="0" smtClean="0">
                <a:latin typeface="Times New Roman" pitchFamily="18" charset="0"/>
                <a:cs typeface="Times New Roman" pitchFamily="18" charset="0"/>
              </a:rPr>
              <a:t>complementarios</a:t>
            </a:r>
            <a:endParaRPr lang="es-ES" sz="48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02564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62681"/>
            <a:ext cx="9144000" cy="8881318"/>
            <a:chOff x="0" y="262681"/>
            <a:chExt cx="9144000" cy="8881318"/>
          </a:xfrm>
        </p:grpSpPr>
        <p:pic>
          <p:nvPicPr>
            <p:cNvPr id="6146" name="Picture 2" descr="Simultaneous contr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3172"/>
              <a:ext cx="5105400" cy="79108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20382" y="1379041"/>
              <a:ext cx="3194693" cy="7478970"/>
            </a:xfrm>
            <a:prstGeom prst="rect">
              <a:avLst/>
            </a:prstGeom>
          </p:spPr>
          <p:txBody>
            <a:bodyPr wrap="square">
              <a:spAutoFit/>
            </a:bodyPr>
            <a:lstStyle/>
            <a:p>
              <a:r>
                <a:rPr lang="es-ES" sz="4000" dirty="0">
                  <a:latin typeface="Times New Roman" pitchFamily="18" charset="0"/>
                  <a:cs typeface="Times New Roman" pitchFamily="18" charset="0"/>
                </a:rPr>
                <a:t>El contraste se forma cuando los límites entre la percepción colores vibran. Algunas ilusiones interesantes se </a:t>
              </a:r>
              <a:r>
                <a:rPr lang="es-ES" sz="4000" dirty="0" smtClean="0">
                  <a:latin typeface="Times New Roman" pitchFamily="18" charset="0"/>
                  <a:cs typeface="Times New Roman" pitchFamily="18" charset="0"/>
                </a:rPr>
                <a:t>logran </a:t>
              </a:r>
              <a:r>
                <a:rPr lang="es-ES" sz="4000" dirty="0">
                  <a:latin typeface="Times New Roman" pitchFamily="18" charset="0"/>
                  <a:cs typeface="Times New Roman" pitchFamily="18" charset="0"/>
                </a:rPr>
                <a:t>con este </a:t>
              </a:r>
              <a:r>
                <a:rPr lang="es-ES" sz="4000" dirty="0" smtClean="0">
                  <a:latin typeface="Times New Roman" pitchFamily="18" charset="0"/>
                  <a:cs typeface="Times New Roman" pitchFamily="18" charset="0"/>
                </a:rPr>
                <a:t>contraste.</a:t>
              </a:r>
              <a:endParaRPr lang="es-ES" sz="4000" dirty="0">
                <a:latin typeface="Times New Roman" pitchFamily="18" charset="0"/>
                <a:cs typeface="Times New Roman" pitchFamily="18" charset="0"/>
              </a:endParaRPr>
            </a:p>
          </p:txBody>
        </p:sp>
        <p:sp>
          <p:nvSpPr>
            <p:cNvPr id="4" name="Rectangle 3"/>
            <p:cNvSpPr/>
            <p:nvPr/>
          </p:nvSpPr>
          <p:spPr>
            <a:xfrm>
              <a:off x="3746369" y="262681"/>
              <a:ext cx="5397631" cy="830997"/>
            </a:xfrm>
            <a:prstGeom prst="rect">
              <a:avLst/>
            </a:prstGeom>
          </p:spPr>
          <p:txBody>
            <a:bodyPr wrap="none">
              <a:spAutoFit/>
            </a:bodyPr>
            <a:lstStyle/>
            <a:p>
              <a:r>
                <a:rPr lang="es-ES" sz="4800" dirty="0" smtClean="0">
                  <a:latin typeface="Times New Roman" pitchFamily="18" charset="0"/>
                  <a:cs typeface="Times New Roman" pitchFamily="18" charset="0"/>
                </a:rPr>
                <a:t>Contraste </a:t>
              </a:r>
              <a:r>
                <a:rPr lang="es-ES" sz="4800" dirty="0">
                  <a:latin typeface="Times New Roman" pitchFamily="18" charset="0"/>
                  <a:cs typeface="Times New Roman" pitchFamily="18" charset="0"/>
                </a:rPr>
                <a:t>simultáneo</a:t>
              </a:r>
            </a:p>
          </p:txBody>
        </p:sp>
      </p:grpSp>
    </p:spTree>
    <p:extLst>
      <p:ext uri="{BB962C8B-B14F-4D97-AF65-F5344CB8AC3E}">
        <p14:creationId xmlns:p14="http://schemas.microsoft.com/office/powerpoint/2010/main" val="2204850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83403"/>
            <a:ext cx="8942945" cy="9068829"/>
            <a:chOff x="0" y="83403"/>
            <a:chExt cx="8942945" cy="9068829"/>
          </a:xfrm>
        </p:grpSpPr>
        <p:sp>
          <p:nvSpPr>
            <p:cNvPr id="2" name="Rectangle 1"/>
            <p:cNvSpPr/>
            <p:nvPr/>
          </p:nvSpPr>
          <p:spPr>
            <a:xfrm>
              <a:off x="2458466" y="83403"/>
              <a:ext cx="6285695" cy="830997"/>
            </a:xfrm>
            <a:prstGeom prst="rect">
              <a:avLst/>
            </a:prstGeom>
          </p:spPr>
          <p:txBody>
            <a:bodyPr wrap="none">
              <a:spAutoFit/>
            </a:bodyPr>
            <a:lstStyle/>
            <a:p>
              <a:r>
                <a:rPr lang="es-ES" sz="4800" dirty="0">
                  <a:latin typeface="Times New Roman" pitchFamily="18" charset="0"/>
                  <a:cs typeface="Times New Roman" pitchFamily="18" charset="0"/>
                </a:rPr>
                <a:t>El contraste de tonalidad</a:t>
              </a:r>
            </a:p>
          </p:txBody>
        </p:sp>
        <p:pic>
          <p:nvPicPr>
            <p:cNvPr id="7170" name="Picture 2" descr="Contrast of 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5029200" cy="8229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600" y="1057708"/>
              <a:ext cx="3761345" cy="8094524"/>
            </a:xfrm>
            <a:prstGeom prst="rect">
              <a:avLst/>
            </a:prstGeom>
          </p:spPr>
          <p:txBody>
            <a:bodyPr wrap="square">
              <a:spAutoFit/>
            </a:bodyPr>
            <a:lstStyle/>
            <a:p>
              <a:r>
                <a:rPr lang="es-ES" sz="4000" dirty="0">
                  <a:latin typeface="Times New Roman" pitchFamily="18" charset="0"/>
                  <a:cs typeface="Times New Roman" pitchFamily="18" charset="0"/>
                </a:rPr>
                <a:t>El contraste está formado por la yuxtaposición de diferentes tonalidades. Cuanto mayor sea la distancia entre las tonalidades </a:t>
              </a:r>
              <a:r>
                <a:rPr lang="es-ES" sz="4000" dirty="0" smtClean="0">
                  <a:latin typeface="Times New Roman" pitchFamily="18" charset="0"/>
                  <a:cs typeface="Times New Roman" pitchFamily="18" charset="0"/>
                </a:rPr>
                <a:t>en el círculo cromático, </a:t>
              </a:r>
              <a:r>
                <a:rPr lang="es-ES" sz="4000" dirty="0">
                  <a:latin typeface="Times New Roman" pitchFamily="18" charset="0"/>
                  <a:cs typeface="Times New Roman" pitchFamily="18" charset="0"/>
                </a:rPr>
                <a:t>mayor será el contraste.</a:t>
              </a:r>
            </a:p>
          </p:txBody>
        </p:sp>
      </p:grpSp>
    </p:spTree>
    <p:extLst>
      <p:ext uri="{BB962C8B-B14F-4D97-AF65-F5344CB8AC3E}">
        <p14:creationId xmlns:p14="http://schemas.microsoft.com/office/powerpoint/2010/main" val="139322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2" y="0"/>
            <a:ext cx="9166246" cy="9144000"/>
            <a:chOff x="-372" y="0"/>
            <a:chExt cx="9166246" cy="9144000"/>
          </a:xfrm>
        </p:grpSpPr>
        <p:pic>
          <p:nvPicPr>
            <p:cNvPr id="1026" name="Picture 2"/>
            <p:cNvPicPr>
              <a:picLocks noChangeAspect="1" noChangeArrowheads="1"/>
            </p:cNvPicPr>
            <p:nvPr/>
          </p:nvPicPr>
          <p:blipFill>
            <a:blip r:embed="rId2"/>
            <a:srcRect/>
            <a:stretch>
              <a:fillRect/>
            </a:stretch>
          </p:blipFill>
          <p:spPr bwMode="auto">
            <a:xfrm flipH="1">
              <a:off x="-372" y="0"/>
              <a:ext cx="9166246" cy="9144000"/>
            </a:xfrm>
            <a:prstGeom prst="rect">
              <a:avLst/>
            </a:prstGeom>
            <a:noFill/>
            <a:ln w="9525">
              <a:noFill/>
              <a:miter lim="800000"/>
              <a:headEnd/>
              <a:tailEnd/>
            </a:ln>
            <a:effectLst/>
          </p:spPr>
        </p:pic>
        <p:sp>
          <p:nvSpPr>
            <p:cNvPr id="3" name="Rectangle 2"/>
            <p:cNvSpPr/>
            <p:nvPr/>
          </p:nvSpPr>
          <p:spPr>
            <a:xfrm>
              <a:off x="1295400" y="3276600"/>
              <a:ext cx="6603090" cy="3016210"/>
            </a:xfrm>
            <a:prstGeom prst="rect">
              <a:avLst/>
            </a:prstGeom>
          </p:spPr>
          <p:txBody>
            <a:bodyPr wrap="none">
              <a:spAutoFit/>
            </a:bodyPr>
            <a:lstStyle/>
            <a:p>
              <a:pPr algn="ctr"/>
              <a:r>
                <a:rPr lang="en-US" sz="19000" b="1" spc="-100" dirty="0" smtClean="0">
                  <a:ln w="12700">
                    <a:solidFill>
                      <a:srgbClr val="B3058E"/>
                    </a:solidFill>
                    <a:prstDash val="solid"/>
                  </a:ln>
                  <a:solidFill>
                    <a:srgbClr val="B3058E"/>
                  </a:solidFill>
                  <a:effectLst>
                    <a:outerShdw blurRad="41275" dist="20320" dir="1800000" algn="tl" rotWithShape="0">
                      <a:srgbClr val="000000">
                        <a:alpha val="40000"/>
                      </a:srgbClr>
                    </a:outerShdw>
                  </a:effectLst>
                  <a:latin typeface="Times New Roman" pitchFamily="18" charset="0"/>
                  <a:cs typeface="Times New Roman" pitchFamily="18" charset="0"/>
                </a:rPr>
                <a:t>2color</a:t>
              </a:r>
              <a:endParaRPr lang="en-US" sz="19000" b="1" spc="-100" dirty="0">
                <a:ln w="12700">
                  <a:solidFill>
                    <a:srgbClr val="B3058E"/>
                  </a:solidFill>
                  <a:prstDash val="solid"/>
                </a:ln>
                <a:solidFill>
                  <a:srgbClr val="B3058E"/>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 y="232199"/>
            <a:ext cx="9123717" cy="8911801"/>
            <a:chOff x="-22860" y="232199"/>
            <a:chExt cx="9123717" cy="8911801"/>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 y="1206398"/>
              <a:ext cx="4899660" cy="793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08360" y="3200400"/>
              <a:ext cx="3618997" cy="4401205"/>
            </a:xfrm>
            <a:prstGeom prst="rect">
              <a:avLst/>
            </a:prstGeom>
          </p:spPr>
          <p:txBody>
            <a:bodyPr wrap="square">
              <a:spAutoFit/>
            </a:bodyPr>
            <a:lstStyle/>
            <a:p>
              <a:r>
                <a:rPr lang="es-ES" sz="4000" dirty="0">
                  <a:latin typeface="Times New Roman" pitchFamily="18" charset="0"/>
                  <a:cs typeface="Times New Roman" pitchFamily="18" charset="0"/>
                </a:rPr>
                <a:t>El contraste está formado por la yuxtaposición de colores considerados «</a:t>
              </a:r>
              <a:r>
                <a:rPr lang="es-ES" sz="4000" dirty="0" smtClean="0">
                  <a:latin typeface="Times New Roman" pitchFamily="18" charset="0"/>
                  <a:cs typeface="Times New Roman" pitchFamily="18" charset="0"/>
                </a:rPr>
                <a:t>cálidos» </a:t>
              </a:r>
              <a:r>
                <a:rPr lang="es-ES" sz="4000" dirty="0">
                  <a:latin typeface="Times New Roman" pitchFamily="18" charset="0"/>
                  <a:cs typeface="Times New Roman" pitchFamily="18" charset="0"/>
                </a:rPr>
                <a:t>y</a:t>
              </a:r>
              <a:r>
                <a:rPr lang="es-ES" sz="4000" dirty="0" smtClean="0">
                  <a:latin typeface="Times New Roman" pitchFamily="18" charset="0"/>
                  <a:cs typeface="Times New Roman" pitchFamily="18" charset="0"/>
                </a:rPr>
                <a:t> «fríos».</a:t>
              </a:r>
              <a:endParaRPr lang="es-ES" sz="4000" dirty="0">
                <a:latin typeface="Times New Roman" pitchFamily="18" charset="0"/>
                <a:cs typeface="Times New Roman" pitchFamily="18" charset="0"/>
              </a:endParaRPr>
            </a:p>
          </p:txBody>
        </p:sp>
        <p:sp>
          <p:nvSpPr>
            <p:cNvPr id="4" name="Rectangle 3"/>
            <p:cNvSpPr/>
            <p:nvPr/>
          </p:nvSpPr>
          <p:spPr>
            <a:xfrm>
              <a:off x="1447800" y="232199"/>
              <a:ext cx="7653057" cy="830997"/>
            </a:xfrm>
            <a:prstGeom prst="rect">
              <a:avLst/>
            </a:prstGeom>
          </p:spPr>
          <p:txBody>
            <a:bodyPr wrap="none">
              <a:spAutoFit/>
            </a:bodyPr>
            <a:lstStyle/>
            <a:p>
              <a:r>
                <a:rPr lang="es-ES" sz="4800" dirty="0">
                  <a:latin typeface="Times New Roman" pitchFamily="18" charset="0"/>
                  <a:cs typeface="Times New Roman" pitchFamily="18" charset="0"/>
                </a:rPr>
                <a:t>El contraste </a:t>
              </a:r>
              <a:r>
                <a:rPr lang="es-ES" sz="4800" dirty="0" smtClean="0">
                  <a:latin typeface="Times New Roman" pitchFamily="18" charset="0"/>
                  <a:cs typeface="Times New Roman" pitchFamily="18" charset="0"/>
                </a:rPr>
                <a:t>entre </a:t>
              </a:r>
              <a:r>
                <a:rPr lang="es-ES" sz="4800" dirty="0">
                  <a:latin typeface="Times New Roman" pitchFamily="18" charset="0"/>
                  <a:cs typeface="Times New Roman" pitchFamily="18" charset="0"/>
                </a:rPr>
                <a:t>frío y </a:t>
              </a:r>
              <a:r>
                <a:rPr lang="es-ES" sz="4800" dirty="0" smtClean="0">
                  <a:latin typeface="Times New Roman" pitchFamily="18" charset="0"/>
                  <a:cs typeface="Times New Roman" pitchFamily="18" charset="0"/>
                </a:rPr>
                <a:t>cálido</a:t>
              </a:r>
              <a:endParaRPr lang="es-ES" sz="48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599723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05526"/>
            <a:ext cx="7315200" cy="5816977"/>
          </a:xfrm>
          <a:prstGeom prst="rect">
            <a:avLst/>
          </a:prstGeom>
        </p:spPr>
        <p:txBody>
          <a:bodyPr wrap="square">
            <a:spAutoFit/>
          </a:bodyPr>
          <a:lstStyle/>
          <a:p>
            <a:r>
              <a:rPr lang="es-ES" sz="4400" b="1" dirty="0">
                <a:latin typeface="Times New Roman" pitchFamily="18" charset="0"/>
                <a:cs typeface="Times New Roman" pitchFamily="18" charset="0"/>
              </a:rPr>
              <a:t>Proporción </a:t>
            </a:r>
            <a:r>
              <a:rPr lang="es-ES" sz="4400" b="1" dirty="0" smtClean="0">
                <a:latin typeface="Times New Roman" pitchFamily="18" charset="0"/>
                <a:cs typeface="Times New Roman" pitchFamily="18" charset="0"/>
              </a:rPr>
              <a:t>e intensidad</a:t>
            </a:r>
          </a:p>
          <a:p>
            <a:endParaRPr lang="es-ES" sz="4400" b="1" dirty="0">
              <a:latin typeface="Times New Roman" pitchFamily="18" charset="0"/>
              <a:cs typeface="Times New Roman" pitchFamily="18" charset="0"/>
            </a:endParaRPr>
          </a:p>
          <a:p>
            <a:r>
              <a:rPr lang="es-ES" sz="4400" b="1" dirty="0">
                <a:latin typeface="Times New Roman" pitchFamily="18" charset="0"/>
                <a:cs typeface="Times New Roman" pitchFamily="18" charset="0"/>
              </a:rPr>
              <a:t/>
            </a:r>
            <a:br>
              <a:rPr lang="es-ES" sz="4400" b="1" dirty="0">
                <a:latin typeface="Times New Roman" pitchFamily="18" charset="0"/>
                <a:cs typeface="Times New Roman" pitchFamily="18" charset="0"/>
              </a:rPr>
            </a:br>
            <a:r>
              <a:rPr lang="es-ES" sz="4000" dirty="0">
                <a:latin typeface="Times New Roman" pitchFamily="18" charset="0"/>
                <a:cs typeface="Times New Roman" pitchFamily="18" charset="0"/>
              </a:rPr>
              <a:t>Cuando los colores se yuxtaponen, nuestros ojos perciben una mezcla visual. Esta mezcla será diferente en función de las proporciones de las zonas asignadas</a:t>
            </a:r>
            <a:r>
              <a:rPr lang="es-ES" sz="4000" dirty="0" smtClean="0">
                <a:latin typeface="Times New Roman" pitchFamily="18" charset="0"/>
                <a:cs typeface="Times New Roman" pitchFamily="18" charset="0"/>
              </a:rPr>
              <a:t>.</a:t>
            </a:r>
          </a:p>
          <a:p>
            <a:endParaRPr lang="es-ES" sz="4000" dirty="0">
              <a:latin typeface="Times New Roman" pitchFamily="18" charset="0"/>
              <a:cs typeface="Times New Roman" pitchFamily="18" charset="0"/>
            </a:endParaRPr>
          </a:p>
        </p:txBody>
      </p:sp>
    </p:spTree>
    <p:extLst>
      <p:ext uri="{BB962C8B-B14F-4D97-AF65-F5344CB8AC3E}">
        <p14:creationId xmlns:p14="http://schemas.microsoft.com/office/powerpoint/2010/main" val="1050169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 y="609600"/>
            <a:ext cx="8610600" cy="8217634"/>
          </a:xfrm>
          <a:prstGeom prst="rect">
            <a:avLst/>
          </a:prstGeom>
        </p:spPr>
        <p:txBody>
          <a:bodyPr wrap="square">
            <a:spAutoFit/>
          </a:bodyPr>
          <a:lstStyle/>
          <a:p>
            <a:r>
              <a:rPr lang="es-ES" sz="4800" dirty="0">
                <a:latin typeface="Times New Roman" pitchFamily="18" charset="0"/>
                <a:cs typeface="Times New Roman" pitchFamily="18" charset="0"/>
              </a:rPr>
              <a:t>El color con la mayor superficie proporcional es el color dominante (el </a:t>
            </a:r>
            <a:r>
              <a:rPr lang="es-ES" sz="4800" dirty="0" smtClean="0">
                <a:latin typeface="Times New Roman" pitchFamily="18" charset="0"/>
                <a:cs typeface="Times New Roman" pitchFamily="18" charset="0"/>
              </a:rPr>
              <a:t>fondo).</a:t>
            </a:r>
            <a:r>
              <a:rPr lang="es-ES" sz="4800" dirty="0">
                <a:latin typeface="Times New Roman" pitchFamily="18" charset="0"/>
                <a:cs typeface="Times New Roman" pitchFamily="18" charset="0"/>
              </a:rPr>
              <a:t/>
            </a:r>
            <a:br>
              <a:rPr lang="es-ES" sz="4800" dirty="0">
                <a:latin typeface="Times New Roman" pitchFamily="18" charset="0"/>
                <a:cs typeface="Times New Roman" pitchFamily="18" charset="0"/>
              </a:rPr>
            </a:br>
            <a:r>
              <a:rPr lang="es-ES" sz="4800" dirty="0">
                <a:latin typeface="Times New Roman" pitchFamily="18" charset="0"/>
                <a:cs typeface="Times New Roman" pitchFamily="18" charset="0"/>
              </a:rPr>
              <a:t>Las áreas más pequeñas son los colores subdominantes.</a:t>
            </a:r>
            <a:br>
              <a:rPr lang="es-ES" sz="4800" dirty="0">
                <a:latin typeface="Times New Roman" pitchFamily="18" charset="0"/>
                <a:cs typeface="Times New Roman" pitchFamily="18" charset="0"/>
              </a:rPr>
            </a:br>
            <a:r>
              <a:rPr lang="es-ES" sz="4800" dirty="0">
                <a:latin typeface="Times New Roman" pitchFamily="18" charset="0"/>
                <a:cs typeface="Times New Roman" pitchFamily="18" charset="0"/>
              </a:rPr>
              <a:t>Los colores de acento son los que tienen un área relativamente pequeña, pero ofrecen un contraste debido a una variación en el tono, la intensidad o saturación (la figura).</a:t>
            </a:r>
          </a:p>
        </p:txBody>
      </p:sp>
    </p:spTree>
    <p:extLst>
      <p:ext uri="{BB962C8B-B14F-4D97-AF65-F5344CB8AC3E}">
        <p14:creationId xmlns:p14="http://schemas.microsoft.com/office/powerpoint/2010/main" val="58062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855" y="381000"/>
            <a:ext cx="9157855" cy="8217634"/>
            <a:chOff x="-13855" y="381000"/>
            <a:chExt cx="9157855" cy="8217634"/>
          </a:xfrm>
        </p:grpSpPr>
        <p:sp>
          <p:nvSpPr>
            <p:cNvPr id="2" name="Rectangle 1"/>
            <p:cNvSpPr/>
            <p:nvPr/>
          </p:nvSpPr>
          <p:spPr>
            <a:xfrm>
              <a:off x="38100" y="381000"/>
              <a:ext cx="9105900" cy="8217634"/>
            </a:xfrm>
            <a:prstGeom prst="rect">
              <a:avLst/>
            </a:prstGeom>
          </p:spPr>
          <p:txBody>
            <a:bodyPr wrap="square">
              <a:spAutoFit/>
            </a:bodyPr>
            <a:lstStyle/>
            <a:p>
              <a:r>
                <a:rPr lang="es-ES" sz="4800" dirty="0" smtClean="0">
                  <a:latin typeface="Times New Roman" pitchFamily="18" charset="0"/>
                  <a:cs typeface="Times New Roman" pitchFamily="18" charset="0"/>
                </a:rPr>
                <a:t>La colocación </a:t>
              </a:r>
              <a:r>
                <a:rPr lang="es-ES" sz="4800" dirty="0">
                  <a:latin typeface="Times New Roman" pitchFamily="18" charset="0"/>
                  <a:cs typeface="Times New Roman" pitchFamily="18" charset="0"/>
                </a:rPr>
                <a:t>de pequeñas áreas de color claro sobre fondo oscuro, o una pequeña área de la oscuridad en una luz de fondo va a crear un acento</a:t>
              </a:r>
              <a:r>
                <a:rPr lang="es-ES" sz="4800" dirty="0" smtClean="0">
                  <a:latin typeface="Times New Roman" pitchFamily="18" charset="0"/>
                  <a:cs typeface="Times New Roman" pitchFamily="18" charset="0"/>
                </a:rPr>
                <a:t>.</a:t>
              </a:r>
            </a:p>
            <a:p>
              <a:endParaRPr lang="es-ES" sz="4800" dirty="0" smtClean="0">
                <a:latin typeface="Times New Roman" pitchFamily="18" charset="0"/>
                <a:cs typeface="Times New Roman" pitchFamily="18" charset="0"/>
              </a:endParaRPr>
            </a:p>
            <a:p>
              <a:r>
                <a:rPr lang="es-ES" sz="4800" dirty="0">
                  <a:latin typeface="Times New Roman" pitchFamily="18" charset="0"/>
                  <a:cs typeface="Times New Roman" pitchFamily="18" charset="0"/>
                </a:rPr>
                <a:t>Si grandes áreas de un color de luz se utilizan, </a:t>
              </a:r>
              <a:r>
                <a:rPr lang="es-ES" sz="4800" dirty="0" smtClean="0">
                  <a:latin typeface="Times New Roman" pitchFamily="18" charset="0"/>
                  <a:cs typeface="Times New Roman" pitchFamily="18" charset="0"/>
                </a:rPr>
                <a:t>en toda </a:t>
              </a:r>
              <a:r>
                <a:rPr lang="es-ES" sz="4800" dirty="0">
                  <a:latin typeface="Times New Roman" pitchFamily="18" charset="0"/>
                  <a:cs typeface="Times New Roman" pitchFamily="18" charset="0"/>
                </a:rPr>
                <a:t>la zona aparece la luz, por el contrario, si las áreas grandes de los valores oscuros se utilizan, toda la zona se ve </a:t>
              </a:r>
              <a:r>
                <a:rPr lang="es-ES" sz="4800" dirty="0" smtClean="0">
                  <a:latin typeface="Times New Roman" pitchFamily="18" charset="0"/>
                  <a:cs typeface="Times New Roman" pitchFamily="18" charset="0"/>
                </a:rPr>
                <a:t>oscura.</a:t>
              </a:r>
              <a:endParaRPr lang="en-US" sz="4800" dirty="0">
                <a:latin typeface="Times New Roman" pitchFamily="18" charset="0"/>
                <a:cs typeface="Times New Roman" pitchFamily="18" charset="0"/>
              </a:endParaRPr>
            </a:p>
          </p:txBody>
        </p:sp>
        <p:cxnSp>
          <p:nvCxnSpPr>
            <p:cNvPr id="4" name="Straight Connector 3"/>
            <p:cNvCxnSpPr/>
            <p:nvPr/>
          </p:nvCxnSpPr>
          <p:spPr>
            <a:xfrm flipV="1">
              <a:off x="-13855" y="3048000"/>
              <a:ext cx="9144000" cy="1828801"/>
            </a:xfrm>
            <a:prstGeom prst="line">
              <a:avLst/>
            </a:prstGeom>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2531627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5311"/>
            <a:ext cx="7010400" cy="6555641"/>
          </a:xfrm>
          <a:prstGeom prst="rect">
            <a:avLst/>
          </a:prstGeom>
        </p:spPr>
        <p:txBody>
          <a:bodyPr wrap="square">
            <a:spAutoFit/>
          </a:bodyPr>
          <a:lstStyle/>
          <a:p>
            <a:r>
              <a:rPr lang="es-ES" sz="6000" dirty="0" smtClean="0">
                <a:latin typeface="Times New Roman" pitchFamily="18" charset="0"/>
                <a:cs typeface="Times New Roman" pitchFamily="18" charset="0"/>
              </a:rPr>
              <a:t>Alternando los colores </a:t>
            </a:r>
            <a:r>
              <a:rPr lang="es-ES" sz="6000" dirty="0">
                <a:latin typeface="Times New Roman" pitchFamily="18" charset="0"/>
                <a:cs typeface="Times New Roman" pitchFamily="18" charset="0"/>
              </a:rPr>
              <a:t>por la intensidad en lugar de proporción también va a cambiar la mezcla de percepción visual del color.</a:t>
            </a:r>
          </a:p>
        </p:txBody>
      </p:sp>
    </p:spTree>
    <p:extLst>
      <p:ext uri="{BB962C8B-B14F-4D97-AF65-F5344CB8AC3E}">
        <p14:creationId xmlns:p14="http://schemas.microsoft.com/office/powerpoint/2010/main" val="2323883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84124" y="457200"/>
            <a:ext cx="6378631" cy="8329178"/>
            <a:chOff x="1584124" y="457200"/>
            <a:chExt cx="6378631" cy="8329178"/>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24" y="4191000"/>
              <a:ext cx="5861451" cy="459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4486275"/>
              <a:ext cx="114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41274" y="457200"/>
              <a:ext cx="457200" cy="914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2331720" y="1767840"/>
              <a:ext cx="457200" cy="914400"/>
            </a:xfrm>
            <a:prstGeom prst="rect">
              <a:avLst/>
            </a:prstGeom>
            <a:solidFill>
              <a:srgbClr val="AB89FF"/>
            </a:solidFill>
            <a:ln>
              <a:solidFill>
                <a:srgbClr val="AB8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a:off x="1686994" y="2971800"/>
              <a:ext cx="457200" cy="914400"/>
            </a:xfrm>
            <a:prstGeom prst="rect">
              <a:avLst/>
            </a:prstGeom>
            <a:solidFill>
              <a:srgbClr val="92FA34"/>
            </a:solidFill>
            <a:ln>
              <a:solidFill>
                <a:srgbClr val="92F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7"/>
            <p:cNvSpPr/>
            <p:nvPr/>
          </p:nvSpPr>
          <p:spPr>
            <a:xfrm>
              <a:off x="2971800" y="1773555"/>
              <a:ext cx="457200" cy="914400"/>
            </a:xfrm>
            <a:prstGeom prst="rect">
              <a:avLst/>
            </a:prstGeom>
            <a:solidFill>
              <a:srgbClr val="8964D2"/>
            </a:solidFill>
            <a:ln>
              <a:solidFill>
                <a:srgbClr val="896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8"/>
            <p:cNvSpPr/>
            <p:nvPr/>
          </p:nvSpPr>
          <p:spPr>
            <a:xfrm>
              <a:off x="1641274" y="1752600"/>
              <a:ext cx="457200" cy="914400"/>
            </a:xfrm>
            <a:prstGeom prst="rect">
              <a:avLst/>
            </a:prstGeom>
            <a:solidFill>
              <a:srgbClr val="AC66C8"/>
            </a:solidFill>
            <a:ln>
              <a:solidFill>
                <a:srgbClr val="B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
            <p:cNvSpPr/>
            <p:nvPr/>
          </p:nvSpPr>
          <p:spPr>
            <a:xfrm>
              <a:off x="2560320" y="591234"/>
              <a:ext cx="3300904" cy="646331"/>
            </a:xfrm>
            <a:prstGeom prst="rect">
              <a:avLst/>
            </a:prstGeom>
          </p:spPr>
          <p:txBody>
            <a:bodyPr wrap="none">
              <a:spAutoFit/>
            </a:bodyPr>
            <a:lstStyle/>
            <a:p>
              <a:r>
                <a:rPr lang="es-ES" sz="3600" dirty="0">
                  <a:latin typeface="Times New Roman" pitchFamily="18" charset="0"/>
                  <a:cs typeface="Times New Roman" pitchFamily="18" charset="0"/>
                </a:rPr>
                <a:t>Color dominante</a:t>
              </a:r>
            </a:p>
          </p:txBody>
        </p:sp>
        <p:sp>
          <p:nvSpPr>
            <p:cNvPr id="3" name="Rectangle 2"/>
            <p:cNvSpPr/>
            <p:nvPr/>
          </p:nvSpPr>
          <p:spPr>
            <a:xfrm>
              <a:off x="3456393" y="1986498"/>
              <a:ext cx="4506362" cy="646331"/>
            </a:xfrm>
            <a:prstGeom prst="rect">
              <a:avLst/>
            </a:prstGeom>
          </p:spPr>
          <p:txBody>
            <a:bodyPr wrap="none">
              <a:spAutoFit/>
            </a:bodyPr>
            <a:lstStyle/>
            <a:p>
              <a:r>
                <a:rPr lang="es-ES" sz="3600" dirty="0">
                  <a:latin typeface="Times New Roman" pitchFamily="18" charset="0"/>
                  <a:cs typeface="Times New Roman" pitchFamily="18" charset="0"/>
                </a:rPr>
                <a:t>Colores subdominantes</a:t>
              </a:r>
            </a:p>
          </p:txBody>
        </p:sp>
        <p:sp>
          <p:nvSpPr>
            <p:cNvPr id="4" name="Rectangle 3"/>
            <p:cNvSpPr/>
            <p:nvPr/>
          </p:nvSpPr>
          <p:spPr>
            <a:xfrm>
              <a:off x="2560320" y="3105834"/>
              <a:ext cx="1633781" cy="646331"/>
            </a:xfrm>
            <a:prstGeom prst="rect">
              <a:avLst/>
            </a:prstGeom>
          </p:spPr>
          <p:txBody>
            <a:bodyPr wrap="none">
              <a:spAutoFit/>
            </a:bodyPr>
            <a:lstStyle/>
            <a:p>
              <a:r>
                <a:rPr lang="es-ES" sz="3600" dirty="0">
                  <a:latin typeface="Times New Roman" pitchFamily="18" charset="0"/>
                  <a:cs typeface="Times New Roman" pitchFamily="18" charset="0"/>
                </a:rPr>
                <a:t>Acento </a:t>
              </a:r>
            </a:p>
          </p:txBody>
        </p:sp>
      </p:grpSp>
    </p:spTree>
    <p:extLst>
      <p:ext uri="{BB962C8B-B14F-4D97-AF65-F5344CB8AC3E}">
        <p14:creationId xmlns:p14="http://schemas.microsoft.com/office/powerpoint/2010/main" val="444334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0199" y="449580"/>
            <a:ext cx="6792363" cy="8052567"/>
            <a:chOff x="1600199" y="449580"/>
            <a:chExt cx="6792363" cy="8052567"/>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3733800"/>
              <a:ext cx="6082075" cy="476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00199" y="1562100"/>
              <a:ext cx="457200" cy="914400"/>
            </a:xfrm>
            <a:prstGeom prst="rect">
              <a:avLst/>
            </a:prstGeom>
            <a:solidFill>
              <a:srgbClr val="FF9FB1"/>
            </a:solidFill>
            <a:ln>
              <a:solidFill>
                <a:srgbClr val="FF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p:nvPr/>
          </p:nvSpPr>
          <p:spPr>
            <a:xfrm>
              <a:off x="3200400" y="1562100"/>
              <a:ext cx="457200" cy="914400"/>
            </a:xfrm>
            <a:prstGeom prst="rect">
              <a:avLst/>
            </a:prstGeom>
            <a:solidFill>
              <a:srgbClr val="DBEEC8"/>
            </a:solidFill>
            <a:ln>
              <a:solidFill>
                <a:srgbClr val="E0E9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1623058" y="449580"/>
              <a:ext cx="457200" cy="914400"/>
            </a:xfrm>
            <a:prstGeom prst="rect">
              <a:avLst/>
            </a:prstGeom>
            <a:solidFill>
              <a:srgbClr val="FFEFEF"/>
            </a:solidFill>
            <a:ln>
              <a:solidFill>
                <a:srgbClr val="FFE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a:off x="1623058" y="2613660"/>
              <a:ext cx="457200" cy="914400"/>
            </a:xfrm>
            <a:prstGeom prst="rect">
              <a:avLst/>
            </a:prstGeom>
            <a:solidFill>
              <a:srgbClr val="2C6C08"/>
            </a:solidFill>
            <a:ln>
              <a:solidFill>
                <a:srgbClr val="2C6C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7"/>
            <p:cNvSpPr/>
            <p:nvPr/>
          </p:nvSpPr>
          <p:spPr>
            <a:xfrm>
              <a:off x="2362200" y="1562100"/>
              <a:ext cx="457200" cy="914400"/>
            </a:xfrm>
            <a:prstGeom prst="rect">
              <a:avLst/>
            </a:prstGeom>
            <a:solidFill>
              <a:srgbClr val="FFD1D1"/>
            </a:solidFill>
            <a:ln>
              <a:solidFill>
                <a:srgbClr val="FF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angle 2"/>
            <p:cNvSpPr/>
            <p:nvPr/>
          </p:nvSpPr>
          <p:spPr>
            <a:xfrm>
              <a:off x="2590800" y="722114"/>
              <a:ext cx="3300904" cy="646331"/>
            </a:xfrm>
            <a:prstGeom prst="rect">
              <a:avLst/>
            </a:prstGeom>
          </p:spPr>
          <p:txBody>
            <a:bodyPr wrap="none">
              <a:spAutoFit/>
            </a:bodyPr>
            <a:lstStyle/>
            <a:p>
              <a:r>
                <a:rPr lang="es-ES" sz="3600" dirty="0">
                  <a:latin typeface="Times New Roman" pitchFamily="18" charset="0"/>
                  <a:cs typeface="Times New Roman" pitchFamily="18" charset="0"/>
                </a:rPr>
                <a:t>Color dominante</a:t>
              </a:r>
            </a:p>
          </p:txBody>
        </p:sp>
        <p:sp>
          <p:nvSpPr>
            <p:cNvPr id="9" name="Rectangle 8"/>
            <p:cNvSpPr/>
            <p:nvPr/>
          </p:nvSpPr>
          <p:spPr>
            <a:xfrm>
              <a:off x="3886200" y="1696134"/>
              <a:ext cx="4506362" cy="646331"/>
            </a:xfrm>
            <a:prstGeom prst="rect">
              <a:avLst/>
            </a:prstGeom>
          </p:spPr>
          <p:txBody>
            <a:bodyPr wrap="none">
              <a:spAutoFit/>
            </a:bodyPr>
            <a:lstStyle/>
            <a:p>
              <a:r>
                <a:rPr lang="es-ES" sz="3600" dirty="0">
                  <a:latin typeface="Times New Roman" pitchFamily="18" charset="0"/>
                  <a:cs typeface="Times New Roman" pitchFamily="18" charset="0"/>
                </a:rPr>
                <a:t>Colores subdominantes</a:t>
              </a:r>
            </a:p>
          </p:txBody>
        </p:sp>
        <p:sp>
          <p:nvSpPr>
            <p:cNvPr id="10" name="Rectangle 9"/>
            <p:cNvSpPr/>
            <p:nvPr/>
          </p:nvSpPr>
          <p:spPr>
            <a:xfrm>
              <a:off x="2203448" y="2747694"/>
              <a:ext cx="1576072" cy="646331"/>
            </a:xfrm>
            <a:prstGeom prst="rect">
              <a:avLst/>
            </a:prstGeom>
          </p:spPr>
          <p:txBody>
            <a:bodyPr wrap="none">
              <a:spAutoFit/>
            </a:bodyPr>
            <a:lstStyle/>
            <a:p>
              <a:r>
                <a:rPr lang="es-ES" sz="3600" dirty="0">
                  <a:latin typeface="Times New Roman" pitchFamily="18" charset="0"/>
                  <a:cs typeface="Times New Roman" pitchFamily="18" charset="0"/>
                </a:rPr>
                <a:t>Acento</a:t>
              </a:r>
              <a:r>
                <a:rPr lang="es-ES" dirty="0">
                  <a:latin typeface="Times New Roman" pitchFamily="18" charset="0"/>
                  <a:cs typeface="Times New Roman" pitchFamily="18" charset="0"/>
                </a:rPr>
                <a:t> </a:t>
              </a:r>
            </a:p>
          </p:txBody>
        </p:sp>
      </p:grpSp>
    </p:spTree>
    <p:extLst>
      <p:ext uri="{BB962C8B-B14F-4D97-AF65-F5344CB8AC3E}">
        <p14:creationId xmlns:p14="http://schemas.microsoft.com/office/powerpoint/2010/main" val="451668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95399" y="644703"/>
            <a:ext cx="6160239" cy="8042097"/>
            <a:chOff x="1295399" y="644703"/>
            <a:chExt cx="6160239" cy="8042097"/>
          </a:xfrm>
        </p:grpSpPr>
        <p:grpSp>
          <p:nvGrpSpPr>
            <p:cNvPr id="10" name="Group 9"/>
            <p:cNvGrpSpPr/>
            <p:nvPr/>
          </p:nvGrpSpPr>
          <p:grpSpPr>
            <a:xfrm>
              <a:off x="1953491" y="694982"/>
              <a:ext cx="5502147" cy="2992397"/>
              <a:chOff x="1953491" y="500390"/>
              <a:chExt cx="5502147" cy="2992397"/>
            </a:xfrm>
          </p:grpSpPr>
          <p:sp>
            <p:nvSpPr>
              <p:cNvPr id="3" name="TextBox 2"/>
              <p:cNvSpPr txBox="1"/>
              <p:nvPr/>
            </p:nvSpPr>
            <p:spPr>
              <a:xfrm>
                <a:off x="1953491" y="500390"/>
                <a:ext cx="2954655" cy="584775"/>
              </a:xfrm>
              <a:prstGeom prst="rect">
                <a:avLst/>
              </a:prstGeom>
              <a:noFill/>
            </p:spPr>
            <p:txBody>
              <a:bodyPr wrap="none" rtlCol="0">
                <a:spAutoFit/>
              </a:bodyPr>
              <a:lstStyle/>
              <a:p>
                <a:r>
                  <a:rPr lang="es-ES" sz="3200" dirty="0" smtClean="0">
                    <a:latin typeface="Times New Roman" pitchFamily="18" charset="0"/>
                    <a:cs typeface="Times New Roman" pitchFamily="18" charset="0"/>
                  </a:rPr>
                  <a:t>Color dominante</a:t>
                </a:r>
                <a:endParaRPr lang="es-ES" sz="3200" dirty="0">
                  <a:latin typeface="Times New Roman" pitchFamily="18" charset="0"/>
                  <a:cs typeface="Times New Roman" pitchFamily="18" charset="0"/>
                </a:endParaRPr>
              </a:p>
            </p:txBody>
          </p:sp>
          <p:sp>
            <p:nvSpPr>
              <p:cNvPr id="8" name="TextBox 7"/>
              <p:cNvSpPr txBox="1"/>
              <p:nvPr/>
            </p:nvSpPr>
            <p:spPr>
              <a:xfrm>
                <a:off x="3426971" y="1723448"/>
                <a:ext cx="4028667" cy="584775"/>
              </a:xfrm>
              <a:prstGeom prst="rect">
                <a:avLst/>
              </a:prstGeom>
              <a:noFill/>
            </p:spPr>
            <p:txBody>
              <a:bodyPr wrap="none" rtlCol="0">
                <a:spAutoFit/>
              </a:bodyPr>
              <a:lstStyle/>
              <a:p>
                <a:r>
                  <a:rPr lang="es-ES" sz="3200" dirty="0" smtClean="0">
                    <a:latin typeface="Times New Roman" pitchFamily="18" charset="0"/>
                    <a:cs typeface="Times New Roman" pitchFamily="18" charset="0"/>
                  </a:rPr>
                  <a:t>Colores subdominantes</a:t>
                </a:r>
                <a:endParaRPr lang="es-ES" sz="3200" dirty="0">
                  <a:latin typeface="Times New Roman" pitchFamily="18" charset="0"/>
                  <a:cs typeface="Times New Roman" pitchFamily="18" charset="0"/>
                </a:endParaRPr>
              </a:p>
            </p:txBody>
          </p:sp>
          <p:sp>
            <p:nvSpPr>
              <p:cNvPr id="9" name="TextBox 8"/>
              <p:cNvSpPr txBox="1"/>
              <p:nvPr/>
            </p:nvSpPr>
            <p:spPr>
              <a:xfrm>
                <a:off x="1953491" y="2908012"/>
                <a:ext cx="1473480" cy="584775"/>
              </a:xfrm>
              <a:prstGeom prst="rect">
                <a:avLst/>
              </a:prstGeom>
              <a:noFill/>
            </p:spPr>
            <p:txBody>
              <a:bodyPr wrap="none" rtlCol="0">
                <a:spAutoFit/>
              </a:bodyPr>
              <a:lstStyle/>
              <a:p>
                <a:r>
                  <a:rPr lang="es-ES" sz="3200" dirty="0" smtClean="0">
                    <a:latin typeface="Times New Roman" pitchFamily="18" charset="0"/>
                    <a:cs typeface="Times New Roman" pitchFamily="18" charset="0"/>
                  </a:rPr>
                  <a:t>Acento </a:t>
                </a:r>
                <a:endParaRPr lang="es-ES" sz="3200" dirty="0">
                  <a:latin typeface="Times New Roman" pitchFamily="18" charset="0"/>
                  <a:cs typeface="Times New Roman" pitchFamily="18" charset="0"/>
                </a:endParaRPr>
              </a:p>
            </p:txBody>
          </p:sp>
        </p:gr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4114800"/>
              <a:ext cx="583163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295399" y="644703"/>
              <a:ext cx="457200" cy="914400"/>
            </a:xfrm>
            <a:prstGeom prst="rect">
              <a:avLst/>
            </a:prstGeom>
            <a:solidFill>
              <a:srgbClr val="441D61"/>
            </a:solidFill>
            <a:ln>
              <a:solidFill>
                <a:srgbClr val="441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3"/>
            <p:cNvSpPr/>
            <p:nvPr/>
          </p:nvSpPr>
          <p:spPr>
            <a:xfrm>
              <a:off x="1295399" y="1718592"/>
              <a:ext cx="457200" cy="914400"/>
            </a:xfrm>
            <a:prstGeom prst="rect">
              <a:avLst/>
            </a:prstGeom>
            <a:solidFill>
              <a:srgbClr val="38A29D"/>
            </a:solidFill>
            <a:ln>
              <a:solidFill>
                <a:srgbClr val="38A2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4"/>
            <p:cNvSpPr/>
            <p:nvPr/>
          </p:nvSpPr>
          <p:spPr>
            <a:xfrm>
              <a:off x="1959813" y="1753228"/>
              <a:ext cx="457200" cy="914400"/>
            </a:xfrm>
            <a:prstGeom prst="rect">
              <a:avLst/>
            </a:prstGeom>
            <a:solidFill>
              <a:srgbClr val="9933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p:cNvSpPr/>
            <p:nvPr/>
          </p:nvSpPr>
          <p:spPr>
            <a:xfrm>
              <a:off x="2690231" y="1753228"/>
              <a:ext cx="457200" cy="914400"/>
            </a:xfrm>
            <a:prstGeom prst="rect">
              <a:avLst/>
            </a:prstGeom>
            <a:solidFill>
              <a:srgbClr val="8C54A2"/>
            </a:solidFill>
            <a:ln>
              <a:solidFill>
                <a:srgbClr val="8C5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a:off x="1295399" y="2937791"/>
              <a:ext cx="457200" cy="914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170675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95399" y="304800"/>
            <a:ext cx="6170093" cy="7979055"/>
            <a:chOff x="1295399" y="304800"/>
            <a:chExt cx="6170093" cy="797905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3886200"/>
              <a:ext cx="5609253" cy="439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295399" y="304800"/>
              <a:ext cx="6170093" cy="3352800"/>
              <a:chOff x="1295399" y="304800"/>
              <a:chExt cx="6170093" cy="3352800"/>
            </a:xfrm>
          </p:grpSpPr>
          <p:sp>
            <p:nvSpPr>
              <p:cNvPr id="2" name="Rectangle 1"/>
              <p:cNvSpPr/>
              <p:nvPr/>
            </p:nvSpPr>
            <p:spPr>
              <a:xfrm>
                <a:off x="1295399" y="304800"/>
                <a:ext cx="457200" cy="914400"/>
              </a:xfrm>
              <a:prstGeom prst="rect">
                <a:avLst/>
              </a:prstGeom>
              <a:solidFill>
                <a:srgbClr val="FFA7A7"/>
              </a:solidFill>
              <a:ln>
                <a:solidFill>
                  <a:srgbClr val="FF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295399" y="1524000"/>
                <a:ext cx="457200" cy="914400"/>
              </a:xfrm>
              <a:prstGeom prst="rect">
                <a:avLst/>
              </a:prstGeom>
              <a:solidFill>
                <a:srgbClr val="F85E5E"/>
              </a:solidFill>
              <a:ln>
                <a:solidFill>
                  <a:srgbClr val="F8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p:nvPr/>
            </p:nvSpPr>
            <p:spPr>
              <a:xfrm>
                <a:off x="2895600" y="1524000"/>
                <a:ext cx="457200" cy="914400"/>
              </a:xfrm>
              <a:prstGeom prst="rect">
                <a:avLst/>
              </a:prstGeom>
              <a:solidFill>
                <a:srgbClr val="DDDDFF"/>
              </a:solidFill>
              <a:ln>
                <a:solidFill>
                  <a:srgbClr val="DD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2057400" y="1524000"/>
                <a:ext cx="457200" cy="914400"/>
              </a:xfrm>
              <a:prstGeom prst="rect">
                <a:avLst/>
              </a:prstGeom>
              <a:solidFill>
                <a:srgbClr val="A93540"/>
              </a:solidFill>
              <a:ln>
                <a:solidFill>
                  <a:srgbClr val="A93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a:off x="1295399" y="2743200"/>
                <a:ext cx="457200" cy="9144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extBox 2"/>
              <p:cNvSpPr txBox="1"/>
              <p:nvPr/>
            </p:nvSpPr>
            <p:spPr>
              <a:xfrm>
                <a:off x="1953491" y="500390"/>
                <a:ext cx="2954655" cy="584775"/>
              </a:xfrm>
              <a:prstGeom prst="rect">
                <a:avLst/>
              </a:prstGeom>
              <a:noFill/>
            </p:spPr>
            <p:txBody>
              <a:bodyPr wrap="none" rtlCol="0">
                <a:spAutoFit/>
              </a:bodyPr>
              <a:lstStyle/>
              <a:p>
                <a:r>
                  <a:rPr lang="es-ES" sz="3200" dirty="0" smtClean="0">
                    <a:latin typeface="Times New Roman" pitchFamily="18" charset="0"/>
                    <a:cs typeface="Times New Roman" pitchFamily="18" charset="0"/>
                  </a:rPr>
                  <a:t>Color dominante</a:t>
                </a:r>
                <a:endParaRPr lang="es-ES" sz="3200" dirty="0">
                  <a:latin typeface="Times New Roman" pitchFamily="18" charset="0"/>
                  <a:cs typeface="Times New Roman" pitchFamily="18" charset="0"/>
                </a:endParaRPr>
              </a:p>
            </p:txBody>
          </p:sp>
          <p:sp>
            <p:nvSpPr>
              <p:cNvPr id="8" name="TextBox 7"/>
              <p:cNvSpPr txBox="1"/>
              <p:nvPr/>
            </p:nvSpPr>
            <p:spPr>
              <a:xfrm>
                <a:off x="3436825" y="1688812"/>
                <a:ext cx="4028667" cy="584775"/>
              </a:xfrm>
              <a:prstGeom prst="rect">
                <a:avLst/>
              </a:prstGeom>
              <a:noFill/>
            </p:spPr>
            <p:txBody>
              <a:bodyPr wrap="none" rtlCol="0">
                <a:spAutoFit/>
              </a:bodyPr>
              <a:lstStyle/>
              <a:p>
                <a:r>
                  <a:rPr lang="es-ES" sz="3200" dirty="0" smtClean="0">
                    <a:latin typeface="Times New Roman" pitchFamily="18" charset="0"/>
                    <a:cs typeface="Times New Roman" pitchFamily="18" charset="0"/>
                  </a:rPr>
                  <a:t>Colores subdominantes</a:t>
                </a:r>
                <a:endParaRPr lang="es-ES" sz="3200" dirty="0">
                  <a:latin typeface="Times New Roman" pitchFamily="18" charset="0"/>
                  <a:cs typeface="Times New Roman" pitchFamily="18" charset="0"/>
                </a:endParaRPr>
              </a:p>
            </p:txBody>
          </p:sp>
          <p:sp>
            <p:nvSpPr>
              <p:cNvPr id="9" name="TextBox 8"/>
              <p:cNvSpPr txBox="1"/>
              <p:nvPr/>
            </p:nvSpPr>
            <p:spPr>
              <a:xfrm>
                <a:off x="1953491" y="2908012"/>
                <a:ext cx="1473480" cy="584775"/>
              </a:xfrm>
              <a:prstGeom prst="rect">
                <a:avLst/>
              </a:prstGeom>
              <a:noFill/>
            </p:spPr>
            <p:txBody>
              <a:bodyPr wrap="none" rtlCol="0">
                <a:spAutoFit/>
              </a:bodyPr>
              <a:lstStyle/>
              <a:p>
                <a:r>
                  <a:rPr lang="es-ES" sz="3200" dirty="0" smtClean="0">
                    <a:latin typeface="Times New Roman" pitchFamily="18" charset="0"/>
                    <a:cs typeface="Times New Roman" pitchFamily="18" charset="0"/>
                  </a:rPr>
                  <a:t>Acento </a:t>
                </a:r>
                <a:endParaRPr lang="es-ES" sz="3200" dirty="0">
                  <a:latin typeface="Times New Roman" pitchFamily="18" charset="0"/>
                  <a:cs typeface="Times New Roman" pitchFamily="18" charset="0"/>
                </a:endParaRPr>
              </a:p>
            </p:txBody>
          </p:sp>
        </p:grpSp>
      </p:grpSp>
    </p:spTree>
    <p:extLst>
      <p:ext uri="{BB962C8B-B14F-4D97-AF65-F5344CB8AC3E}">
        <p14:creationId xmlns:p14="http://schemas.microsoft.com/office/powerpoint/2010/main" val="4080430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0" y="-304800"/>
            <a:ext cx="9144000" cy="9296400"/>
            <a:chOff x="0" y="-457200"/>
            <a:chExt cx="9144000" cy="9296400"/>
          </a:xfrm>
        </p:grpSpPr>
        <p:grpSp>
          <p:nvGrpSpPr>
            <p:cNvPr id="6" name="Group 3"/>
            <p:cNvGrpSpPr/>
            <p:nvPr/>
          </p:nvGrpSpPr>
          <p:grpSpPr>
            <a:xfrm>
              <a:off x="1066800" y="6934200"/>
              <a:ext cx="8077200" cy="1905000"/>
              <a:chOff x="1066800" y="7239000"/>
              <a:chExt cx="8077200" cy="1905000"/>
            </a:xfrm>
          </p:grpSpPr>
          <p:sp>
            <p:nvSpPr>
              <p:cNvPr id="2" name="Rectangle 1"/>
              <p:cNvSpPr/>
              <p:nvPr/>
            </p:nvSpPr>
            <p:spPr>
              <a:xfrm>
                <a:off x="1269280" y="7239000"/>
                <a:ext cx="7874720" cy="646331"/>
              </a:xfrm>
              <a:prstGeom prst="rect">
                <a:avLst/>
              </a:prstGeom>
            </p:spPr>
            <p:txBody>
              <a:bodyPr wrap="none">
                <a:spAutoFit/>
              </a:bodyPr>
              <a:lstStyle/>
              <a:p>
                <a:r>
                  <a:rPr lang="es-ES" sz="3600" dirty="0" smtClean="0">
                    <a:latin typeface="Times New Roman" pitchFamily="18" charset="0"/>
                    <a:cs typeface="Times New Roman" pitchFamily="18" charset="0"/>
                  </a:rPr>
                  <a:t>Información: www.worqx.com/about.htm</a:t>
                </a:r>
                <a:endParaRPr lang="es-ES" sz="3600" dirty="0">
                  <a:latin typeface="Times New Roman" pitchFamily="18" charset="0"/>
                  <a:cs typeface="Times New Roman" pitchFamily="18" charset="0"/>
                </a:endParaRPr>
              </a:p>
            </p:txBody>
          </p:sp>
          <p:sp>
            <p:nvSpPr>
              <p:cNvPr id="3" name="TextBox 2"/>
              <p:cNvSpPr txBox="1"/>
              <p:nvPr/>
            </p:nvSpPr>
            <p:spPr>
              <a:xfrm>
                <a:off x="1066800" y="8066782"/>
                <a:ext cx="8077200" cy="1077218"/>
              </a:xfrm>
              <a:prstGeom prst="rect">
                <a:avLst/>
              </a:prstGeom>
              <a:noFill/>
            </p:spPr>
            <p:txBody>
              <a:bodyPr wrap="square" rtlCol="0">
                <a:spAutoFit/>
              </a:bodyPr>
              <a:lstStyle/>
              <a:p>
                <a:pPr algn="r"/>
                <a:r>
                  <a:rPr lang="es-ES" sz="3200" dirty="0" smtClean="0">
                    <a:latin typeface="Times New Roman" pitchFamily="18" charset="0"/>
                    <a:cs typeface="Times New Roman" pitchFamily="18" charset="0"/>
                  </a:rPr>
                  <a:t>Elaboración del power point y traducción: </a:t>
                </a:r>
                <a:r>
                  <a:rPr lang="es-ES" sz="3200" b="1" dirty="0" smtClean="0">
                    <a:latin typeface="Times New Roman" pitchFamily="18" charset="0"/>
                    <a:cs typeface="Times New Roman" pitchFamily="18" charset="0"/>
                  </a:rPr>
                  <a:t>Guadalupe Flores Cano</a:t>
                </a:r>
                <a:endParaRPr lang="es-ES" sz="3200" b="1" dirty="0">
                  <a:latin typeface="Times New Roman" pitchFamily="18" charset="0"/>
                  <a:cs typeface="Times New Roman" pitchFamily="18" charset="0"/>
                </a:endParaRPr>
              </a:p>
            </p:txBody>
          </p:sp>
        </p:grpSp>
        <p:sp>
          <p:nvSpPr>
            <p:cNvPr id="5" name="Rectangle 4"/>
            <p:cNvSpPr/>
            <p:nvPr/>
          </p:nvSpPr>
          <p:spPr>
            <a:xfrm>
              <a:off x="0" y="-457200"/>
              <a:ext cx="9144000" cy="7725192"/>
            </a:xfrm>
            <a:prstGeom prst="rect">
              <a:avLst/>
            </a:prstGeom>
            <a:noFill/>
          </p:spPr>
          <p:txBody>
            <a:bodyPr wrap="square" lIns="91440" tIns="45720" rIns="91440" bIns="45720">
              <a:spAutoFit/>
            </a:bodyPr>
            <a:lstStyle/>
            <a:p>
              <a:pPr algn="ctr"/>
              <a:r>
                <a:rPr lang="en-US" sz="49600" b="1" cap="none" spc="-100" dirty="0" smtClean="0">
                  <a:ln w="12700">
                    <a:solidFill>
                      <a:schemeClr val="tx1">
                        <a:lumMod val="75000"/>
                        <a:lumOff val="25000"/>
                        <a:alpha val="12000"/>
                      </a:schemeClr>
                    </a:solidFill>
                    <a:prstDash val="solid"/>
                  </a:ln>
                  <a:solidFill>
                    <a:schemeClr val="tx1">
                      <a:lumMod val="85000"/>
                      <a:lumOff val="15000"/>
                      <a:alpha val="23000"/>
                    </a:schemeClr>
                  </a:solidFill>
                  <a:effectLst>
                    <a:outerShdw dir="5400000" algn="ctr" rotWithShape="0">
                      <a:schemeClr val="tx1">
                        <a:lumMod val="50000"/>
                        <a:lumOff val="50000"/>
                        <a:alpha val="67000"/>
                      </a:schemeClr>
                    </a:outerShdw>
                  </a:effectLst>
                  <a:latin typeface="Times New Roman" pitchFamily="18" charset="0"/>
                  <a:cs typeface="Times New Roman" pitchFamily="18" charset="0"/>
                </a:rPr>
                <a:t>gfc</a:t>
              </a:r>
              <a:endParaRPr lang="en-US" sz="49600" b="1" cap="none" spc="-100" dirty="0">
                <a:ln w="12700">
                  <a:solidFill>
                    <a:schemeClr val="tx1">
                      <a:lumMod val="75000"/>
                      <a:lumOff val="25000"/>
                      <a:alpha val="12000"/>
                    </a:schemeClr>
                  </a:solidFill>
                  <a:prstDash val="solid"/>
                </a:ln>
                <a:solidFill>
                  <a:schemeClr val="tx1">
                    <a:lumMod val="85000"/>
                    <a:lumOff val="15000"/>
                    <a:alpha val="23000"/>
                  </a:schemeClr>
                </a:solidFill>
                <a:effectLst>
                  <a:outerShdw dir="5400000" algn="ctr" rotWithShape="0">
                    <a:schemeClr val="tx1">
                      <a:lumMod val="50000"/>
                      <a:lumOff val="50000"/>
                      <a:alpha val="67000"/>
                    </a:schemeClr>
                  </a:outerShdw>
                </a:effectLst>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1563" y="111776"/>
            <a:ext cx="9230590" cy="9032224"/>
            <a:chOff x="-41563" y="111776"/>
            <a:chExt cx="9230590" cy="9032224"/>
          </a:xfrm>
        </p:grpSpPr>
        <p:sp>
          <p:nvSpPr>
            <p:cNvPr id="2" name="Rectangle 1"/>
            <p:cNvSpPr/>
            <p:nvPr/>
          </p:nvSpPr>
          <p:spPr>
            <a:xfrm>
              <a:off x="45027" y="111776"/>
              <a:ext cx="9144000" cy="4401205"/>
            </a:xfrm>
            <a:prstGeom prst="rect">
              <a:avLst/>
            </a:prstGeom>
          </p:spPr>
          <p:txBody>
            <a:bodyPr wrap="square">
              <a:spAutoFit/>
            </a:bodyPr>
            <a:lstStyle/>
            <a:p>
              <a:r>
                <a:rPr lang="es-ES" sz="4000" b="1" dirty="0" smtClean="0">
                  <a:latin typeface="Times New Roman" pitchFamily="18" charset="0"/>
                  <a:cs typeface="Times New Roman" pitchFamily="18" charset="0"/>
                </a:rPr>
                <a:t>Combinaciones de Color</a:t>
              </a:r>
            </a:p>
            <a:p>
              <a:r>
                <a:rPr lang="es-ES" sz="4000" dirty="0" smtClean="0">
                  <a:latin typeface="Times New Roman" pitchFamily="18" charset="0"/>
                  <a:cs typeface="Times New Roman" pitchFamily="18" charset="0"/>
                </a:rPr>
                <a:t>Las combinaciones de color pueden pasar desapercibidas si son agradables, pero pueden desentonar drásticamente en una composición.  Una consecuencia que se busca en el trabajo final es el éxito en el uso del color.</a:t>
              </a:r>
              <a:endParaRPr lang="es-ES" sz="4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l="40000" b="80000"/>
            <a:stretch>
              <a:fillRect/>
            </a:stretch>
          </p:blipFill>
          <p:spPr bwMode="auto">
            <a:xfrm>
              <a:off x="-34636" y="7309658"/>
              <a:ext cx="9178636" cy="1834342"/>
            </a:xfrm>
            <a:prstGeom prst="rect">
              <a:avLst/>
            </a:prstGeom>
            <a:noFill/>
            <a:ln w="9525">
              <a:noFill/>
              <a:miter lim="800000"/>
              <a:headEnd/>
              <a:tailEnd/>
            </a:ln>
          </p:spPr>
        </p:pic>
        <p:grpSp>
          <p:nvGrpSpPr>
            <p:cNvPr id="9" name="Group 8"/>
            <p:cNvGrpSpPr/>
            <p:nvPr/>
          </p:nvGrpSpPr>
          <p:grpSpPr>
            <a:xfrm>
              <a:off x="-41563" y="4495800"/>
              <a:ext cx="9185563" cy="2847108"/>
              <a:chOff x="-41563" y="4128655"/>
              <a:chExt cx="9185563" cy="3214254"/>
            </a:xfrm>
          </p:grpSpPr>
          <p:sp>
            <p:nvSpPr>
              <p:cNvPr id="3" name="Rectangle 2"/>
              <p:cNvSpPr/>
              <p:nvPr/>
            </p:nvSpPr>
            <p:spPr>
              <a:xfrm>
                <a:off x="1821873" y="4128655"/>
                <a:ext cx="1863436" cy="3194858"/>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p:nvPr/>
            </p:nvSpPr>
            <p:spPr>
              <a:xfrm>
                <a:off x="-41563" y="4128655"/>
                <a:ext cx="1863436" cy="3194858"/>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3685309" y="4128655"/>
                <a:ext cx="1863436" cy="3194858"/>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a:off x="5527963" y="4132811"/>
                <a:ext cx="1863436" cy="3194858"/>
              </a:xfrm>
              <a:prstGeom prst="rect">
                <a:avLst/>
              </a:prstGeom>
              <a:solidFill>
                <a:srgbClr val="3366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7"/>
              <p:cNvSpPr/>
              <p:nvPr/>
            </p:nvSpPr>
            <p:spPr>
              <a:xfrm>
                <a:off x="7280564" y="4148051"/>
                <a:ext cx="1863436" cy="3194858"/>
              </a:xfrm>
              <a:prstGeom prst="rect">
                <a:avLst/>
              </a:prstGeom>
              <a:solidFill>
                <a:srgbClr val="9933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71600"/>
            <a:ext cx="9144000" cy="6863417"/>
          </a:xfrm>
          <a:prstGeom prst="rect">
            <a:avLst/>
          </a:prstGeom>
        </p:spPr>
        <p:txBody>
          <a:bodyPr wrap="square">
            <a:spAutoFit/>
          </a:bodyPr>
          <a:lstStyle/>
          <a:p>
            <a:r>
              <a:rPr lang="es-ES" sz="4400" dirty="0" smtClean="0">
                <a:latin typeface="Times New Roman" pitchFamily="18" charset="0"/>
                <a:cs typeface="Times New Roman" pitchFamily="18" charset="0"/>
              </a:rPr>
              <a:t>Nosotros determinamos si son exitosas con un análisis crítico del balance visual y la armonía de la composición final (el balance y la armonía se logran por el contraste visual que existe entre dos combinaciones de colores).</a:t>
            </a:r>
          </a:p>
          <a:p>
            <a:r>
              <a:rPr lang="es-ES" sz="4400" dirty="0" smtClean="0">
                <a:latin typeface="Times New Roman" pitchFamily="18" charset="0"/>
                <a:cs typeface="Times New Roman" pitchFamily="18" charset="0"/>
              </a:rPr>
              <a:t>Planear  una combinación exitosa comienza con la investigación  para entender las relaciones entre los colores. </a:t>
            </a:r>
            <a:endParaRPr lang="es-ES" sz="4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99060"/>
            <a:ext cx="9144000" cy="8691979"/>
            <a:chOff x="0" y="99060"/>
            <a:chExt cx="9144000" cy="8691979"/>
          </a:xfrm>
        </p:grpSpPr>
        <p:sp>
          <p:nvSpPr>
            <p:cNvPr id="2" name="Rectangle 1"/>
            <p:cNvSpPr/>
            <p:nvPr/>
          </p:nvSpPr>
          <p:spPr>
            <a:xfrm>
              <a:off x="0" y="99060"/>
              <a:ext cx="8382000" cy="1938992"/>
            </a:xfrm>
            <a:prstGeom prst="rect">
              <a:avLst/>
            </a:prstGeom>
          </p:spPr>
          <p:txBody>
            <a:bodyPr wrap="square">
              <a:spAutoFit/>
            </a:bodyPr>
            <a:lstStyle/>
            <a:p>
              <a:r>
                <a:rPr lang="es-ES" sz="4000" dirty="0" smtClean="0">
                  <a:latin typeface="Times New Roman" pitchFamily="18" charset="0"/>
                  <a:cs typeface="Times New Roman" pitchFamily="18" charset="0"/>
                </a:rPr>
                <a:t>Usando un círculo cromático y una plantilla las relaciones entre colores son fáciles de identificar</a:t>
              </a:r>
              <a:r>
                <a:rPr lang="en-US" sz="4000" dirty="0" smtClean="0">
                  <a:latin typeface="Times New Roman" pitchFamily="18" charset="0"/>
                  <a:cs typeface="Times New Roman" pitchFamily="18" charset="0"/>
                </a:rPr>
                <a:t>. </a:t>
              </a:r>
              <a:endParaRPr lang="es-ES" sz="4000" dirty="0">
                <a:latin typeface="Times New Roman" pitchFamily="18" charset="0"/>
                <a:cs typeface="Times New Roman" pitchFamily="18" charset="0"/>
              </a:endParaRPr>
            </a:p>
          </p:txBody>
        </p:sp>
        <p:pic>
          <p:nvPicPr>
            <p:cNvPr id="44034" name="Picture 2"/>
            <p:cNvPicPr>
              <a:picLocks noChangeAspect="1" noChangeArrowheads="1"/>
            </p:cNvPicPr>
            <p:nvPr/>
          </p:nvPicPr>
          <p:blipFill>
            <a:blip r:embed="rId2"/>
            <a:srcRect/>
            <a:stretch>
              <a:fillRect/>
            </a:stretch>
          </p:blipFill>
          <p:spPr bwMode="auto">
            <a:xfrm>
              <a:off x="2057400" y="2133600"/>
              <a:ext cx="4953000" cy="4953000"/>
            </a:xfrm>
            <a:prstGeom prst="rect">
              <a:avLst/>
            </a:prstGeom>
            <a:noFill/>
            <a:ln w="9525">
              <a:noFill/>
              <a:miter lim="800000"/>
              <a:headEnd/>
              <a:tailEnd/>
            </a:ln>
          </p:spPr>
        </p:pic>
        <p:sp>
          <p:nvSpPr>
            <p:cNvPr id="4" name="Rectangle 3"/>
            <p:cNvSpPr/>
            <p:nvPr/>
          </p:nvSpPr>
          <p:spPr>
            <a:xfrm>
              <a:off x="304800" y="7467600"/>
              <a:ext cx="8839200" cy="1323439"/>
            </a:xfrm>
            <a:prstGeom prst="rect">
              <a:avLst/>
            </a:prstGeom>
          </p:spPr>
          <p:txBody>
            <a:bodyPr wrap="square">
              <a:spAutoFit/>
            </a:bodyPr>
            <a:lstStyle/>
            <a:p>
              <a:r>
                <a:rPr lang="es-ES" sz="4000" b="1" dirty="0" smtClean="0">
                  <a:latin typeface="Times New Roman" pitchFamily="18" charset="0"/>
                  <a:cs typeface="Times New Roman" pitchFamily="18" charset="0"/>
                </a:rPr>
                <a:t>Relaciones monocromáticas: </a:t>
              </a:r>
              <a:r>
                <a:rPr lang="es-ES" sz="4000" dirty="0" smtClean="0">
                  <a:latin typeface="Times New Roman" pitchFamily="18" charset="0"/>
                  <a:cs typeface="Times New Roman" pitchFamily="18" charset="0"/>
                </a:rPr>
                <a:t>los colores son variaciones del mismo tono. </a:t>
              </a:r>
              <a:endParaRPr lang="es-ES" sz="4000"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0600" y="609600"/>
            <a:ext cx="7391400" cy="8034992"/>
            <a:chOff x="990600" y="609600"/>
            <a:chExt cx="7391400" cy="8034992"/>
          </a:xfrm>
        </p:grpSpPr>
        <p:pic>
          <p:nvPicPr>
            <p:cNvPr id="45058" name="Picture 2"/>
            <p:cNvPicPr>
              <a:picLocks noChangeAspect="1" noChangeArrowheads="1"/>
            </p:cNvPicPr>
            <p:nvPr/>
          </p:nvPicPr>
          <p:blipFill>
            <a:blip r:embed="rId2"/>
            <a:srcRect/>
            <a:stretch>
              <a:fillRect/>
            </a:stretch>
          </p:blipFill>
          <p:spPr bwMode="auto">
            <a:xfrm>
              <a:off x="1600200" y="609600"/>
              <a:ext cx="5638800" cy="5638800"/>
            </a:xfrm>
            <a:prstGeom prst="rect">
              <a:avLst/>
            </a:prstGeom>
            <a:noFill/>
            <a:ln w="9525">
              <a:noFill/>
              <a:miter lim="800000"/>
              <a:headEnd/>
              <a:tailEnd/>
            </a:ln>
          </p:spPr>
        </p:pic>
        <p:sp>
          <p:nvSpPr>
            <p:cNvPr id="3" name="Rectangle 2"/>
            <p:cNvSpPr/>
            <p:nvPr/>
          </p:nvSpPr>
          <p:spPr>
            <a:xfrm>
              <a:off x="990600" y="6705600"/>
              <a:ext cx="7391400" cy="1938992"/>
            </a:xfrm>
            <a:prstGeom prst="rect">
              <a:avLst/>
            </a:prstGeom>
          </p:spPr>
          <p:txBody>
            <a:bodyPr wrap="square">
              <a:spAutoFit/>
            </a:bodyPr>
            <a:lstStyle/>
            <a:p>
              <a:r>
                <a:rPr lang="es-ES" sz="4000" b="1" dirty="0" smtClean="0">
                  <a:latin typeface="Times New Roman" pitchFamily="18" charset="0"/>
                  <a:cs typeface="Times New Roman" pitchFamily="18" charset="0"/>
                </a:rPr>
                <a:t>Relación complementaria: </a:t>
              </a:r>
              <a:r>
                <a:rPr lang="es-ES" sz="4000" dirty="0" smtClean="0">
                  <a:latin typeface="Times New Roman" pitchFamily="18" charset="0"/>
                  <a:cs typeface="Times New Roman" pitchFamily="18" charset="0"/>
                </a:rPr>
                <a:t>los colores están uno frente a otro en el círculo cromático.</a:t>
              </a:r>
              <a:endParaRPr lang="es-ES" sz="4000"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9100" y="381000"/>
            <a:ext cx="8458200" cy="8415992"/>
            <a:chOff x="419100" y="381000"/>
            <a:chExt cx="8458200" cy="8415992"/>
          </a:xfrm>
        </p:grpSpPr>
        <p:pic>
          <p:nvPicPr>
            <p:cNvPr id="46082" name="Picture 2"/>
            <p:cNvPicPr>
              <a:picLocks noChangeAspect="1" noChangeArrowheads="1"/>
            </p:cNvPicPr>
            <p:nvPr/>
          </p:nvPicPr>
          <p:blipFill>
            <a:blip r:embed="rId2"/>
            <a:srcRect/>
            <a:stretch>
              <a:fillRect/>
            </a:stretch>
          </p:blipFill>
          <p:spPr bwMode="auto">
            <a:xfrm>
              <a:off x="1600200" y="381000"/>
              <a:ext cx="6096000" cy="6096000"/>
            </a:xfrm>
            <a:prstGeom prst="rect">
              <a:avLst/>
            </a:prstGeom>
            <a:noFill/>
            <a:ln w="9525">
              <a:noFill/>
              <a:miter lim="800000"/>
              <a:headEnd/>
              <a:tailEnd/>
            </a:ln>
          </p:spPr>
        </p:pic>
        <p:sp>
          <p:nvSpPr>
            <p:cNvPr id="3" name="Rectangle 2"/>
            <p:cNvSpPr/>
            <p:nvPr/>
          </p:nvSpPr>
          <p:spPr>
            <a:xfrm>
              <a:off x="419100" y="6858000"/>
              <a:ext cx="8458200" cy="1938992"/>
            </a:xfrm>
            <a:prstGeom prst="rect">
              <a:avLst/>
            </a:prstGeom>
          </p:spPr>
          <p:txBody>
            <a:bodyPr wrap="square">
              <a:spAutoFit/>
            </a:bodyPr>
            <a:lstStyle/>
            <a:p>
              <a:r>
                <a:rPr lang="es-ES" sz="4000" b="1" dirty="0" smtClean="0">
                  <a:latin typeface="Times New Roman" pitchFamily="18" charset="0"/>
                  <a:cs typeface="Times New Roman" pitchFamily="18" charset="0"/>
                </a:rPr>
                <a:t>Relación complementaria dividida </a:t>
              </a:r>
              <a:r>
                <a:rPr lang="es-ES" sz="4000" dirty="0" smtClean="0">
                  <a:latin typeface="Times New Roman" pitchFamily="18" charset="0"/>
                  <a:cs typeface="Times New Roman" pitchFamily="18" charset="0"/>
                </a:rPr>
                <a:t> Un tono más dos igualmente espaciados de su complementario.  </a:t>
              </a:r>
              <a:endParaRPr lang="es-ES" sz="4000"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28600"/>
            <a:ext cx="9144000" cy="8915400"/>
            <a:chOff x="0" y="228600"/>
            <a:chExt cx="9144000" cy="8915400"/>
          </a:xfrm>
        </p:grpSpPr>
        <p:pic>
          <p:nvPicPr>
            <p:cNvPr id="47106" name="Picture 2"/>
            <p:cNvPicPr>
              <a:picLocks noChangeAspect="1" noChangeArrowheads="1"/>
            </p:cNvPicPr>
            <p:nvPr/>
          </p:nvPicPr>
          <p:blipFill>
            <a:blip r:embed="rId2"/>
            <a:srcRect/>
            <a:stretch>
              <a:fillRect/>
            </a:stretch>
          </p:blipFill>
          <p:spPr bwMode="auto">
            <a:xfrm>
              <a:off x="1409700" y="228600"/>
              <a:ext cx="5867400" cy="5867400"/>
            </a:xfrm>
            <a:prstGeom prst="rect">
              <a:avLst/>
            </a:prstGeom>
            <a:noFill/>
            <a:ln w="9525">
              <a:noFill/>
              <a:miter lim="800000"/>
              <a:headEnd/>
              <a:tailEnd/>
            </a:ln>
          </p:spPr>
        </p:pic>
        <p:sp>
          <p:nvSpPr>
            <p:cNvPr id="3" name="Rectangle 2"/>
            <p:cNvSpPr/>
            <p:nvPr/>
          </p:nvSpPr>
          <p:spPr>
            <a:xfrm>
              <a:off x="0" y="5973901"/>
              <a:ext cx="9144000" cy="3170099"/>
            </a:xfrm>
            <a:prstGeom prst="rect">
              <a:avLst/>
            </a:prstGeom>
          </p:spPr>
          <p:txBody>
            <a:bodyPr wrap="square">
              <a:spAutoFit/>
            </a:bodyPr>
            <a:lstStyle/>
            <a:p>
              <a:r>
                <a:rPr lang="es-ES" sz="4000" b="1" dirty="0" smtClean="0">
                  <a:latin typeface="Times New Roman" pitchFamily="18" charset="0"/>
                  <a:cs typeface="Times New Roman" pitchFamily="18" charset="0"/>
                </a:rPr>
                <a:t>Doble  relación complementaria</a:t>
              </a:r>
            </a:p>
            <a:p>
              <a:r>
                <a:rPr lang="es-ES" sz="4000" dirty="0" smtClean="0">
                  <a:latin typeface="Times New Roman" pitchFamily="18" charset="0"/>
                  <a:cs typeface="Times New Roman" pitchFamily="18" charset="0"/>
                </a:rPr>
                <a:t> dos juegos de colores complementarios; la distancia entre los colores seleccionados en pares complementarios será el contraste final de la composición.</a:t>
              </a:r>
              <a:endParaRPr lang="es-ES" sz="4000"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1007</Words>
  <Application>Microsoft Macintosh PowerPoint</Application>
  <PresentationFormat>Personalizado</PresentationFormat>
  <Paragraphs>69</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Mama</dc:creator>
  <cp:lastModifiedBy>Guillermo  Calva Màrquez</cp:lastModifiedBy>
  <cp:revision>53</cp:revision>
  <dcterms:created xsi:type="dcterms:W3CDTF">2010-03-12T01:04:34Z</dcterms:created>
  <dcterms:modified xsi:type="dcterms:W3CDTF">2012-08-24T19:59:07Z</dcterms:modified>
</cp:coreProperties>
</file>